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  <p:sldMasterId id="2147483787" r:id="rId2"/>
    <p:sldMasterId id="2147483802" r:id="rId3"/>
  </p:sldMasterIdLst>
  <p:notesMasterIdLst>
    <p:notesMasterId r:id="rId25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6" r:id="rId17"/>
    <p:sldId id="270" r:id="rId18"/>
    <p:sldId id="271" r:id="rId19"/>
    <p:sldId id="272" r:id="rId20"/>
    <p:sldId id="273" r:id="rId21"/>
    <p:sldId id="274" r:id="rId22"/>
    <p:sldId id="275" r:id="rId23"/>
    <p:sldId id="268" r:id="rId2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663300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66676-1074-488B-93F4-616E2538346F}" type="datetimeFigureOut">
              <a:rPr lang="sk-SK" smtClean="0"/>
              <a:pPr/>
              <a:t>30. 4. 2008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2DD16-64AA-42AC-85E4-0D1E5AD94CA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2DD16-64AA-42AC-85E4-0D1E5AD94CAF}" type="slidenum">
              <a:rPr lang="sk-SK" smtClean="0"/>
              <a:pPr/>
              <a:t>16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14848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7128464-8147-4660-BAF9-6F0E226BEF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20B46-7B42-4ECC-A547-54D5287412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4E55D-91CF-4F49-BA47-EDC5B77889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DE4CC-38D6-4460-BBC2-E2329C46A91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B3F59-6B0E-44FA-A82A-390DBF339C4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53C49-6EA6-4B3F-8BC9-F002001FFF2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A32B5-4D4C-4B6E-B59B-59D56300FEE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386B6-9DD1-4B76-AD19-B6662E78A60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71A1F-9C28-4262-8DFE-6BBDD680245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8FD67-5158-48F5-81DC-D6C67139FE9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BBFC5-20E3-4276-A64F-1944CF8B4C7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7B06C-FDE4-4B09-B9A9-7D7898C657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E6C52-4D18-4C54-BADE-D44170C68E3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D95C3-A9F3-4A7B-8FE8-839BB84BCBD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62B97-C971-4FF7-A213-3140D13343F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21197F-E540-4A6F-8DEC-51EC9F88B96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850760-DF18-4C70-B1D7-D64D77B7A0C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cs-CZ" smtClean="0"/>
              <a:t>Klepnutím na ikonu přidáte tabulku.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B324F6-BC3D-479E-BA9E-41A348CBC13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0957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sk-SK" sz="2400" i="0">
                <a:latin typeface="Times New Roman" pitchFamily="18" charset="0"/>
              </a:endParaRPr>
            </a:p>
          </p:txBody>
        </p:sp>
        <p:sp>
          <p:nvSpPr>
            <p:cNvPr id="109572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sk-SK" sz="2400" i="0">
                <a:latin typeface="Times New Roman" pitchFamily="18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09574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9575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10957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10957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10957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10957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17128464-8147-4660-BAF9-6F0E226BEF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958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7B06C-FDE4-4B09-B9A9-7D7898C657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855E0-706B-476E-B8B4-1DA27871BE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E19D1-EDEB-48B4-97C0-F24CE3D9F9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855E0-706B-476E-B8B4-1DA27871BE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3213C-EBF8-4331-A3F6-7D9EA9DC32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CAF2B-CFB2-4BEF-BCEE-2BEA2AF4BA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0D93A-79E9-45F8-BD26-10189AEC70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CF772-1639-470D-AC3D-0A1E812A92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FBE23-AE2C-42EC-B1CD-2685AFFE34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20B46-7B42-4ECC-A547-54D5287412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4E55D-91CF-4F49-BA47-EDC5B77889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E19D1-EDEB-48B4-97C0-F24CE3D9F9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3213C-EBF8-4331-A3F6-7D9EA9DC32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CAF2B-CFB2-4BEF-BCEE-2BEA2AF4BA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0D93A-79E9-45F8-BD26-10189AEC70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CF772-1639-470D-AC3D-0A1E812A92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FBE23-AE2C-42EC-B1CD-2685AFFE34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CC">
                <a:gamma/>
                <a:shade val="85882"/>
                <a:invGamma/>
              </a:srgbClr>
            </a:gs>
            <a:gs pos="50000">
              <a:srgbClr val="FFFFCC"/>
            </a:gs>
            <a:gs pos="100000">
              <a:srgbClr val="FFFFCC">
                <a:gamma/>
                <a:shade val="85882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endParaRPr lang="cs-CZ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endParaRPr lang="cs-CZ"/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fld id="{F1425C8F-F82F-4DCE-AB50-7682EFF8DAD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CC">
                <a:gamma/>
                <a:shade val="85882"/>
                <a:invGamma/>
              </a:srgbClr>
            </a:gs>
            <a:gs pos="50000">
              <a:srgbClr val="FFFFCC"/>
            </a:gs>
            <a:gs pos="100000">
              <a:srgbClr val="FFFFCC">
                <a:gamma/>
                <a:shade val="85882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A7D5111-48D9-4C0A-A8F8-E33FEDB523C6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  <p:sldLayoutId id="2147483801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854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854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sk-SK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855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855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k-SK"/>
              </a:p>
            </p:txBody>
          </p:sp>
        </p:grpSp>
      </p:grpSp>
      <p:sp>
        <p:nvSpPr>
          <p:cNvPr id="108553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85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endParaRPr lang="cs-CZ"/>
          </a:p>
        </p:txBody>
      </p:sp>
      <p:sp>
        <p:nvSpPr>
          <p:cNvPr id="1085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endParaRPr lang="cs-CZ"/>
          </a:p>
        </p:txBody>
      </p:sp>
      <p:sp>
        <p:nvSpPr>
          <p:cNvPr id="1085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 i="0">
                <a:solidFill>
                  <a:schemeClr val="bg1"/>
                </a:solidFill>
              </a:defRPr>
            </a:lvl1pPr>
          </a:lstStyle>
          <a:p>
            <a:fld id="{F1425C8F-F82F-4DCE-AB50-7682EFF8DAD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4572000" y="3786190"/>
            <a:ext cx="4013200" cy="1035048"/>
          </a:xfrm>
        </p:spPr>
        <p:txBody>
          <a:bodyPr/>
          <a:lstStyle/>
          <a:p>
            <a:r>
              <a:rPr lang="sk-SK" b="1" dirty="0" smtClean="0"/>
              <a:t>Bakalárska práca</a:t>
            </a:r>
            <a:endParaRPr lang="sk-SK" b="1" dirty="0"/>
          </a:p>
        </p:txBody>
      </p:sp>
      <p:sp>
        <p:nvSpPr>
          <p:cNvPr id="4" name="Nadpis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sk-SK" dirty="0">
                <a:solidFill>
                  <a:schemeClr val="tx2"/>
                </a:solidFill>
                <a:latin typeface="Arial Black" pitchFamily="34" charset="0"/>
              </a:rPr>
              <a:t>Evidencia a správa zdrojov priestorových dát na Inštitúte geoinformatiky</a:t>
            </a:r>
            <a:endParaRPr lang="sk-SK" dirty="0">
              <a:solidFill>
                <a:schemeClr val="tx2"/>
              </a:solidFill>
            </a:endParaRPr>
          </a:p>
        </p:txBody>
      </p:sp>
      <p:sp>
        <p:nvSpPr>
          <p:cNvPr id="6" name="Obdélník 9"/>
          <p:cNvSpPr>
            <a:spLocks noChangeArrowheads="1"/>
          </p:cNvSpPr>
          <p:nvPr/>
        </p:nvSpPr>
        <p:spPr bwMode="auto">
          <a:xfrm>
            <a:off x="1428728" y="5214950"/>
            <a:ext cx="77152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b="1" dirty="0">
                <a:solidFill>
                  <a:srgbClr val="003300"/>
                </a:solidFill>
                <a:latin typeface="Georgia" pitchFamily="18" charset="0"/>
              </a:rPr>
              <a:t>Vedúci </a:t>
            </a:r>
            <a:r>
              <a:rPr lang="sk-SK" b="1" dirty="0" smtClean="0">
                <a:solidFill>
                  <a:srgbClr val="003300"/>
                </a:solidFill>
                <a:latin typeface="Georgia" pitchFamily="18" charset="0"/>
              </a:rPr>
              <a:t>bakalárskej práce:    </a:t>
            </a:r>
            <a:r>
              <a:rPr lang="sk-SK" b="1" dirty="0" smtClean="0">
                <a:latin typeface="Georgia" pitchFamily="18" charset="0"/>
              </a:rPr>
              <a:t>doc</a:t>
            </a:r>
            <a:r>
              <a:rPr lang="sk-SK" b="1" dirty="0">
                <a:latin typeface="Georgia" pitchFamily="18" charset="0"/>
              </a:rPr>
              <a:t>. Dr. Ing. Bronislava Horáková</a:t>
            </a:r>
          </a:p>
          <a:p>
            <a:r>
              <a:rPr lang="sk-SK" b="1" dirty="0">
                <a:latin typeface="Georgia" pitchFamily="18" charset="0"/>
              </a:rPr>
              <a:t>                                                                                                                         </a:t>
            </a:r>
          </a:p>
          <a:p>
            <a:r>
              <a:rPr lang="sk-SK" b="1" dirty="0" smtClean="0">
                <a:solidFill>
                  <a:srgbClr val="003300"/>
                </a:solidFill>
                <a:latin typeface="Georgia" pitchFamily="18" charset="0"/>
              </a:rPr>
              <a:t>                                   Riešiteľ:    </a:t>
            </a:r>
            <a:r>
              <a:rPr lang="sk-SK" b="1" dirty="0" smtClean="0">
                <a:latin typeface="Georgia" pitchFamily="18" charset="0"/>
              </a:rPr>
              <a:t>Andrea </a:t>
            </a:r>
            <a:r>
              <a:rPr lang="sk-SK" b="1" dirty="0" err="1">
                <a:latin typeface="Georgia" pitchFamily="18" charset="0"/>
              </a:rPr>
              <a:t>Tkáčiková</a:t>
            </a:r>
            <a:endParaRPr lang="sk-SK" b="1" dirty="0">
              <a:latin typeface="Georgia" pitchFamily="18" charset="0"/>
            </a:endParaRPr>
          </a:p>
          <a:p>
            <a:r>
              <a:rPr lang="sk-SK" dirty="0">
                <a:latin typeface="Georgia" pitchFamily="18" charset="0"/>
              </a:rPr>
              <a:t>		</a:t>
            </a:r>
          </a:p>
        </p:txBody>
      </p:sp>
      <p:sp>
        <p:nvSpPr>
          <p:cNvPr id="7" name="Obdélník 10"/>
          <p:cNvSpPr>
            <a:spLocks noChangeArrowheads="1"/>
          </p:cNvSpPr>
          <p:nvPr/>
        </p:nvSpPr>
        <p:spPr bwMode="auto">
          <a:xfrm>
            <a:off x="0" y="5934670"/>
            <a:ext cx="307180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dirty="0">
                <a:latin typeface="Georgia" pitchFamily="18" charset="0"/>
              </a:rPr>
              <a:t>  </a:t>
            </a:r>
            <a:r>
              <a:rPr lang="sk-SK" dirty="0" smtClean="0">
                <a:latin typeface="Georgia" pitchFamily="18" charset="0"/>
              </a:rPr>
              <a:t>     VŠB </a:t>
            </a:r>
            <a:r>
              <a:rPr lang="sk-SK" dirty="0">
                <a:latin typeface="Georgia" pitchFamily="18" charset="0"/>
              </a:rPr>
              <a:t>– TU </a:t>
            </a:r>
            <a:r>
              <a:rPr lang="sk-SK" dirty="0" smtClean="0">
                <a:latin typeface="Georgia" pitchFamily="18" charset="0"/>
              </a:rPr>
              <a:t>Ostrava </a:t>
            </a:r>
          </a:p>
          <a:p>
            <a:r>
              <a:rPr lang="sk-SK" dirty="0" smtClean="0">
                <a:latin typeface="Georgia" pitchFamily="18" charset="0"/>
              </a:rPr>
              <a:t>Inštitút geoinformatiky    </a:t>
            </a:r>
          </a:p>
          <a:p>
            <a:r>
              <a:rPr lang="sk-SK" dirty="0">
                <a:latin typeface="Georgia" pitchFamily="18" charset="0"/>
              </a:rPr>
              <a:t> </a:t>
            </a:r>
            <a:r>
              <a:rPr lang="sk-SK" dirty="0" smtClean="0">
                <a:latin typeface="Georgia" pitchFamily="18" charset="0"/>
              </a:rPr>
              <a:t>         2007 </a:t>
            </a:r>
            <a:r>
              <a:rPr lang="sk-SK" dirty="0">
                <a:latin typeface="Georgia" pitchFamily="18" charset="0"/>
              </a:rPr>
              <a:t>/ 2008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Georgia" pitchFamily="18" charset="0"/>
              </a:rPr>
              <a:t>SÚČASNÝ STAV</a:t>
            </a:r>
            <a:endParaRPr lang="sk-SK" dirty="0"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 smtClean="0"/>
              <a:t>dáta  z rôznych zdrojov a v rôznych projektov</a:t>
            </a:r>
          </a:p>
          <a:p>
            <a:endParaRPr lang="sk-SK" sz="2000" dirty="0" smtClean="0"/>
          </a:p>
          <a:p>
            <a:r>
              <a:rPr lang="sk-SK" sz="2000" dirty="0" smtClean="0"/>
              <a:t>získanie informácii o existencii a formáte je náročné</a:t>
            </a:r>
          </a:p>
          <a:p>
            <a:endParaRPr lang="sk-SK" sz="2000" dirty="0" smtClean="0"/>
          </a:p>
          <a:p>
            <a:r>
              <a:rPr lang="sk-SK" sz="2000" dirty="0" smtClean="0"/>
              <a:t>podmienky a obmedzenia DS</a:t>
            </a:r>
          </a:p>
          <a:p>
            <a:endParaRPr lang="sk-SK" sz="2000" dirty="0" smtClean="0"/>
          </a:p>
          <a:p>
            <a:r>
              <a:rPr lang="sk-SK" sz="2000" dirty="0" smtClean="0"/>
              <a:t>využitie pre výučbu alebo ďalší projekt</a:t>
            </a:r>
          </a:p>
          <a:p>
            <a:endParaRPr lang="sk-SK" sz="2000" dirty="0" smtClean="0"/>
          </a:p>
          <a:p>
            <a:r>
              <a:rPr lang="sk-SK" sz="2000" dirty="0" smtClean="0"/>
              <a:t>skladovanie samotných dát je rozložené</a:t>
            </a:r>
          </a:p>
          <a:p>
            <a:endParaRPr lang="sk-SK" sz="2000" dirty="0" smtClean="0"/>
          </a:p>
          <a:p>
            <a:r>
              <a:rPr lang="sk-SK" sz="2000" dirty="0" smtClean="0"/>
              <a:t>duplicita dát</a:t>
            </a:r>
            <a:endParaRPr lang="sk-SK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Georgia" pitchFamily="18" charset="0"/>
              </a:rPr>
              <a:t>ZÍSKAVANIE </a:t>
            </a:r>
            <a:r>
              <a:rPr lang="sk-SK" dirty="0" smtClean="0">
                <a:latin typeface="Georgia" pitchFamily="18" charset="0"/>
              </a:rPr>
              <a:t> DÁT</a:t>
            </a:r>
            <a:endParaRPr lang="sk-SK" dirty="0"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3924320"/>
          </a:xfrm>
        </p:spPr>
        <p:txBody>
          <a:bodyPr/>
          <a:lstStyle/>
          <a:p>
            <a:r>
              <a:rPr lang="sk-SK" sz="2400" dirty="0" smtClean="0"/>
              <a:t>nákup v rámci grantov</a:t>
            </a:r>
          </a:p>
          <a:p>
            <a:endParaRPr lang="sk-SK" sz="2400" dirty="0" smtClean="0"/>
          </a:p>
          <a:p>
            <a:r>
              <a:rPr lang="sk-SK" sz="2400" dirty="0" smtClean="0"/>
              <a:t>dlhodobo plánovaný nákup dát</a:t>
            </a:r>
          </a:p>
          <a:p>
            <a:endParaRPr lang="sk-SK" sz="2400" dirty="0" smtClean="0"/>
          </a:p>
          <a:p>
            <a:r>
              <a:rPr lang="sk-SK" sz="2400" dirty="0" smtClean="0"/>
              <a:t>spolupráca s rôznymi organizáciami – študenti</a:t>
            </a:r>
          </a:p>
          <a:p>
            <a:endParaRPr lang="sk-SK" sz="2400" dirty="0" smtClean="0"/>
          </a:p>
          <a:p>
            <a:r>
              <a:rPr lang="sk-SK" sz="2400" dirty="0" smtClean="0"/>
              <a:t>komerčné účely</a:t>
            </a:r>
          </a:p>
          <a:p>
            <a:endParaRPr lang="sk-SK" sz="2400" dirty="0" smtClean="0"/>
          </a:p>
          <a:p>
            <a:r>
              <a:rPr lang="sk-SK" sz="2400" dirty="0" smtClean="0"/>
              <a:t>vypožičanie dát</a:t>
            </a:r>
            <a:endParaRPr lang="sk-SK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Georgia" pitchFamily="18" charset="0"/>
              </a:rPr>
              <a:t>UKLADANIE </a:t>
            </a:r>
            <a:r>
              <a:rPr lang="sk-SK" dirty="0" smtClean="0">
                <a:latin typeface="Georgia" pitchFamily="18" charset="0"/>
              </a:rPr>
              <a:t> DÁT</a:t>
            </a:r>
            <a:endParaRPr lang="sk-SK" dirty="0"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3995758"/>
          </a:xfrm>
        </p:spPr>
        <p:txBody>
          <a:bodyPr/>
          <a:lstStyle/>
          <a:p>
            <a:r>
              <a:rPr lang="sk-SK" sz="2400" dirty="0" smtClean="0"/>
              <a:t>na server</a:t>
            </a:r>
          </a:p>
          <a:p>
            <a:endParaRPr lang="sk-SK" sz="2400" dirty="0" smtClean="0"/>
          </a:p>
          <a:p>
            <a:r>
              <a:rPr lang="sk-SK" sz="2400" dirty="0" smtClean="0"/>
              <a:t>lokálny disk</a:t>
            </a:r>
          </a:p>
          <a:p>
            <a:endParaRPr lang="sk-SK" sz="2400" dirty="0" smtClean="0"/>
          </a:p>
          <a:p>
            <a:r>
              <a:rPr lang="sk-SK" sz="2400" dirty="0" smtClean="0"/>
              <a:t>archív – inventárne číslo</a:t>
            </a:r>
          </a:p>
          <a:p>
            <a:endParaRPr lang="sk-SK" sz="2400" dirty="0" smtClean="0"/>
          </a:p>
          <a:p>
            <a:r>
              <a:rPr lang="sk-SK" sz="2400" dirty="0" smtClean="0"/>
              <a:t>vypálenie na CD, DVD</a:t>
            </a:r>
          </a:p>
          <a:p>
            <a:endParaRPr lang="sk-SK" sz="2400" dirty="0" smtClean="0"/>
          </a:p>
          <a:p>
            <a:r>
              <a:rPr lang="sk-SK" sz="2400" dirty="0" smtClean="0"/>
              <a:t>analógové dáta (mapy,...</a:t>
            </a:r>
            <a:r>
              <a:rPr lang="en-US" sz="2400" dirty="0" smtClean="0"/>
              <a:t>)</a:t>
            </a:r>
            <a:r>
              <a:rPr lang="sk-SK" sz="2400" dirty="0" smtClean="0"/>
              <a:t> – kancelária správcu </a:t>
            </a:r>
            <a:r>
              <a:rPr lang="sk-SK" sz="2400" dirty="0" smtClean="0"/>
              <a:t>DS</a:t>
            </a:r>
            <a:endParaRPr lang="sk-SK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Georgia" pitchFamily="18" charset="0"/>
              </a:rPr>
              <a:t>ŠTANDARDIZÁCIA </a:t>
            </a:r>
            <a:r>
              <a:rPr lang="sk-SK" dirty="0" smtClean="0">
                <a:latin typeface="Georgia" pitchFamily="18" charset="0"/>
              </a:rPr>
              <a:t> V  OBLASTI </a:t>
            </a:r>
            <a:r>
              <a:rPr lang="sk-SK" dirty="0" smtClean="0">
                <a:latin typeface="Georgia" pitchFamily="18" charset="0"/>
              </a:rPr>
              <a:t>METADÁT</a:t>
            </a:r>
            <a:endParaRPr lang="sk-SK" dirty="0">
              <a:latin typeface="Georgia" pitchFamily="18" charset="0"/>
            </a:endParaRPr>
          </a:p>
        </p:txBody>
      </p:sp>
      <p:pic>
        <p:nvPicPr>
          <p:cNvPr id="3074" name="Picture 2" descr="nor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428868"/>
            <a:ext cx="7572428" cy="4099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642910" y="2000240"/>
            <a:ext cx="73581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 smtClean="0">
                <a:solidFill>
                  <a:srgbClr val="003300"/>
                </a:solidFill>
              </a:rPr>
              <a:t>   </a:t>
            </a:r>
            <a:r>
              <a:rPr lang="cs-CZ" sz="1600" b="1" dirty="0" smtClean="0">
                <a:solidFill>
                  <a:srgbClr val="003300"/>
                </a:solidFill>
              </a:rPr>
              <a:t>ISO 19115:2005 </a:t>
            </a:r>
            <a:r>
              <a:rPr lang="sk-SK" sz="1600" b="1" dirty="0" smtClean="0">
                <a:solidFill>
                  <a:srgbClr val="003300"/>
                </a:solidFill>
              </a:rPr>
              <a:t>Geografická </a:t>
            </a:r>
            <a:r>
              <a:rPr lang="sk-SK" sz="1600" b="1" dirty="0" smtClean="0">
                <a:solidFill>
                  <a:srgbClr val="003300"/>
                </a:solidFill>
              </a:rPr>
              <a:t>informácia -  </a:t>
            </a:r>
            <a:r>
              <a:rPr lang="sk-SK" sz="1600" b="1" dirty="0" smtClean="0">
                <a:solidFill>
                  <a:srgbClr val="003300"/>
                </a:solidFill>
              </a:rPr>
              <a:t>Metadáta</a:t>
            </a:r>
            <a:endParaRPr lang="sk-SK" sz="1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8382000" cy="1143000"/>
          </a:xfrm>
        </p:spPr>
        <p:txBody>
          <a:bodyPr/>
          <a:lstStyle/>
          <a:p>
            <a:r>
              <a:rPr lang="sk-SK" sz="3400" dirty="0" smtClean="0">
                <a:latin typeface="Georgia" pitchFamily="18" charset="0"/>
              </a:rPr>
              <a:t>ANALÝZA  METAINFORMAČNÉHO SYSTÉMU</a:t>
            </a:r>
            <a:endParaRPr lang="sk-SK" sz="3400" dirty="0"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</a:t>
            </a:r>
            <a:r>
              <a:rPr lang="sk-SK" dirty="0" smtClean="0"/>
              <a:t>otazníkové šetrenie</a:t>
            </a:r>
          </a:p>
          <a:p>
            <a:endParaRPr lang="sk-SK" dirty="0" smtClean="0"/>
          </a:p>
          <a:p>
            <a:r>
              <a:rPr lang="sk-SK" dirty="0" smtClean="0"/>
              <a:t>n</a:t>
            </a:r>
            <a:r>
              <a:rPr lang="sk-SK" dirty="0" smtClean="0"/>
              <a:t>ávrh </a:t>
            </a:r>
            <a:r>
              <a:rPr lang="sk-SK" dirty="0" err="1" smtClean="0"/>
              <a:t>meta-položiek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d</a:t>
            </a:r>
            <a:r>
              <a:rPr lang="sk-SK" dirty="0" smtClean="0"/>
              <a:t>efinovanie číselníkov</a:t>
            </a:r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Georgia" pitchFamily="18" charset="0"/>
              </a:rPr>
              <a:t>DIAGRAM  AKTIVÍT</a:t>
            </a:r>
            <a:endParaRPr lang="sk-SK" dirty="0">
              <a:latin typeface="Georgia" pitchFamily="18" charset="0"/>
            </a:endParaRPr>
          </a:p>
        </p:txBody>
      </p:sp>
      <p:pic>
        <p:nvPicPr>
          <p:cNvPr id="4098" name="Picture 2" descr="Vseobecny_postu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85926"/>
            <a:ext cx="8429684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Georgia" pitchFamily="18" charset="0"/>
              </a:rPr>
              <a:t>NÁVRH </a:t>
            </a:r>
            <a:r>
              <a:rPr lang="sk-SK" dirty="0" smtClean="0">
                <a:latin typeface="Georgia" pitchFamily="18" charset="0"/>
              </a:rPr>
              <a:t> DATABÁZY  </a:t>
            </a:r>
            <a:r>
              <a:rPr lang="sk-SK" dirty="0" smtClean="0">
                <a:latin typeface="Georgia" pitchFamily="18" charset="0"/>
              </a:rPr>
              <a:t>A ČÍSELNÍKOV</a:t>
            </a:r>
            <a:endParaRPr lang="sk-SK" dirty="0">
              <a:latin typeface="Georgia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928802"/>
            <a:ext cx="7429552" cy="2112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357430"/>
            <a:ext cx="8001056" cy="1697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2786058"/>
            <a:ext cx="807246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4414" y="4429132"/>
            <a:ext cx="2436979" cy="228601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57620" y="3317250"/>
            <a:ext cx="1785950" cy="35407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72198" y="5000636"/>
            <a:ext cx="2857520" cy="16489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Georgia" pitchFamily="18" charset="0"/>
              </a:rPr>
              <a:t>FUNKCIONALITA </a:t>
            </a:r>
            <a:r>
              <a:rPr lang="sk-SK" dirty="0" smtClean="0">
                <a:latin typeface="Georgia" pitchFamily="18" charset="0"/>
              </a:rPr>
              <a:t> SYSTÉMU</a:t>
            </a:r>
            <a:endParaRPr lang="sk-SK" dirty="0">
              <a:latin typeface="Georgia" pitchFamily="18" charset="0"/>
            </a:endParaRPr>
          </a:p>
        </p:txBody>
      </p:sp>
      <p:pic>
        <p:nvPicPr>
          <p:cNvPr id="6146" name="Picture 2" descr="metis_vstu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739480"/>
            <a:ext cx="6858048" cy="5118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924800" cy="1143000"/>
          </a:xfrm>
        </p:spPr>
        <p:txBody>
          <a:bodyPr/>
          <a:lstStyle/>
          <a:p>
            <a:r>
              <a:rPr lang="sk-SK" dirty="0" smtClean="0">
                <a:latin typeface="Georgia" pitchFamily="18" charset="0"/>
              </a:rPr>
              <a:t>UKÁŽKA  </a:t>
            </a:r>
            <a:r>
              <a:rPr lang="sk-SK" dirty="0" smtClean="0">
                <a:latin typeface="Georgia" pitchFamily="18" charset="0"/>
              </a:rPr>
              <a:t>APLIKÁCIE</a:t>
            </a:r>
            <a:endParaRPr lang="sk-SK" dirty="0">
              <a:latin typeface="Georg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6715140" cy="4834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785926"/>
            <a:ext cx="7358114" cy="4519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2214554"/>
            <a:ext cx="733263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8096280" cy="1143000"/>
          </a:xfrm>
        </p:spPr>
        <p:txBody>
          <a:bodyPr/>
          <a:lstStyle/>
          <a:p>
            <a:r>
              <a:rPr lang="sk-SK" sz="3200" dirty="0" smtClean="0">
                <a:latin typeface="Georgia" pitchFamily="18" charset="0"/>
              </a:rPr>
              <a:t>POUŽITÉ </a:t>
            </a:r>
            <a:r>
              <a:rPr lang="sk-SK" sz="3200" dirty="0" smtClean="0">
                <a:latin typeface="Georgia" pitchFamily="18" charset="0"/>
              </a:rPr>
              <a:t> PROGRAMOVÉ </a:t>
            </a:r>
            <a:r>
              <a:rPr lang="sk-SK" sz="3200" dirty="0" smtClean="0">
                <a:latin typeface="Georgia" pitchFamily="18" charset="0"/>
              </a:rPr>
              <a:t>VYBAVENIE </a:t>
            </a:r>
            <a:r>
              <a:rPr lang="sk-SK" sz="3200" dirty="0" smtClean="0">
                <a:latin typeface="Georgia" pitchFamily="18" charset="0"/>
              </a:rPr>
              <a:t> A  TECHNOLÓGIE</a:t>
            </a:r>
            <a:endParaRPr lang="sk-SK" sz="3200" dirty="0"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3995758"/>
          </a:xfrm>
        </p:spPr>
        <p:txBody>
          <a:bodyPr/>
          <a:lstStyle/>
          <a:p>
            <a:r>
              <a:rPr lang="sk-SK" sz="2400" dirty="0" err="1" smtClean="0"/>
              <a:t>Visual</a:t>
            </a:r>
            <a:r>
              <a:rPr lang="sk-SK" sz="2400" dirty="0" smtClean="0"/>
              <a:t> </a:t>
            </a:r>
            <a:r>
              <a:rPr lang="sk-SK" sz="2400" dirty="0" err="1" smtClean="0"/>
              <a:t>Paradigm</a:t>
            </a:r>
            <a:r>
              <a:rPr lang="sk-SK" sz="2400" dirty="0" smtClean="0"/>
              <a:t> </a:t>
            </a:r>
            <a:r>
              <a:rPr lang="sk-SK" sz="2400" dirty="0" err="1" smtClean="0"/>
              <a:t>for</a:t>
            </a:r>
            <a:r>
              <a:rPr lang="sk-SK" sz="2400" dirty="0" smtClean="0"/>
              <a:t> UML 6.1</a:t>
            </a:r>
          </a:p>
          <a:p>
            <a:endParaRPr lang="sk-SK" sz="2400" dirty="0" smtClean="0"/>
          </a:p>
          <a:p>
            <a:r>
              <a:rPr lang="sk-SK" sz="2400" dirty="0" smtClean="0"/>
              <a:t>MS Access 2007</a:t>
            </a:r>
          </a:p>
          <a:p>
            <a:endParaRPr lang="sk-SK" sz="2400" dirty="0"/>
          </a:p>
          <a:p>
            <a:r>
              <a:rPr lang="sk-SK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pgAdmin</a:t>
            </a:r>
            <a:r>
              <a:rPr lang="sk-SK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0.9.1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</a:t>
            </a:r>
            <a:r>
              <a:rPr lang="sk-SK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PostgreSQL</a:t>
            </a:r>
            <a:endParaRPr lang="sk-SK" sz="2400" dirty="0" smtClean="0"/>
          </a:p>
          <a:p>
            <a:endParaRPr lang="sk-SK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2400" dirty="0" smtClean="0"/>
              <a:t>PHP5</a:t>
            </a:r>
          </a:p>
          <a:p>
            <a:endParaRPr lang="sk-SK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2400" dirty="0" smtClean="0"/>
              <a:t>HTML</a:t>
            </a:r>
            <a:endParaRPr lang="sk-SK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Georgia" pitchFamily="18" charset="0"/>
              </a:rPr>
              <a:t>ÚVOD</a:t>
            </a:r>
            <a:endParaRPr lang="sk-SK" dirty="0">
              <a:latin typeface="Georgia" pitchFamily="18" charset="0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 smtClean="0"/>
              <a:t>Z dôvodu vzrastajúceho množstva dát vzrastá potreba evidencie metadát</a:t>
            </a:r>
          </a:p>
          <a:p>
            <a:endParaRPr lang="sk-SK" sz="2400" dirty="0" smtClean="0"/>
          </a:p>
          <a:p>
            <a:r>
              <a:rPr lang="sk-SK" sz="2400" dirty="0" smtClean="0"/>
              <a:t>Evidenciu metadát je potrebné vhodným spôsobom organizovať</a:t>
            </a:r>
          </a:p>
          <a:p>
            <a:endParaRPr lang="sk-SK" sz="2400" dirty="0" smtClean="0"/>
          </a:p>
          <a:p>
            <a:r>
              <a:rPr lang="sk-SK" sz="2400" dirty="0" smtClean="0"/>
              <a:t>K tomuto účelu slúžia metainformačné systémy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8382000" cy="1143000"/>
          </a:xfrm>
        </p:spPr>
        <p:txBody>
          <a:bodyPr/>
          <a:lstStyle/>
          <a:p>
            <a:r>
              <a:rPr lang="sk-SK" dirty="0" smtClean="0">
                <a:latin typeface="Georgia" pitchFamily="18" charset="0"/>
              </a:rPr>
              <a:t>ZDROJE </a:t>
            </a:r>
            <a:r>
              <a:rPr lang="sk-SK" dirty="0" smtClean="0">
                <a:latin typeface="Georgia" pitchFamily="18" charset="0"/>
              </a:rPr>
              <a:t> A  POUŽITÁ </a:t>
            </a:r>
            <a:r>
              <a:rPr lang="sk-SK" dirty="0" smtClean="0">
                <a:latin typeface="Georgia" pitchFamily="18" charset="0"/>
              </a:rPr>
              <a:t>LITERATÚRA</a:t>
            </a:r>
            <a:endParaRPr lang="sk-SK" dirty="0"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3995758"/>
          </a:xfrm>
        </p:spPr>
        <p:txBody>
          <a:bodyPr/>
          <a:lstStyle/>
          <a:p>
            <a:r>
              <a:rPr lang="sk-SK" sz="1400" dirty="0" smtClean="0"/>
              <a:t>DUCHOSLAV, </a:t>
            </a:r>
            <a:r>
              <a:rPr lang="sk-SK" sz="1400" dirty="0" err="1" smtClean="0"/>
              <a:t>Tomaš</a:t>
            </a:r>
            <a:r>
              <a:rPr lang="sk-SK" sz="1400" dirty="0" smtClean="0"/>
              <a:t>. Tvorba </a:t>
            </a:r>
            <a:r>
              <a:rPr lang="sk-SK" sz="1400" dirty="0" err="1" smtClean="0"/>
              <a:t>metainformačního</a:t>
            </a:r>
            <a:r>
              <a:rPr lang="sk-SK" sz="1400" dirty="0" smtClean="0"/>
              <a:t> systému </a:t>
            </a:r>
            <a:r>
              <a:rPr lang="sk-SK" sz="1400" dirty="0" err="1" smtClean="0"/>
              <a:t>pro</a:t>
            </a:r>
            <a:r>
              <a:rPr lang="sk-SK" sz="1400" dirty="0" smtClean="0"/>
              <a:t> </a:t>
            </a:r>
            <a:r>
              <a:rPr lang="sk-SK" sz="1400" dirty="0" err="1" smtClean="0"/>
              <a:t>prostorová</a:t>
            </a:r>
            <a:r>
              <a:rPr lang="sk-SK" sz="1400" dirty="0" smtClean="0"/>
              <a:t> </a:t>
            </a:r>
            <a:r>
              <a:rPr lang="sk-SK" sz="1400" dirty="0" err="1" smtClean="0"/>
              <a:t>data</a:t>
            </a:r>
            <a:r>
              <a:rPr lang="sk-SK" sz="1400" dirty="0" smtClean="0"/>
              <a:t> s využitím internetových </a:t>
            </a:r>
            <a:r>
              <a:rPr lang="sk-SK" sz="1400" dirty="0" err="1" smtClean="0"/>
              <a:t>technologií</a:t>
            </a:r>
            <a:r>
              <a:rPr lang="sk-SK" sz="1400" dirty="0" smtClean="0"/>
              <a:t>. Diplomová práce obhájená na </a:t>
            </a:r>
            <a:r>
              <a:rPr lang="sk-SK" sz="1400" dirty="0" err="1" smtClean="0"/>
              <a:t>Hornicko-geologické</a:t>
            </a:r>
            <a:r>
              <a:rPr lang="sk-SK" sz="1400" dirty="0" smtClean="0"/>
              <a:t> </a:t>
            </a:r>
            <a:r>
              <a:rPr lang="sk-SK" sz="1400" dirty="0" err="1" smtClean="0"/>
              <a:t>fakultě</a:t>
            </a:r>
            <a:r>
              <a:rPr lang="sk-SK" sz="1400" dirty="0" smtClean="0"/>
              <a:t> VŠB-TU Ostrava r. 2002. 72 s. </a:t>
            </a:r>
            <a:r>
              <a:rPr lang="sk-SK" sz="1400" dirty="0" err="1" smtClean="0"/>
              <a:t>Depon</a:t>
            </a:r>
            <a:r>
              <a:rPr lang="sk-SK" sz="1400" dirty="0" smtClean="0"/>
              <a:t>. in: VŠB-TU Ostrava, </a:t>
            </a:r>
            <a:r>
              <a:rPr lang="sk-SK" sz="1400" dirty="0" err="1" smtClean="0"/>
              <a:t>Ústřední</a:t>
            </a:r>
            <a:r>
              <a:rPr lang="sk-SK" sz="1400" dirty="0" smtClean="0"/>
              <a:t> </a:t>
            </a:r>
            <a:r>
              <a:rPr lang="sk-SK" sz="1400" dirty="0" err="1" smtClean="0"/>
              <a:t>knihovna</a:t>
            </a:r>
            <a:r>
              <a:rPr lang="sk-SK" sz="1400" dirty="0" smtClean="0"/>
              <a:t>, Ostrava</a:t>
            </a:r>
          </a:p>
          <a:p>
            <a:endParaRPr lang="sk-SK" sz="1400" dirty="0" smtClean="0"/>
          </a:p>
          <a:p>
            <a:r>
              <a:rPr lang="sk-SK" sz="1400" dirty="0" err="1" smtClean="0"/>
              <a:t>Horákova</a:t>
            </a:r>
            <a:r>
              <a:rPr lang="sk-SK" sz="1400" dirty="0" smtClean="0"/>
              <a:t>, Bronislava. </a:t>
            </a:r>
            <a:r>
              <a:rPr lang="sk-SK" sz="1400" dirty="0" err="1" smtClean="0"/>
              <a:t>Metainformační</a:t>
            </a:r>
            <a:r>
              <a:rPr lang="sk-SK" sz="1400" dirty="0" smtClean="0"/>
              <a:t> </a:t>
            </a:r>
            <a:r>
              <a:rPr lang="sk-SK" sz="1400" dirty="0" err="1" smtClean="0"/>
              <a:t>infrastruktura</a:t>
            </a:r>
            <a:r>
              <a:rPr lang="sk-SK" sz="1400" dirty="0" smtClean="0"/>
              <a:t> v </a:t>
            </a:r>
            <a:r>
              <a:rPr lang="sk-SK" sz="1400" dirty="0" err="1" smtClean="0"/>
              <a:t>evropském</a:t>
            </a:r>
            <a:r>
              <a:rPr lang="sk-SK" sz="1400" dirty="0" smtClean="0"/>
              <a:t> a </a:t>
            </a:r>
            <a:r>
              <a:rPr lang="sk-SK" sz="1400" dirty="0" err="1" smtClean="0"/>
              <a:t>národním</a:t>
            </a:r>
            <a:r>
              <a:rPr lang="sk-SK" sz="1400" dirty="0" smtClean="0"/>
              <a:t> </a:t>
            </a:r>
            <a:r>
              <a:rPr lang="sk-SK" sz="1400" dirty="0" err="1" smtClean="0"/>
              <a:t>měřítku</a:t>
            </a:r>
            <a:r>
              <a:rPr lang="sk-SK" sz="1400" dirty="0" smtClean="0"/>
              <a:t>. </a:t>
            </a:r>
            <a:r>
              <a:rPr lang="sk-SK" sz="1400" dirty="0" err="1" smtClean="0"/>
              <a:t>Hablitační</a:t>
            </a:r>
            <a:r>
              <a:rPr lang="sk-SK" sz="1400" dirty="0" smtClean="0"/>
              <a:t> práce obhájená na </a:t>
            </a:r>
            <a:r>
              <a:rPr lang="sk-SK" sz="1400" dirty="0" err="1" smtClean="0"/>
              <a:t>Hornicko-geologické</a:t>
            </a:r>
            <a:r>
              <a:rPr lang="sk-SK" sz="1400" dirty="0" smtClean="0"/>
              <a:t> </a:t>
            </a:r>
            <a:r>
              <a:rPr lang="sk-SK" sz="1400" dirty="0" err="1" smtClean="0"/>
              <a:t>fakultě</a:t>
            </a:r>
            <a:r>
              <a:rPr lang="sk-SK" sz="1400" dirty="0" smtClean="0"/>
              <a:t> VŠB-TU Ostrava r. 2006.  175 s</a:t>
            </a:r>
            <a:r>
              <a:rPr lang="sk-SK" sz="1400" dirty="0" smtClean="0"/>
              <a:t>.</a:t>
            </a:r>
          </a:p>
          <a:p>
            <a:endParaRPr lang="sk-SK" sz="1400" dirty="0" smtClean="0"/>
          </a:p>
          <a:p>
            <a:r>
              <a:rPr lang="sk-SK" sz="1400" dirty="0" smtClean="0"/>
              <a:t>RŮŽIČKA, </a:t>
            </a:r>
            <a:r>
              <a:rPr lang="sk-SK" sz="1400" dirty="0" err="1" smtClean="0"/>
              <a:t>Jan</a:t>
            </a:r>
            <a:r>
              <a:rPr lang="sk-SK" sz="1400" dirty="0" smtClean="0"/>
              <a:t>. </a:t>
            </a:r>
            <a:r>
              <a:rPr lang="sk-SK" sz="1400" dirty="0" err="1" smtClean="0"/>
              <a:t>Metadata</a:t>
            </a:r>
            <a:r>
              <a:rPr lang="sk-SK" sz="1400" dirty="0" smtClean="0"/>
              <a:t> </a:t>
            </a:r>
            <a:r>
              <a:rPr lang="sk-SK" sz="1400" dirty="0" err="1" smtClean="0"/>
              <a:t>pro</a:t>
            </a:r>
            <a:r>
              <a:rPr lang="sk-SK" sz="1400" dirty="0" smtClean="0"/>
              <a:t> </a:t>
            </a:r>
            <a:r>
              <a:rPr lang="sk-SK" sz="1400" dirty="0" err="1" smtClean="0"/>
              <a:t>prostorová</a:t>
            </a:r>
            <a:r>
              <a:rPr lang="sk-SK" sz="1400" dirty="0" smtClean="0"/>
              <a:t> </a:t>
            </a:r>
            <a:r>
              <a:rPr lang="sk-SK" sz="1400" dirty="0" err="1" smtClean="0"/>
              <a:t>data</a:t>
            </a:r>
            <a:r>
              <a:rPr lang="sk-SK" sz="1400" dirty="0" smtClean="0"/>
              <a:t>. </a:t>
            </a:r>
            <a:r>
              <a:rPr lang="sk-SK" sz="1400" dirty="0" err="1" smtClean="0"/>
              <a:t>Disertační</a:t>
            </a:r>
            <a:r>
              <a:rPr lang="sk-SK" sz="1400" dirty="0" smtClean="0"/>
              <a:t> práce obhájená na </a:t>
            </a:r>
            <a:r>
              <a:rPr lang="sk-SK" sz="1400" dirty="0" err="1" smtClean="0"/>
              <a:t>Hornicko-geologické</a:t>
            </a:r>
            <a:r>
              <a:rPr lang="sk-SK" sz="1400" dirty="0" smtClean="0"/>
              <a:t> </a:t>
            </a:r>
            <a:r>
              <a:rPr lang="sk-SK" sz="1400" dirty="0" err="1" smtClean="0"/>
              <a:t>fakultě</a:t>
            </a:r>
            <a:r>
              <a:rPr lang="sk-SK" sz="1400" dirty="0" smtClean="0"/>
              <a:t> VŠB - TU Ostrava r. 2002. 160 </a:t>
            </a:r>
            <a:r>
              <a:rPr lang="sk-SK" sz="1400" dirty="0" err="1" smtClean="0"/>
              <a:t>stran</a:t>
            </a:r>
            <a:r>
              <a:rPr lang="sk-SK" sz="1400" dirty="0" smtClean="0"/>
              <a:t>. </a:t>
            </a:r>
            <a:r>
              <a:rPr lang="sk-SK" sz="1400" dirty="0" err="1" smtClean="0"/>
              <a:t>Depon</a:t>
            </a:r>
            <a:r>
              <a:rPr lang="sk-SK" sz="1400" dirty="0" smtClean="0"/>
              <a:t>. in: VŠB - TU Ostrava, </a:t>
            </a:r>
            <a:r>
              <a:rPr lang="sk-SK" sz="1400" dirty="0" err="1" smtClean="0"/>
              <a:t>Ústřední</a:t>
            </a:r>
            <a:r>
              <a:rPr lang="sk-SK" sz="1400" dirty="0" smtClean="0"/>
              <a:t> </a:t>
            </a:r>
            <a:r>
              <a:rPr lang="sk-SK" sz="1400" dirty="0" err="1" smtClean="0"/>
              <a:t>knihovna</a:t>
            </a:r>
            <a:r>
              <a:rPr lang="sk-SK" sz="1400" dirty="0" smtClean="0"/>
              <a:t>, </a:t>
            </a:r>
            <a:r>
              <a:rPr lang="sk-SK" sz="1400" dirty="0" smtClean="0"/>
              <a:t>Ostrava</a:t>
            </a:r>
          </a:p>
          <a:p>
            <a:endParaRPr lang="sk-SK" sz="1400" dirty="0" smtClean="0"/>
          </a:p>
          <a:p>
            <a:r>
              <a:rPr lang="sk-SK" sz="1400" dirty="0" err="1" smtClean="0"/>
              <a:t>Tuček</a:t>
            </a:r>
            <a:r>
              <a:rPr lang="sk-SK" sz="1400" dirty="0" smtClean="0"/>
              <a:t>, J.: Geografické informační systémy. </a:t>
            </a:r>
            <a:r>
              <a:rPr lang="sk-SK" sz="1400" dirty="0" err="1" smtClean="0"/>
              <a:t>Principy</a:t>
            </a:r>
            <a:r>
              <a:rPr lang="sk-SK" sz="1400" dirty="0" smtClean="0"/>
              <a:t> a praxe. Praha, </a:t>
            </a:r>
            <a:r>
              <a:rPr lang="sk-SK" sz="1400" dirty="0" err="1" smtClean="0"/>
              <a:t>ComputerPress</a:t>
            </a:r>
            <a:r>
              <a:rPr lang="sk-SK" sz="1400" dirty="0" smtClean="0"/>
              <a:t>, 1998, 424 s., ISBN 80-7226-091-X</a:t>
            </a:r>
          </a:p>
          <a:p>
            <a:endParaRPr lang="sk-SK" sz="1400" dirty="0" smtClean="0"/>
          </a:p>
          <a:p>
            <a:r>
              <a:rPr lang="sk-SK" sz="1400" dirty="0" err="1" smtClean="0"/>
              <a:t>Voženílek</a:t>
            </a:r>
            <a:r>
              <a:rPr lang="sk-SK" sz="1400" dirty="0" smtClean="0"/>
              <a:t>, V.: Aplikovaná kartografie I. Tematické mapy. Olomouc, Univerzita </a:t>
            </a:r>
            <a:r>
              <a:rPr lang="sk-SK" sz="1400" dirty="0" err="1" smtClean="0"/>
              <a:t>Palackého</a:t>
            </a:r>
            <a:r>
              <a:rPr lang="sk-SK" sz="1400" dirty="0" smtClean="0"/>
              <a:t>, </a:t>
            </a:r>
            <a:r>
              <a:rPr lang="sk-SK" sz="1400" dirty="0" err="1" smtClean="0"/>
              <a:t>přírodovědecká</a:t>
            </a:r>
            <a:r>
              <a:rPr lang="sk-SK" sz="1400" dirty="0" smtClean="0"/>
              <a:t> fakulta, 2001, 1987 s., ISBN 80-244-0270-X</a:t>
            </a:r>
          </a:p>
          <a:p>
            <a:endParaRPr lang="sk-SK" sz="1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b="1" dirty="0" smtClean="0"/>
              <a:t>tka059</a:t>
            </a:r>
            <a:r>
              <a:rPr lang="en-US" b="1" dirty="0" smtClean="0"/>
              <a:t>@</a:t>
            </a:r>
            <a:r>
              <a:rPr lang="sk-SK" b="1" dirty="0" err="1" smtClean="0"/>
              <a:t>vsb.cz</a:t>
            </a:r>
            <a:endParaRPr lang="sk-SK" b="1" dirty="0"/>
          </a:p>
        </p:txBody>
      </p:sp>
      <p:sp>
        <p:nvSpPr>
          <p:cNvPr id="3" name="Nadpis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sk-SK" sz="4400" dirty="0" smtClean="0">
                <a:solidFill>
                  <a:schemeClr val="tx2"/>
                </a:solidFill>
                <a:latin typeface="Georgia" pitchFamily="18" charset="0"/>
              </a:rPr>
              <a:t>Ďakujem za pozornosť</a:t>
            </a:r>
            <a:endParaRPr lang="sk-SK" sz="4400" dirty="0">
              <a:solidFill>
                <a:schemeClr val="tx2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Georgia" pitchFamily="18" charset="0"/>
              </a:rPr>
              <a:t>CIELE  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67196"/>
          </a:xfrm>
        </p:spPr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k-SK" sz="2000" dirty="0">
                <a:latin typeface="Arial" pitchFamily="34" charset="0"/>
              </a:rPr>
              <a:t>Zoznámiť sa s problematikou metadát priestorových dát, spôsobu vedenia a správy priestorových dát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sk-SK" sz="2000" dirty="0">
                <a:latin typeface="Arial" pitchFamily="34" charset="0"/>
              </a:rPr>
              <a:t> 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k-SK" sz="2000" dirty="0">
                <a:latin typeface="Arial" pitchFamily="34" charset="0"/>
              </a:rPr>
              <a:t>Zoznámiť sa zo stavom správy </a:t>
            </a:r>
            <a:r>
              <a:rPr lang="sk-SK" sz="2000" dirty="0" err="1">
                <a:latin typeface="Arial" pitchFamily="34" charset="0"/>
              </a:rPr>
              <a:t>geoinformačných</a:t>
            </a:r>
            <a:r>
              <a:rPr lang="sk-SK" sz="2000" dirty="0">
                <a:latin typeface="Arial" pitchFamily="34" charset="0"/>
              </a:rPr>
              <a:t> zdrojov na Inštitúte geoinformatiky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sk-SK" sz="2000" dirty="0">
              <a:latin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k-SK" sz="2000" dirty="0">
                <a:latin typeface="Arial" pitchFamily="34" charset="0"/>
              </a:rPr>
              <a:t>S ohľadom na potreby inštitútu navrhnúť metodiku zberu, získavania, ukladania a správy metadát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sk-SK" sz="2000" dirty="0">
              <a:latin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k-SK" sz="2000" dirty="0">
                <a:latin typeface="Arial" pitchFamily="34" charset="0"/>
              </a:rPr>
              <a:t>Navrhnúť a vytvoriť pilotné riešenie IS pre evidenciu a správu požadovaných informácií o </a:t>
            </a:r>
            <a:r>
              <a:rPr lang="sk-SK" sz="2000" dirty="0" err="1">
                <a:latin typeface="Arial" pitchFamily="34" charset="0"/>
              </a:rPr>
              <a:t>geoinformačných</a:t>
            </a:r>
            <a:r>
              <a:rPr lang="sk-SK" sz="2000" dirty="0">
                <a:latin typeface="Arial" pitchFamily="34" charset="0"/>
              </a:rPr>
              <a:t> zdrojoch na inštitúte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8" y="762000"/>
            <a:ext cx="8001056" cy="1143000"/>
          </a:xfrm>
        </p:spPr>
        <p:txBody>
          <a:bodyPr/>
          <a:lstStyle/>
          <a:p>
            <a:r>
              <a:rPr lang="sk-SK" sz="3200" dirty="0">
                <a:latin typeface="Georgia" pitchFamily="18" charset="0"/>
              </a:rPr>
              <a:t>METADÁTA </a:t>
            </a:r>
            <a:r>
              <a:rPr lang="sk-SK" sz="3200" dirty="0" smtClean="0">
                <a:latin typeface="Georgia" pitchFamily="18" charset="0"/>
              </a:rPr>
              <a:t> A  METAINFORMAČNÝ </a:t>
            </a:r>
            <a:r>
              <a:rPr lang="sk-SK" sz="3200" dirty="0">
                <a:latin typeface="Georgia" pitchFamily="18" charset="0"/>
              </a:rPr>
              <a:t>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2285992"/>
            <a:ext cx="7693025" cy="4572008"/>
          </a:xfrm>
        </p:spPr>
        <p:txBody>
          <a:bodyPr/>
          <a:lstStyle/>
          <a:p>
            <a:pPr>
              <a:buNone/>
            </a:pPr>
            <a:r>
              <a:rPr lang="sk-SK" sz="2400" b="1" dirty="0" smtClean="0">
                <a:solidFill>
                  <a:srgbClr val="003300"/>
                </a:solidFill>
              </a:rPr>
              <a:t>Metadáta</a:t>
            </a:r>
            <a:endParaRPr lang="sk-SK" sz="2400" b="1" dirty="0" smtClean="0">
              <a:solidFill>
                <a:srgbClr val="003300"/>
              </a:solidFill>
            </a:endParaRPr>
          </a:p>
          <a:p>
            <a:r>
              <a:rPr lang="sk-SK" sz="2200" dirty="0" smtClean="0"/>
              <a:t>štruktúrované dáta, ktoré umožňujú interpretovať iné dáta</a:t>
            </a:r>
          </a:p>
          <a:p>
            <a:r>
              <a:rPr lang="sk-SK" sz="2200" dirty="0" smtClean="0"/>
              <a:t>celkový súhrn údajov, ktoré je možné uviesť o akomkoľvek objekte, jave alebo procese</a:t>
            </a:r>
          </a:p>
          <a:p>
            <a:pPr>
              <a:buNone/>
            </a:pPr>
            <a:endParaRPr lang="sk-SK" sz="2400" dirty="0" smtClean="0"/>
          </a:p>
          <a:p>
            <a:pPr>
              <a:buNone/>
            </a:pPr>
            <a:r>
              <a:rPr lang="sk-SK" sz="2400" b="1" dirty="0" smtClean="0">
                <a:solidFill>
                  <a:srgbClr val="003300"/>
                </a:solidFill>
              </a:rPr>
              <a:t>Metainformačný systém</a:t>
            </a:r>
            <a:endParaRPr lang="sk-SK" sz="2400" b="1" dirty="0">
              <a:solidFill>
                <a:srgbClr val="003300"/>
              </a:solidFill>
            </a:endParaRPr>
          </a:p>
          <a:p>
            <a:r>
              <a:rPr lang="sk-SK" sz="2200" dirty="0" smtClean="0"/>
              <a:t>je IS, ktorého dátovú základňu tvoria </a:t>
            </a:r>
            <a:r>
              <a:rPr lang="sk-SK" sz="2200" dirty="0" err="1" smtClean="0"/>
              <a:t>metainformácie</a:t>
            </a:r>
            <a:r>
              <a:rPr lang="sk-SK" sz="2200" dirty="0" smtClean="0"/>
              <a:t> (metadáta) </a:t>
            </a:r>
          </a:p>
          <a:p>
            <a:r>
              <a:rPr lang="sk-SK" sz="2200" dirty="0" smtClean="0"/>
              <a:t>národná bibliografia, katalóg skladovaných kníh, zoznam zdrojov na internete, dátový slovník databáze</a:t>
            </a:r>
            <a:endParaRPr lang="sk-SK" sz="22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5786" y="1357298"/>
            <a:ext cx="7924800" cy="1143000"/>
          </a:xfrm>
        </p:spPr>
        <p:txBody>
          <a:bodyPr/>
          <a:lstStyle/>
          <a:p>
            <a:r>
              <a:rPr lang="sk-SK" dirty="0">
                <a:latin typeface="Georgia" pitchFamily="18" charset="0"/>
              </a:rPr>
              <a:t>KLASIFIKÁCIA </a:t>
            </a:r>
            <a:r>
              <a:rPr lang="sk-SK" dirty="0" smtClean="0">
                <a:latin typeface="Georgia" pitchFamily="18" charset="0"/>
              </a:rPr>
              <a:t>  METADÁT</a:t>
            </a:r>
            <a:r>
              <a:rPr lang="sk-SK" dirty="0">
                <a:latin typeface="Georgia" pitchFamily="18" charset="0"/>
              </a:rPr>
              <a:t/>
            </a:r>
            <a:br>
              <a:rPr lang="sk-SK" dirty="0">
                <a:latin typeface="Georgia" pitchFamily="18" charset="0"/>
              </a:rPr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5786" y="2285992"/>
            <a:ext cx="7693025" cy="4572008"/>
          </a:xfrm>
        </p:spPr>
        <p:txBody>
          <a:bodyPr/>
          <a:lstStyle/>
          <a:p>
            <a:r>
              <a:rPr lang="sk-SK" sz="1800" dirty="0" smtClean="0"/>
              <a:t>Administratívne metadáta (štruktúra, uloženie...)</a:t>
            </a:r>
          </a:p>
          <a:p>
            <a:endParaRPr lang="sk-SK" sz="1800" dirty="0" smtClean="0"/>
          </a:p>
          <a:p>
            <a:r>
              <a:rPr lang="sk-SK" sz="1800" dirty="0" smtClean="0"/>
              <a:t>Archivačné metadáta (dlhodobá archivácia</a:t>
            </a:r>
            <a:r>
              <a:rPr lang="en-US" sz="1800" dirty="0" smtClean="0"/>
              <a:t>)</a:t>
            </a:r>
            <a:endParaRPr lang="sk-SK" sz="1800" dirty="0" smtClean="0"/>
          </a:p>
          <a:p>
            <a:endParaRPr lang="sk-SK" sz="1800" dirty="0" smtClean="0"/>
          </a:p>
          <a:p>
            <a:r>
              <a:rPr lang="sk-SK" sz="1800" dirty="0" smtClean="0"/>
              <a:t>Popisné metadáta (vyhľadávanie, identifikácia...)</a:t>
            </a:r>
          </a:p>
          <a:p>
            <a:endParaRPr lang="sk-SK" sz="1800" dirty="0" smtClean="0"/>
          </a:p>
          <a:p>
            <a:r>
              <a:rPr lang="sk-SK" sz="1800" dirty="0" smtClean="0"/>
              <a:t>Metadáta pre právne nároky</a:t>
            </a:r>
          </a:p>
          <a:p>
            <a:endParaRPr lang="sk-SK" sz="1800" dirty="0" smtClean="0"/>
          </a:p>
          <a:p>
            <a:r>
              <a:rPr lang="sk-SK" sz="1800" dirty="0" smtClean="0"/>
              <a:t>Metadáta pre použitie</a:t>
            </a:r>
          </a:p>
          <a:p>
            <a:endParaRPr lang="sk-SK" sz="1800" dirty="0" smtClean="0"/>
          </a:p>
          <a:p>
            <a:r>
              <a:rPr lang="sk-SK" sz="1800" dirty="0" smtClean="0"/>
              <a:t>Technické metadáta (hardvérová a softvérová dokumentácia, formáty kompresie, atď.)</a:t>
            </a:r>
          </a:p>
          <a:p>
            <a:endParaRPr lang="sk-SK" sz="1800" dirty="0" smtClean="0"/>
          </a:p>
          <a:p>
            <a:r>
              <a:rPr lang="sk-SK" sz="1800" dirty="0" smtClean="0"/>
              <a:t>Štrukturálne metadáta (vnútorná organizácia digitálneho objektu</a:t>
            </a:r>
            <a:r>
              <a:rPr lang="en-US" sz="1800" dirty="0" smtClean="0"/>
              <a:t>)</a:t>
            </a:r>
            <a:endParaRPr lang="sk-SK" sz="1800" dirty="0" smtClean="0"/>
          </a:p>
        </p:txBody>
      </p:sp>
      <p:sp>
        <p:nvSpPr>
          <p:cNvPr id="4" name="Obdélník 3"/>
          <p:cNvSpPr/>
          <p:nvPr/>
        </p:nvSpPr>
        <p:spPr>
          <a:xfrm>
            <a:off x="214282" y="2000240"/>
            <a:ext cx="17145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600" dirty="0" smtClean="0">
                <a:solidFill>
                  <a:srgbClr val="002060"/>
                </a:solidFill>
              </a:rPr>
              <a:t> </a:t>
            </a:r>
            <a:r>
              <a:rPr lang="sk-SK" sz="1600" b="1" dirty="0" smtClean="0">
                <a:solidFill>
                  <a:srgbClr val="003300"/>
                </a:solidFill>
              </a:rPr>
              <a:t>Podľa TDKIV</a:t>
            </a:r>
            <a:endParaRPr lang="sk-SK" sz="1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50975" y="2857496"/>
            <a:ext cx="7693025" cy="1566866"/>
          </a:xfrm>
        </p:spPr>
        <p:txBody>
          <a:bodyPr/>
          <a:lstStyle/>
          <a:p>
            <a:r>
              <a:rPr lang="sk-SK" sz="2400" dirty="0" smtClean="0"/>
              <a:t>Samostatné metadáta </a:t>
            </a:r>
          </a:p>
          <a:p>
            <a:pPr>
              <a:buNone/>
            </a:pPr>
            <a:endParaRPr lang="sk-SK" sz="2400" dirty="0" smtClean="0"/>
          </a:p>
          <a:p>
            <a:r>
              <a:rPr lang="sk-SK" sz="2400" dirty="0" smtClean="0"/>
              <a:t>Vložené metadáta</a:t>
            </a:r>
            <a:endParaRPr lang="sk-SK" sz="24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785786" y="1357298"/>
            <a:ext cx="7924800" cy="1143000"/>
          </a:xfrm>
        </p:spPr>
        <p:txBody>
          <a:bodyPr/>
          <a:lstStyle/>
          <a:p>
            <a:r>
              <a:rPr lang="sk-SK" dirty="0" smtClean="0">
                <a:latin typeface="Georgia" pitchFamily="18" charset="0"/>
              </a:rPr>
              <a:t>KLASIFIKÁCIA   </a:t>
            </a:r>
            <a:r>
              <a:rPr lang="sk-SK" dirty="0">
                <a:latin typeface="Georgia" pitchFamily="18" charset="0"/>
              </a:rPr>
              <a:t>METADÁT</a:t>
            </a:r>
            <a:br>
              <a:rPr lang="sk-SK" dirty="0">
                <a:latin typeface="Georgia" pitchFamily="18" charset="0"/>
              </a:rPr>
            </a:br>
            <a:endParaRPr lang="sk-SK" dirty="0"/>
          </a:p>
        </p:txBody>
      </p:sp>
      <p:sp>
        <p:nvSpPr>
          <p:cNvPr id="5" name="Obdélník 4"/>
          <p:cNvSpPr/>
          <p:nvPr/>
        </p:nvSpPr>
        <p:spPr>
          <a:xfrm>
            <a:off x="714348" y="2428868"/>
            <a:ext cx="75009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>
                <a:solidFill>
                  <a:srgbClr val="002060"/>
                </a:solidFill>
              </a:rPr>
              <a:t> </a:t>
            </a:r>
            <a:r>
              <a:rPr lang="pl-PL" b="1" dirty="0" smtClean="0">
                <a:solidFill>
                  <a:srgbClr val="003300"/>
                </a:solidFill>
              </a:rPr>
              <a:t>Z hľadiska väzby na primárne popisovaný zdroj</a:t>
            </a:r>
            <a:endParaRPr lang="sk-SK" b="1" dirty="0">
              <a:solidFill>
                <a:srgbClr val="0033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85786" y="428625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b="1" dirty="0" smtClean="0">
                <a:solidFill>
                  <a:srgbClr val="003300"/>
                </a:solidFill>
              </a:rPr>
              <a:t>Z  hľadiska zdroja</a:t>
            </a:r>
            <a:endParaRPr lang="sk-SK" b="1" dirty="0">
              <a:solidFill>
                <a:srgbClr val="0033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1450975" y="4857760"/>
            <a:ext cx="7693025" cy="1566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sk-SK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Interné metadáta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sk-SK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sk-SK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Externé metadáta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Georgia" pitchFamily="18" charset="0"/>
              </a:rPr>
              <a:t>VÝZNAM  </a:t>
            </a:r>
            <a:r>
              <a:rPr lang="sk-SK" dirty="0" smtClean="0">
                <a:latin typeface="Georgia" pitchFamily="18" charset="0"/>
              </a:rPr>
              <a:t>METADÁT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67196"/>
          </a:xfrm>
        </p:spPr>
        <p:txBody>
          <a:bodyPr/>
          <a:lstStyle/>
          <a:p>
            <a:pPr marL="548640" lvl="1" indent="-27432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5000"/>
              <a:buFont typeface="Arial" pitchFamily="34" charset="0"/>
              <a:buChar char="•"/>
              <a:defRPr/>
            </a:pPr>
            <a:r>
              <a:rPr lang="sk-SK" dirty="0"/>
              <a:t>Zvyšujú prístupnosť DS</a:t>
            </a:r>
          </a:p>
          <a:p>
            <a:pPr marL="548640" lvl="1" indent="-27432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5000"/>
              <a:buFont typeface="Arial" pitchFamily="34" charset="0"/>
              <a:buChar char="•"/>
              <a:defRPr/>
            </a:pPr>
            <a:endParaRPr lang="sk-SK" dirty="0"/>
          </a:p>
          <a:p>
            <a:pPr marL="548640" lvl="1" indent="-27432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5000"/>
              <a:buFont typeface="Arial" pitchFamily="34" charset="0"/>
              <a:buChar char="•"/>
              <a:defRPr/>
            </a:pPr>
            <a:r>
              <a:rPr lang="sk-SK" dirty="0"/>
              <a:t>Umožňujú zapamätanie si kontextu</a:t>
            </a:r>
          </a:p>
          <a:p>
            <a:pPr marL="548640" lvl="1" indent="-27432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5000"/>
              <a:buFont typeface="Arial" pitchFamily="34" charset="0"/>
              <a:buChar char="•"/>
              <a:defRPr/>
            </a:pPr>
            <a:endParaRPr lang="sk-SK" dirty="0"/>
          </a:p>
          <a:p>
            <a:pPr marL="548640" lvl="1" indent="-27432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5000"/>
              <a:buFont typeface="Arial" pitchFamily="34" charset="0"/>
              <a:buChar char="•"/>
              <a:defRPr/>
            </a:pPr>
            <a:r>
              <a:rPr lang="sk-SK" dirty="0"/>
              <a:t>Zaznamenávajú rozdiely medzi verziami</a:t>
            </a:r>
          </a:p>
          <a:p>
            <a:pPr marL="548640" lvl="1" indent="-27432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5000"/>
              <a:buFont typeface="Arial" pitchFamily="34" charset="0"/>
              <a:buChar char="•"/>
              <a:defRPr/>
            </a:pPr>
            <a:endParaRPr lang="sk-SK" dirty="0"/>
          </a:p>
          <a:p>
            <a:pPr marL="548640" lvl="1" indent="-27432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5000"/>
              <a:buFont typeface="Arial" pitchFamily="34" charset="0"/>
              <a:buChar char="•"/>
              <a:defRPr/>
            </a:pPr>
            <a:r>
              <a:rPr lang="sk-SK" dirty="0"/>
              <a:t>Zabezpečujú ochranu dátovej sady</a:t>
            </a:r>
          </a:p>
          <a:p>
            <a:pPr marL="548640" lvl="1" indent="-27432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5000"/>
              <a:buFont typeface="Arial" pitchFamily="34" charset="0"/>
              <a:buChar char="•"/>
              <a:defRPr/>
            </a:pPr>
            <a:endParaRPr lang="sk-SK" dirty="0"/>
          </a:p>
          <a:p>
            <a:pPr marL="548640" lvl="1" indent="-27432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5000"/>
              <a:buFont typeface="Arial" pitchFamily="34" charset="0"/>
              <a:buChar char="•"/>
              <a:defRPr/>
            </a:pPr>
            <a:r>
              <a:rPr lang="sk-SK" dirty="0"/>
              <a:t>Poskytujú zlepšenie systému a ekonomiky </a:t>
            </a:r>
            <a:r>
              <a:rPr lang="sk-SK" dirty="0" smtClean="0"/>
              <a:t>systému</a:t>
            </a:r>
            <a:endParaRPr lang="sk-SK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8167718" cy="1143000"/>
          </a:xfrm>
        </p:spPr>
        <p:txBody>
          <a:bodyPr/>
          <a:lstStyle/>
          <a:p>
            <a:r>
              <a:rPr lang="sk-SK" dirty="0" smtClean="0">
                <a:latin typeface="Georgia" pitchFamily="18" charset="0"/>
              </a:rPr>
              <a:t>ÚLOHY </a:t>
            </a:r>
            <a:r>
              <a:rPr lang="sk-SK" dirty="0" smtClean="0">
                <a:latin typeface="Georgia" pitchFamily="18" charset="0"/>
              </a:rPr>
              <a:t> METAINFORMAČNÉHO </a:t>
            </a:r>
            <a:r>
              <a:rPr lang="sk-SK" dirty="0" smtClean="0">
                <a:latin typeface="Georgia" pitchFamily="18" charset="0"/>
              </a:rPr>
              <a:t>SYSTÉMU</a:t>
            </a:r>
            <a:endParaRPr lang="sk-SK" dirty="0">
              <a:latin typeface="Georgia" pitchFamily="18" charset="0"/>
            </a:endParaRPr>
          </a:p>
        </p:txBody>
      </p:sp>
      <p:pic>
        <p:nvPicPr>
          <p:cNvPr id="3" name="Picture 2" descr="H:\BAKALARKA\Projekty_UML\UML_obrazky\metis.png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1552887" y="2500306"/>
            <a:ext cx="6600216" cy="278608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Georgia" pitchFamily="18" charset="0"/>
              </a:rPr>
              <a:t>ETAPY </a:t>
            </a:r>
            <a:r>
              <a:rPr lang="sk-SK" dirty="0" smtClean="0">
                <a:latin typeface="Georgia" pitchFamily="18" charset="0"/>
              </a:rPr>
              <a:t> SPRACOVANIA </a:t>
            </a:r>
            <a:r>
              <a:rPr lang="sk-SK" dirty="0" smtClean="0">
                <a:latin typeface="Georgia" pitchFamily="18" charset="0"/>
              </a:rPr>
              <a:t>PROJEKTU</a:t>
            </a:r>
            <a:endParaRPr lang="sk-SK" dirty="0">
              <a:latin typeface="Georgia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158" y="2357430"/>
            <a:ext cx="4071966" cy="4143404"/>
          </a:xfrm>
        </p:spPr>
        <p:txBody>
          <a:bodyPr/>
          <a:lstStyle/>
          <a:p>
            <a:pPr algn="ctr">
              <a:buClr>
                <a:srgbClr val="002060"/>
              </a:buClr>
              <a:buSzPct val="150000"/>
              <a:buFont typeface="Wingdings" pitchFamily="2" charset="2"/>
              <a:buChar char="ü"/>
            </a:pPr>
            <a:r>
              <a:rPr lang="cs-CZ" sz="1800" dirty="0" smtClean="0">
                <a:cs typeface="Times New Roman" pitchFamily="18" charset="0"/>
              </a:rPr>
              <a:t>OBOZNÁMIŤ SA SO SÚČASNÝM STAVOM ZBERU A EVIDENCIE DÁT NA INŠTITÚTE</a:t>
            </a:r>
          </a:p>
          <a:p>
            <a:pPr algn="ctr">
              <a:buClr>
                <a:srgbClr val="002060"/>
              </a:buClr>
              <a:buSzPct val="150000"/>
              <a:buFont typeface="Wingdings" pitchFamily="2" charset="2"/>
              <a:buChar char="ü"/>
            </a:pPr>
            <a:endParaRPr lang="cs-CZ" sz="1800" dirty="0" smtClean="0">
              <a:cs typeface="Times New Roman" pitchFamily="18" charset="0"/>
            </a:endParaRPr>
          </a:p>
          <a:p>
            <a:pPr algn="ctr">
              <a:buClr>
                <a:srgbClr val="002060"/>
              </a:buClr>
              <a:buSzPct val="150000"/>
              <a:buFont typeface="Wingdings" pitchFamily="2" charset="2"/>
              <a:buChar char="ü"/>
            </a:pPr>
            <a:endParaRPr lang="cs-CZ" sz="1800" dirty="0" smtClean="0">
              <a:cs typeface="Times New Roman" pitchFamily="18" charset="0"/>
            </a:endParaRPr>
          </a:p>
          <a:p>
            <a:pPr algn="ctr">
              <a:buClr>
                <a:srgbClr val="002060"/>
              </a:buClr>
              <a:buSzPct val="150000"/>
              <a:buFont typeface="Wingdings" pitchFamily="2" charset="2"/>
              <a:buChar char="ü"/>
            </a:pPr>
            <a:r>
              <a:rPr lang="cs-CZ" sz="1800" dirty="0" smtClean="0">
                <a:cs typeface="Times New Roman" pitchFamily="18" charset="0"/>
              </a:rPr>
              <a:t>      NÁVRH METODIKY ZBERU A EVIDENCIE DÁT </a:t>
            </a:r>
            <a:r>
              <a:rPr lang="cs-CZ" sz="1800" dirty="0" smtClean="0"/>
              <a:t>NA INŠTITÚTE GEOINFORMATIKY</a:t>
            </a:r>
          </a:p>
          <a:p>
            <a:pPr algn="ctr">
              <a:buClr>
                <a:srgbClr val="002060"/>
              </a:buClr>
              <a:buSzPct val="150000"/>
              <a:buFont typeface="Wingdings" pitchFamily="2" charset="2"/>
              <a:buChar char="ü"/>
            </a:pPr>
            <a:endParaRPr lang="cs-CZ" sz="1800" dirty="0" smtClean="0"/>
          </a:p>
          <a:p>
            <a:pPr algn="ctr">
              <a:buClr>
                <a:srgbClr val="002060"/>
              </a:buClr>
              <a:buSzPct val="150000"/>
              <a:buFont typeface="Wingdings" pitchFamily="2" charset="2"/>
              <a:buChar char="ü"/>
            </a:pPr>
            <a:endParaRPr lang="cs-CZ" sz="1800" dirty="0" smtClean="0"/>
          </a:p>
          <a:p>
            <a:pPr algn="ctr">
              <a:buClr>
                <a:srgbClr val="002060"/>
              </a:buClr>
              <a:buSzPct val="150000"/>
              <a:buFont typeface="Wingdings" pitchFamily="2" charset="2"/>
              <a:buChar char="ü"/>
            </a:pPr>
            <a:r>
              <a:rPr lang="cs-CZ" sz="1800" dirty="0" smtClean="0"/>
              <a:t>TVORBA METAINFORMAČNÉHO SYSTÉMU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403691" y="2357430"/>
            <a:ext cx="4740309" cy="4010027"/>
          </a:xfrm>
        </p:spPr>
        <p:txBody>
          <a:bodyPr/>
          <a:lstStyle/>
          <a:p>
            <a:pPr>
              <a:buClr>
                <a:srgbClr val="002060"/>
              </a:buClr>
              <a:buSzPct val="100000"/>
              <a:buFont typeface="Wingdings" pitchFamily="2" charset="2"/>
              <a:buChar char="ü"/>
            </a:pPr>
            <a:r>
              <a:rPr lang="sk-SK" sz="1800" dirty="0" smtClean="0"/>
              <a:t>Získavanie, ukladanie a evidencia dát</a:t>
            </a:r>
          </a:p>
          <a:p>
            <a:pPr>
              <a:buClr>
                <a:srgbClr val="002060"/>
              </a:buClr>
              <a:buSzPct val="100000"/>
              <a:buFont typeface="Wingdings" pitchFamily="2" charset="2"/>
              <a:buChar char="ü"/>
            </a:pPr>
            <a:r>
              <a:rPr lang="sk-SK" sz="1800" dirty="0" smtClean="0"/>
              <a:t>Štandardizácia v oblasti </a:t>
            </a:r>
            <a:r>
              <a:rPr lang="sk-SK" sz="1800" dirty="0" smtClean="0"/>
              <a:t>metadát</a:t>
            </a:r>
            <a:endParaRPr lang="sk-SK" sz="1800" dirty="0" smtClean="0"/>
          </a:p>
          <a:p>
            <a:pPr>
              <a:buClr>
                <a:srgbClr val="002060"/>
              </a:buClr>
              <a:buSzPct val="100000"/>
              <a:buFont typeface="Wingdings" pitchFamily="2" charset="2"/>
              <a:buChar char="ü"/>
            </a:pPr>
            <a:endParaRPr lang="sk-SK" sz="1800" dirty="0" smtClean="0"/>
          </a:p>
          <a:p>
            <a:pPr>
              <a:buClr>
                <a:srgbClr val="002060"/>
              </a:buClr>
              <a:buSzPct val="100000"/>
              <a:buFont typeface="Wingdings" pitchFamily="2" charset="2"/>
              <a:buChar char="ü"/>
            </a:pPr>
            <a:endParaRPr lang="sk-SK" sz="1800" dirty="0" smtClean="0"/>
          </a:p>
          <a:p>
            <a:pPr>
              <a:buClr>
                <a:srgbClr val="002060"/>
              </a:buClr>
              <a:buSzPct val="100000"/>
              <a:buFont typeface="Wingdings" pitchFamily="2" charset="2"/>
              <a:buChar char="ü"/>
            </a:pPr>
            <a:r>
              <a:rPr lang="sk-SK" sz="1800" dirty="0" smtClean="0"/>
              <a:t>Tvorba </a:t>
            </a:r>
            <a:r>
              <a:rPr lang="sk-SK" sz="1800" dirty="0" smtClean="0"/>
              <a:t>dátového modelu</a:t>
            </a:r>
          </a:p>
          <a:p>
            <a:pPr>
              <a:buClr>
                <a:srgbClr val="002060"/>
              </a:buClr>
              <a:buSzPct val="100000"/>
              <a:buFont typeface="Wingdings" pitchFamily="2" charset="2"/>
              <a:buChar char="ü"/>
            </a:pPr>
            <a:r>
              <a:rPr lang="sk-SK" sz="1800" dirty="0" smtClean="0"/>
              <a:t>Návrh číselníkov</a:t>
            </a:r>
          </a:p>
          <a:p>
            <a:pPr>
              <a:buClr>
                <a:srgbClr val="002060"/>
              </a:buClr>
              <a:buSzPct val="100000"/>
              <a:buFont typeface="Wingdings" pitchFamily="2" charset="2"/>
              <a:buChar char="ü"/>
            </a:pPr>
            <a:r>
              <a:rPr lang="sk-SK" sz="1800" dirty="0" smtClean="0"/>
              <a:t>D</a:t>
            </a:r>
            <a:r>
              <a:rPr lang="sk-SK" sz="1800" dirty="0" smtClean="0"/>
              <a:t>otazníkové šetrenie</a:t>
            </a:r>
          </a:p>
          <a:p>
            <a:pPr>
              <a:buClr>
                <a:srgbClr val="002060"/>
              </a:buClr>
              <a:buSzPct val="100000"/>
              <a:buFont typeface="Wingdings" pitchFamily="2" charset="2"/>
              <a:buChar char="ü"/>
            </a:pPr>
            <a:r>
              <a:rPr lang="sk-SK" sz="1800" dirty="0" smtClean="0"/>
              <a:t>Stanovenie </a:t>
            </a:r>
            <a:r>
              <a:rPr lang="sk-SK" sz="1800" dirty="0" smtClean="0"/>
              <a:t>metainformačných položiek</a:t>
            </a:r>
          </a:p>
          <a:p>
            <a:pPr>
              <a:buClr>
                <a:srgbClr val="002060"/>
              </a:buClr>
              <a:buSzPct val="100000"/>
              <a:buNone/>
            </a:pPr>
            <a:endParaRPr lang="sk-SK" sz="1800" dirty="0" smtClean="0"/>
          </a:p>
          <a:p>
            <a:pPr>
              <a:buClr>
                <a:srgbClr val="002060"/>
              </a:buClr>
              <a:buSzPct val="100000"/>
              <a:buFont typeface="Wingdings" pitchFamily="2" charset="2"/>
              <a:buChar char="ü"/>
            </a:pPr>
            <a:r>
              <a:rPr lang="sk-SK" sz="1800" dirty="0" smtClean="0"/>
              <a:t>Výber </a:t>
            </a:r>
            <a:r>
              <a:rPr lang="sk-SK" sz="1800" dirty="0" smtClean="0"/>
              <a:t>vývojových softwarových nástrojov</a:t>
            </a:r>
          </a:p>
          <a:p>
            <a:pPr>
              <a:buClr>
                <a:srgbClr val="002060"/>
              </a:buClr>
              <a:buSzPct val="100000"/>
              <a:buFont typeface="Wingdings" pitchFamily="2" charset="2"/>
              <a:buChar char="ü"/>
            </a:pPr>
            <a:r>
              <a:rPr lang="sk-SK" sz="1800" dirty="0" smtClean="0"/>
              <a:t>Tvorba systému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án">
  <a:themeElements>
    <a:clrScheme name="Oceá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á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á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apsle">
  <a:themeElements>
    <a:clrScheme name="Vlastní 15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B79214"/>
      </a:hlink>
      <a:folHlink>
        <a:srgbClr val="7F6F6F"/>
      </a:folHlink>
    </a:clrScheme>
    <a:fontScheme name="Kaps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Kapsle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Kacmarik_20070605</Template>
  <TotalTime>1689</TotalTime>
  <Words>535</Words>
  <Application>Microsoft Office PowerPoint</Application>
  <PresentationFormat>Předvádění na obrazovce (4:3)</PresentationFormat>
  <Paragraphs>152</Paragraphs>
  <Slides>21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Oceán</vt:lpstr>
      <vt:lpstr>Výchozí návrh</vt:lpstr>
      <vt:lpstr>Kapsle</vt:lpstr>
      <vt:lpstr>Evidencia a správa zdrojov priestorových dát na Inštitúte geoinformatiky</vt:lpstr>
      <vt:lpstr>ÚVOD</vt:lpstr>
      <vt:lpstr>CIELE   PRÁCE</vt:lpstr>
      <vt:lpstr>METADÁTA  A  METAINFORMAČNÝ SYSTÉM</vt:lpstr>
      <vt:lpstr>KLASIFIKÁCIA   METADÁT </vt:lpstr>
      <vt:lpstr>KLASIFIKÁCIA   METADÁT </vt:lpstr>
      <vt:lpstr>VÝZNAM  METADÁT</vt:lpstr>
      <vt:lpstr>ÚLOHY  METAINFORMAČNÉHO SYSTÉMU</vt:lpstr>
      <vt:lpstr>ETAPY  SPRACOVANIA PROJEKTU</vt:lpstr>
      <vt:lpstr>SÚČASNÝ STAV</vt:lpstr>
      <vt:lpstr>ZÍSKAVANIE  DÁT</vt:lpstr>
      <vt:lpstr>UKLADANIE  DÁT</vt:lpstr>
      <vt:lpstr>ŠTANDARDIZÁCIA  V  OBLASTI METADÁT</vt:lpstr>
      <vt:lpstr>ANALÝZA  METAINFORMAČNÉHO SYSTÉMU</vt:lpstr>
      <vt:lpstr>DIAGRAM  AKTIVÍT</vt:lpstr>
      <vt:lpstr>NÁVRH  DATABÁZY  A ČÍSELNÍKOV</vt:lpstr>
      <vt:lpstr>FUNKCIONALITA  SYSTÉMU</vt:lpstr>
      <vt:lpstr>UKÁŽKA  APLIKÁCIE</vt:lpstr>
      <vt:lpstr>POUŽITÉ  PROGRAMOVÉ VYBAVENIE  A  TECHNOLÓGIE</vt:lpstr>
      <vt:lpstr>ZDROJE  A  POUŽITÁ LITERATÚRA</vt:lpstr>
      <vt:lpstr>Ďakujem za pozornosť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Ada</dc:creator>
  <cp:lastModifiedBy>Ada</cp:lastModifiedBy>
  <cp:revision>56</cp:revision>
  <dcterms:created xsi:type="dcterms:W3CDTF">2008-04-27T20:13:48Z</dcterms:created>
  <dcterms:modified xsi:type="dcterms:W3CDTF">2008-05-01T10:48:35Z</dcterms:modified>
</cp:coreProperties>
</file>