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71" r:id="rId5"/>
    <p:sldId id="292" r:id="rId6"/>
    <p:sldId id="269" r:id="rId7"/>
    <p:sldId id="297" r:id="rId8"/>
    <p:sldId id="298" r:id="rId9"/>
    <p:sldId id="284" r:id="rId10"/>
    <p:sldId id="293" r:id="rId11"/>
    <p:sldId id="285" r:id="rId12"/>
    <p:sldId id="294" r:id="rId13"/>
    <p:sldId id="296" r:id="rId14"/>
    <p:sldId id="287" r:id="rId15"/>
    <p:sldId id="288" r:id="rId16"/>
    <p:sldId id="300" r:id="rId17"/>
    <p:sldId id="299" r:id="rId18"/>
    <p:sldId id="291" r:id="rId19"/>
    <p:sldId id="302" r:id="rId20"/>
    <p:sldId id="290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283" r:id="rId29"/>
    <p:sldId id="273" r:id="rId3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  <a:srgbClr val="9A0000"/>
    <a:srgbClr val="C40000"/>
    <a:srgbClr val="7A0000"/>
    <a:srgbClr val="5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redný štýl 2 - zvýrazneni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87" autoAdjust="0"/>
    <p:restoredTop sz="94637" autoAdjust="0"/>
  </p:normalViewPr>
  <p:slideViewPr>
    <p:cSldViewPr>
      <p:cViewPr varScale="1">
        <p:scale>
          <a:sx n="110" d="100"/>
          <a:sy n="110" d="100"/>
        </p:scale>
        <p:origin x="-184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9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65164-160B-4E26-BD47-E42A30C76DEE}" type="datetimeFigureOut">
              <a:rPr lang="sk-SK" smtClean="0"/>
              <a:pPr/>
              <a:t>10. 5. 2011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6EC2C-6A30-43B6-AA47-C0ACED53DC4D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Predpoklady reliéfu doliny </a:t>
            </a:r>
            <a:r>
              <a:rPr lang="sk-SK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Šútovského</a:t>
            </a:r>
            <a:r>
              <a:rPr lang="sk-SK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potoka pre vznik lavín</a:t>
            </a:r>
            <a:endParaRPr lang="sk-SK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0" y="6093296"/>
            <a:ext cx="4499992" cy="492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13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Autor: Patrik </a:t>
            </a:r>
            <a:r>
              <a:rPr lang="sk-SK" sz="13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Babiš</a:t>
            </a:r>
            <a:endParaRPr lang="sk-SK" sz="1300" b="1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sk-SK" sz="13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Vedúci bakalárskej práce: Ing. Mgr. Jozef </a:t>
            </a:r>
            <a:r>
              <a:rPr lang="sk-SK" sz="1300" b="1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Richnavský</a:t>
            </a:r>
            <a:endParaRPr lang="sk-SK" sz="1300" b="1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Vstupné dáta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6044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Digitálny výškový model</a:t>
            </a:r>
          </a:p>
          <a:p>
            <a:pPr>
              <a:buNone/>
            </a:pPr>
            <a:r>
              <a:rPr lang="sk-SK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 zhotovený z vrstevníc získaných z mapy 1:10000</a:t>
            </a:r>
          </a:p>
          <a:p>
            <a:pPr>
              <a:buNone/>
            </a:pP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-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ekvidištanta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– 5 m</a:t>
            </a:r>
          </a:p>
          <a:p>
            <a:r>
              <a:rPr lang="sk-SK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Parametre odvodené z DEM</a:t>
            </a:r>
          </a:p>
          <a:p>
            <a:pPr>
              <a:buNone/>
            </a:pPr>
            <a:r>
              <a:rPr lang="sk-SK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 sklon, nadmorská výška, orientácia svahu,         	 horizontálne a vertikálne zakrivenie </a:t>
            </a:r>
          </a:p>
          <a:p>
            <a:r>
              <a:rPr lang="sk-SK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Vrstva vegetačného krytu</a:t>
            </a:r>
            <a:endParaRPr lang="sk-SK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Príprava digitálneho výškového modelu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6044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Zdroj – 6 mapových listov ZM 1:10000</a:t>
            </a:r>
          </a:p>
          <a:p>
            <a:r>
              <a:rPr lang="sk-SK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Využitie nadstavby </a:t>
            </a:r>
            <a:r>
              <a:rPr lang="sk-SK" sz="30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ArcScan</a:t>
            </a:r>
            <a:r>
              <a:rPr lang="sk-SK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pre </a:t>
            </a:r>
            <a:r>
              <a:rPr lang="sk-SK" sz="30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ArcGIS</a:t>
            </a:r>
            <a:r>
              <a:rPr lang="sk-SK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– automatická </a:t>
            </a:r>
            <a:r>
              <a:rPr lang="sk-SK" sz="30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vektorizácia</a:t>
            </a:r>
            <a:r>
              <a:rPr lang="sk-SK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vrstevníc</a:t>
            </a:r>
          </a:p>
          <a:p>
            <a:r>
              <a:rPr lang="sk-SK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Vznik problémov – v dôsledku chybného naskenovania mapových listov</a:t>
            </a:r>
          </a:p>
          <a:p>
            <a:r>
              <a:rPr lang="sk-SK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Oprava vzniknutých chýb</a:t>
            </a:r>
            <a:endParaRPr lang="sk-SK" sz="3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Príprava digitálneho výškového modelu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Zástupný symbol obsahu 3" descr="vrstevnice_rast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780928"/>
            <a:ext cx="2016224" cy="1583178"/>
          </a:xfrm>
          <a:ln w="19050">
            <a:solidFill>
              <a:schemeClr val="tx1"/>
            </a:solidFill>
          </a:ln>
        </p:spPr>
      </p:pic>
      <p:pic>
        <p:nvPicPr>
          <p:cNvPr id="5" name="Obrázok 4" descr="vrstevnice_arcsc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780928"/>
            <a:ext cx="2016224" cy="15655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ok 5" descr="vrstevnice_arcscan_op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2780928"/>
            <a:ext cx="2088232" cy="16024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Šípka doprava 7"/>
          <p:cNvSpPr/>
          <p:nvPr/>
        </p:nvSpPr>
        <p:spPr>
          <a:xfrm>
            <a:off x="5724128" y="3429000"/>
            <a:ext cx="864096" cy="36004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prava 8"/>
          <p:cNvSpPr/>
          <p:nvPr/>
        </p:nvSpPr>
        <p:spPr>
          <a:xfrm>
            <a:off x="2555776" y="3429000"/>
            <a:ext cx="864096" cy="36004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323528" y="4509120"/>
            <a:ext cx="2012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Vrstevnice v rastrovej </a:t>
            </a:r>
          </a:p>
          <a:p>
            <a:r>
              <a:rPr lang="sk-SK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podobe</a:t>
            </a:r>
            <a:endParaRPr lang="sk-SK" sz="1600" dirty="0"/>
          </a:p>
        </p:txBody>
      </p:sp>
      <p:sp>
        <p:nvSpPr>
          <p:cNvPr id="11" name="Obdĺžnik 10"/>
          <p:cNvSpPr/>
          <p:nvPr/>
        </p:nvSpPr>
        <p:spPr>
          <a:xfrm>
            <a:off x="3491880" y="4509120"/>
            <a:ext cx="210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Výsledok automatickej </a:t>
            </a:r>
          </a:p>
          <a:p>
            <a:r>
              <a:rPr lang="sk-SK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vektorizácie</a:t>
            </a:r>
            <a:endParaRPr lang="sk-SK" sz="1600" dirty="0"/>
          </a:p>
        </p:txBody>
      </p:sp>
      <p:sp>
        <p:nvSpPr>
          <p:cNvPr id="13" name="Obdĺžnik 12"/>
          <p:cNvSpPr/>
          <p:nvPr/>
        </p:nvSpPr>
        <p:spPr>
          <a:xfrm>
            <a:off x="6660232" y="4509120"/>
            <a:ext cx="19756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Vrstevnice po oprave </a:t>
            </a:r>
            <a:endParaRPr lang="sk-SK" sz="16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Vrstva vegetačného krytu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6044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Dátové vrstvy CORINE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Land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Cover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príliš všeobecné</a:t>
            </a: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Potreba ručnej digitalizácie a vytvorenie vrstvy krajinnej štruktúry z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ortofoto</a:t>
            </a:r>
            <a:endParaRPr lang="sk-SK" sz="2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Potrebné kategórie: les, riedky les, kosodrevina, lúky...</a:t>
            </a:r>
          </a:p>
          <a:p>
            <a:endParaRPr lang="sk-SK" sz="2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ázok 3" descr="vegetaci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509120"/>
            <a:ext cx="2592288" cy="2112836"/>
          </a:xfrm>
          <a:prstGeom prst="rect">
            <a:avLst/>
          </a:prstGeom>
        </p:spPr>
      </p:pic>
      <p:sp>
        <p:nvSpPr>
          <p:cNvPr id="5" name="Šípka doprava 4"/>
          <p:cNvSpPr/>
          <p:nvPr/>
        </p:nvSpPr>
        <p:spPr>
          <a:xfrm>
            <a:off x="3851920" y="5373216"/>
            <a:ext cx="1368152" cy="432048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 descr="vegetaci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509120"/>
            <a:ext cx="2592288" cy="210774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Modelovanie </a:t>
            </a:r>
            <a:r>
              <a:rPr lang="sk-SK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odtrhových</a:t>
            </a:r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zón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424936" cy="3960440"/>
          </a:xfrm>
        </p:spPr>
        <p:txBody>
          <a:bodyPr>
            <a:normAutofit fontScale="92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buNone/>
            </a:pPr>
            <a:r>
              <a:rPr lang="sk-SK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</a:t>
            </a:r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(</a:t>
            </a:r>
            <a:r>
              <a:rPr lang="sk-SK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</a:t>
            </a:r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Ex + </a:t>
            </a:r>
            <a:r>
              <a:rPr lang="sk-SK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sk-SK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</a:t>
            </a:r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* S * </a:t>
            </a:r>
            <a:r>
              <a:rPr lang="sk-SK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</a:t>
            </a: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kde:</a:t>
            </a:r>
          </a:p>
          <a:p>
            <a:pPr>
              <a:buNone/>
            </a:pPr>
            <a:r>
              <a:rPr lang="sk-SK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</a:t>
            </a:r>
            <a:r>
              <a:rPr lang="sk-SK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výsledná hrozba vzniku lavíny	</a:t>
            </a:r>
            <a:r>
              <a:rPr lang="sk-SK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</a:t>
            </a:r>
            <a:r>
              <a:rPr lang="sk-SK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faktor vertikálnej krivosti</a:t>
            </a:r>
          </a:p>
          <a:p>
            <a:pPr>
              <a:buNone/>
            </a:pPr>
            <a:r>
              <a:rPr lang="sk-SK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</a:t>
            </a:r>
            <a:r>
              <a:rPr lang="sk-SK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faktor nadmorskej výšky		S - faktor sklonu reliéfu</a:t>
            </a:r>
          </a:p>
          <a:p>
            <a:pPr>
              <a:buNone/>
            </a:pPr>
            <a:r>
              <a:rPr lang="sk-SK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 - faktor orientácie reliéfu		</a:t>
            </a:r>
            <a:r>
              <a:rPr lang="sk-SK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</a:t>
            </a:r>
            <a:r>
              <a:rPr lang="sk-SK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faktor drsnosti povrchu</a:t>
            </a:r>
          </a:p>
          <a:p>
            <a:pPr>
              <a:buNone/>
            </a:pPr>
            <a:r>
              <a:rPr lang="sk-SK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  <a:r>
              <a:rPr lang="sk-SK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faktor horizontálnej krivosti</a:t>
            </a:r>
          </a:p>
          <a:p>
            <a:pPr>
              <a:buNone/>
            </a:pP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Modelovanie </a:t>
            </a:r>
            <a:r>
              <a:rPr lang="sk-SK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odtrhových</a:t>
            </a:r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zón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6044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Potrebná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reklasifikácia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jednotlivých faktorov pred samotným výpočtom</a:t>
            </a: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Priradenie najväčšej váhy najviac rizikovým hodnotám</a:t>
            </a: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Hodnoty v rozmedzí 0 až 2</a:t>
            </a: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Podľa databázy strediska lavínovej prevencie (orientácia, nadmorská výška)</a:t>
            </a:r>
            <a:endParaRPr lang="sk-SK" sz="2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Reklasifikácia</a:t>
            </a:r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faktorov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Zástupný symbol obsahu 5"/>
          <p:cNvGraphicFramePr>
            <a:graphicFrameLocks noGrp="1"/>
          </p:cNvGraphicFramePr>
          <p:nvPr>
            <p:ph idx="1"/>
          </p:nvPr>
        </p:nvGraphicFramePr>
        <p:xfrm>
          <a:off x="251520" y="3573016"/>
          <a:ext cx="8568952" cy="2638913"/>
        </p:xfrm>
        <a:graphic>
          <a:graphicData uri="http://schemas.openxmlformats.org/drawingml/2006/table">
            <a:tbl>
              <a:tblPr/>
              <a:tblGrid>
                <a:gridCol w="2938467"/>
                <a:gridCol w="966547"/>
                <a:gridCol w="4663938"/>
              </a:tblGrid>
              <a:tr h="29573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Typ povrchu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Váha faktoru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Charakteristika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174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ihličnatý 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predstavuje najmenšie riziko pre vznik lavín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174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listnatý, zmiešaný 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 dôsledku opadaného lístia dochádza k akumulácií väčšieho množstva snehu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9573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nesúvislý les zmiešaný s kosodrevinou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miesta bez prítomnosti stromov vytvárajú nestabilné plochy, na takýchto miestach je však riziko </a:t>
                      </a:r>
                      <a:r>
                        <a:rPr lang="sk-SK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odtrhu</a:t>
                      </a: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lavín nízke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283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kroviny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pri vyššej snehovej pokrývke neposkytujú ochranu pred lavínami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283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riedky les (stromy a tráva)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trávnatý </a:t>
                      </a: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porast spoločne s riedkym porastom pôsobia značne nestabilizujúco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9573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súvislá kosodrevina, svahy s výčnelkami skalného podložia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kosodrevina predstavuje ochranu pred tvorbou lavín a taktiež spomaľuje ich pohyb, avšak iba pokým snehová pokrývka nepresahuje jej výšku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174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nízka vysadená kosodrevina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predstavuje čiastočnú ochranu na svahoch s malým množstvom snehu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9573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nesúvislá kosodrevina, drobno úlomkovité sutinové svahy, skalné platne, tráva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riziko výskytu lavín je výrazné, drsnosť povrchu je príliš malá, prípadné skalné úlomky bývajú rýchlo prikryté vrstvou snehu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283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ostatné ( zastavaná </a:t>
                      </a:r>
                      <a:r>
                        <a:rPr lang="sk-SK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plocha, vodná plocha, lom)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povrchy nepredstavujúce nebezpečenstvo lavínových udalostí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uľka 7"/>
          <p:cNvGraphicFramePr>
            <a:graphicFrameLocks noGrp="1"/>
          </p:cNvGraphicFramePr>
          <p:nvPr/>
        </p:nvGraphicFramePr>
        <p:xfrm>
          <a:off x="251520" y="1556792"/>
          <a:ext cx="8568952" cy="1728189"/>
        </p:xfrm>
        <a:graphic>
          <a:graphicData uri="http://schemas.openxmlformats.org/drawingml/2006/table">
            <a:tbl>
              <a:tblPr/>
              <a:tblGrid>
                <a:gridCol w="1238482"/>
                <a:gridCol w="1040495"/>
                <a:gridCol w="6289975"/>
              </a:tblGrid>
              <a:tr h="2520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Sklon [°]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Váha faktoru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Popis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40027"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0° - 10°, 71° - 90°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príliš malý sklon na vznik lavín na svahoch so sklonom do 19°, svahy so sklonom nad 61° neumožňujú </a:t>
                      </a:r>
                      <a:r>
                        <a:rPr lang="sk-SK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tvrobu</a:t>
                      </a: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súvislej snehovej pokrývky a sneh sa priebežne </a:t>
                      </a:r>
                      <a:r>
                        <a:rPr lang="sk-SK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zosypuje</a:t>
                      </a: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výskyt lavínových udalostí so sklonom v týchto intervaloch je veľmi zriedkavý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40027"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11° -  19°, 61° - 70°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40027"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20°- 25°, 56°- 60°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52027"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26°- 30°, 51°- 55°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rizikové sklony pre vznik lavín, pomerne častý výskyt lavínových udalostí pozorovaných so sklonom v týchto intervaloch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52027"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31°- 34°, 46° - 50°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52027"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35°- 45°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najrizikovejší sklon pre vznik lavín, väčšina lavínových udalostí je pozorovaná s takýmto sklonom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Postup výpočtu lavínového ohrozenia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Zástupný symbol obsahu 3" descr="faktory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2132856"/>
            <a:ext cx="8229600" cy="395020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Výpočet </a:t>
            </a:r>
            <a:r>
              <a:rPr lang="sk-SK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odtrhových</a:t>
            </a:r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zón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08912" cy="439248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Z upravených vrstiev pomocou nástroja </a:t>
            </a:r>
            <a:r>
              <a:rPr lang="sk-SK" sz="26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Map</a:t>
            </a:r>
            <a:r>
              <a:rPr lang="sk-SK" sz="2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Algebra v prostredí </a:t>
            </a:r>
            <a:r>
              <a:rPr lang="sk-SK" sz="26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ArcGIS</a:t>
            </a:r>
            <a:endParaRPr lang="sk-SK" sz="26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sk-SK" sz="26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Reklasifikácia</a:t>
            </a:r>
            <a:r>
              <a:rPr lang="sk-SK" sz="2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výsledných hodnôt a vizualizácia</a:t>
            </a:r>
          </a:p>
          <a:p>
            <a:endParaRPr lang="sk-SK" sz="2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sk-SK" sz="2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None/>
            </a:pPr>
            <a:endParaRPr lang="sk-SK" sz="2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None/>
            </a:pPr>
            <a:endParaRPr lang="sk-SK" sz="2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sk-SK" sz="2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Na záver vytvorenie mapy lavínového ohrozenia v porovnaní s lavínovým katastrom</a:t>
            </a:r>
          </a:p>
          <a:p>
            <a:pPr>
              <a:buNone/>
            </a:pPr>
            <a:endParaRPr lang="sk-SK" sz="3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/>
        </p:nvGraphicFramePr>
        <p:xfrm>
          <a:off x="2843808" y="3861048"/>
          <a:ext cx="3528392" cy="1368153"/>
        </p:xfrm>
        <a:graphic>
          <a:graphicData uri="http://schemas.openxmlformats.org/drawingml/2006/table">
            <a:tbl>
              <a:tblPr/>
              <a:tblGrid>
                <a:gridCol w="1744951"/>
                <a:gridCol w="1783441"/>
              </a:tblGrid>
              <a:tr h="268265"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Výsledok rovnice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Hrozba vzniku lavíny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</a:tr>
              <a:tr h="268265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(0 - 15&gt;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68265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(15 - 22,5&gt;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stredná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816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(22,5 - 30&gt;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veľká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816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(30 - 36&gt;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katastrofická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Zhodnotenie výsledkov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08912" cy="439248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Väčšina rizikových miest sa zhoduje so záznamami lavínového katastra</a:t>
            </a: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Rizikové miesta, ktoré sa nezhodujú s lavínovým katastrom môžu slúžiť pri prevencií v danej oblasti</a:t>
            </a:r>
          </a:p>
          <a:p>
            <a:endParaRPr lang="sk-SK" sz="30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Tabuľka 5"/>
          <p:cNvGraphicFramePr>
            <a:graphicFrameLocks noGrp="1"/>
          </p:cNvGraphicFramePr>
          <p:nvPr/>
        </p:nvGraphicFramePr>
        <p:xfrm>
          <a:off x="1979712" y="4437112"/>
          <a:ext cx="5112568" cy="1288155"/>
        </p:xfrm>
        <a:graphic>
          <a:graphicData uri="http://schemas.openxmlformats.org/drawingml/2006/table">
            <a:tbl>
              <a:tblPr/>
              <a:tblGrid>
                <a:gridCol w="2319360"/>
                <a:gridCol w="1456459"/>
                <a:gridCol w="1336749"/>
              </a:tblGrid>
              <a:tr h="25763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lavínové ohrozenie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rozloha [ha]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rozloha [%]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57631">
                <a:tc>
                  <a:txBody>
                    <a:bodyPr/>
                    <a:lstStyle/>
                    <a:p>
                      <a:pPr marL="72000"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malé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149,13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54,99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57631">
                <a:tc>
                  <a:txBody>
                    <a:bodyPr/>
                    <a:lstStyle/>
                    <a:p>
                      <a:pPr marL="72000"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stredné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86,61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31,93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57631">
                <a:tc>
                  <a:txBody>
                    <a:bodyPr/>
                    <a:lstStyle/>
                    <a:p>
                      <a:pPr marL="72000"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veľké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57631">
                <a:tc>
                  <a:txBody>
                    <a:bodyPr/>
                    <a:lstStyle/>
                    <a:p>
                      <a:pPr marL="72000"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katastrofické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Ciele projektu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6044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využitie nástrojov GIS </a:t>
            </a:r>
            <a:r>
              <a:rPr lang="sk-SK" sz="26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na identifikáciu potenciálnych lavínových </a:t>
            </a:r>
            <a:r>
              <a:rPr lang="sk-SK" sz="26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odtrhov</a:t>
            </a:r>
            <a:endParaRPr lang="sk-SK" sz="260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</a:endParaRPr>
          </a:p>
          <a:p>
            <a:r>
              <a:rPr lang="sk-SK" sz="26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modelovanie</a:t>
            </a:r>
            <a:r>
              <a:rPr lang="sk-SK" sz="2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, </a:t>
            </a:r>
            <a:r>
              <a:rPr lang="sk-SK" sz="26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simulácia </a:t>
            </a:r>
            <a:r>
              <a:rPr lang="sk-SK" sz="2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a </a:t>
            </a:r>
            <a:r>
              <a:rPr lang="sk-SK" sz="26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predikcia lavínových dráh a dosahov</a:t>
            </a:r>
          </a:p>
          <a:p>
            <a:r>
              <a:rPr lang="sk-SK" sz="26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možnosť využiť získané výsledky v praxi pri lavínovej prevencii</a:t>
            </a:r>
            <a:endParaRPr lang="sk-SK" sz="26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</a:endParaRPr>
          </a:p>
          <a:p>
            <a:r>
              <a:rPr lang="sk-SK" sz="26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vytvoriť podklady pre zníženie lavínového rizika</a:t>
            </a:r>
            <a:endParaRPr lang="sk-SK" sz="26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</a:endParaRPr>
          </a:p>
          <a:p>
            <a:endParaRPr lang="sk-SK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ázok 3" descr="avalanche_danger_sig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4797152"/>
            <a:ext cx="1440160" cy="1822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vystupna map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-391387"/>
            <a:ext cx="5129683" cy="724938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Modelovanie dráh a dosahov lavín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08912" cy="439248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Pre komplexné riešenie lavínovej problematiky s využitím dynamických modelov</a:t>
            </a: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Výsledok modelovania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odtrhových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zón vstupom pre modelovanie dráh a dosahov</a:t>
            </a: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Potrebná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vektorizácia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výslednej vrstvy a zvolenie polygónu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odtrhu</a:t>
            </a:r>
            <a:endParaRPr lang="sk-SK" sz="2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Využitie dynamického modelu </a:t>
            </a:r>
            <a:r>
              <a:rPr lang="sk-SK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RAMMS</a:t>
            </a:r>
          </a:p>
        </p:txBody>
      </p:sp>
      <p:pic>
        <p:nvPicPr>
          <p:cNvPr id="7" name="Obrázok 6" descr="odtrh_vacsi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8224" y="4327410"/>
            <a:ext cx="1872208" cy="238118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RAMMS (</a:t>
            </a:r>
            <a:r>
              <a:rPr lang="sk-SK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Rapid</a:t>
            </a:r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k-SK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Mass</a:t>
            </a:r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k-SK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MovementS</a:t>
            </a:r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08912" cy="439248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Vyvinutý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doborníkmi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vo WSL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Institute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– SLF v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Davose</a:t>
            </a:r>
            <a:endParaRPr lang="sk-SK" sz="2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Nástroj určený pre numerické simulácie</a:t>
            </a: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Nástroj  umožňujúci určiť dosah lavín, rýchlosť prúdenia snehu, jeho množstvo a vyvinutý tlak</a:t>
            </a: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Možnosť simulácie pohybu lavín a predikcie rizika s návrhom protiopatrení</a:t>
            </a:r>
          </a:p>
          <a:p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Komerčný software</a:t>
            </a:r>
          </a:p>
          <a:p>
            <a:endParaRPr lang="sk-SK" sz="24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sk-SK" sz="28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ázok 3" descr="abb1_dorfberg_op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581128"/>
            <a:ext cx="3312368" cy="203655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Vstupné dáta modelu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08912" cy="439248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Digitálny výškový model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(DEM)</a:t>
            </a:r>
          </a:p>
          <a:p>
            <a:r>
              <a:rPr lang="sk-SK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Vrstva lesného porastu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(nie je povinná)</a:t>
            </a:r>
          </a:p>
          <a:p>
            <a:r>
              <a:rPr lang="sk-SK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Frikčné</a:t>
            </a:r>
            <a:r>
              <a:rPr lang="sk-SK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parametre</a:t>
            </a:r>
          </a:p>
          <a:p>
            <a:r>
              <a:rPr lang="sk-SK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Informácie o </a:t>
            </a:r>
            <a:r>
              <a:rPr lang="sk-SK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odtrhu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(polygón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odtrhu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– Predná Úboč, výška </a:t>
            </a:r>
            <a:r>
              <a:rPr lang="sk-SK" sz="24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odtrhu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 1,2 m, hustota snehu: 300 kg/m</a:t>
            </a:r>
            <a:r>
              <a:rPr lang="en-US" sz="2400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</a:t>
            </a:r>
          </a:p>
          <a:p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Glob</a:t>
            </a:r>
            <a:r>
              <a:rPr lang="sk-SK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álne</a:t>
            </a:r>
            <a:r>
              <a:rPr lang="sk-SK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parametre a parametre výpočtu</a:t>
            </a:r>
            <a:r>
              <a:rPr lang="sk-SK" sz="2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(perióda: 100 rokov a stredná objemová kategória)</a:t>
            </a:r>
          </a:p>
          <a:p>
            <a:endParaRPr lang="sk-SK" sz="28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Výsledky simulácie v modeli RAMMS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ázok 5" descr="velocity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575" y="2492896"/>
            <a:ext cx="3745671" cy="3681491"/>
          </a:xfrm>
          <a:prstGeom prst="rect">
            <a:avLst/>
          </a:prstGeom>
        </p:spPr>
      </p:pic>
      <p:pic>
        <p:nvPicPr>
          <p:cNvPr id="7" name="Obrázok 6" descr="pressure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8024" y="2492896"/>
            <a:ext cx="3672408" cy="363332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Výsledky simulácie v modeli RAMMS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Zástupný symbol obsahu 7" descr="max_fl_h.pn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2492896"/>
            <a:ext cx="3744416" cy="3678839"/>
          </a:xfrm>
          <a:prstGeom prst="rect">
            <a:avLst/>
          </a:prstGeom>
        </p:spPr>
      </p:pic>
      <p:pic>
        <p:nvPicPr>
          <p:cNvPr id="9" name="Obrázok 8" descr="depos_height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8024" y="2492896"/>
            <a:ext cx="3744416" cy="368596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Výsledky simulácie v modeli RAMMS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7890" name="Picture 2" descr="I:\ramms\mygifanim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4241223" cy="2736304"/>
          </a:xfrm>
          <a:prstGeom prst="rect">
            <a:avLst/>
          </a:prstGeom>
          <a:noFill/>
        </p:spPr>
      </p:pic>
      <p:pic>
        <p:nvPicPr>
          <p:cNvPr id="37891" name="Picture 3" descr="I:\ramms\mygifanim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36912"/>
            <a:ext cx="4255686" cy="2745459"/>
          </a:xfrm>
          <a:prstGeom prst="rect">
            <a:avLst/>
          </a:prstGeom>
          <a:noFill/>
        </p:spPr>
      </p:pic>
      <p:sp>
        <p:nvSpPr>
          <p:cNvPr id="11" name="Zástupný symbol obsahu 2"/>
          <p:cNvSpPr txBox="1">
            <a:spLocks/>
          </p:cNvSpPr>
          <p:nvPr/>
        </p:nvSpPr>
        <p:spPr>
          <a:xfrm>
            <a:off x="467544" y="2276872"/>
            <a:ext cx="8208912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2800" b="0" i="0" u="none" strike="noStrike" kern="1200" cap="none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Zástupný symbol obsahu 2"/>
          <p:cNvSpPr txBox="1">
            <a:spLocks/>
          </p:cNvSpPr>
          <p:nvPr/>
        </p:nvSpPr>
        <p:spPr>
          <a:xfrm>
            <a:off x="107504" y="2204864"/>
            <a:ext cx="3015952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200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Rýchlosť prúdenia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2800" b="0" i="0" u="none" strike="noStrike" kern="1200" cap="none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Zástupný symbol obsahu 2"/>
          <p:cNvSpPr txBox="1">
            <a:spLocks/>
          </p:cNvSpPr>
          <p:nvPr/>
        </p:nvSpPr>
        <p:spPr>
          <a:xfrm>
            <a:off x="4572000" y="2204864"/>
            <a:ext cx="3015952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200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Vyvinutý tlak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2800" b="0" i="0" u="none" strike="noStrike" kern="1200" cap="none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Výsledky simulácie v modeli RAMMS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8914" name="Picture 2" descr="I:\ramms\mygifanim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636912"/>
            <a:ext cx="4352833" cy="2808311"/>
          </a:xfrm>
          <a:prstGeom prst="rect">
            <a:avLst/>
          </a:prstGeom>
          <a:noFill/>
        </p:spPr>
      </p:pic>
      <p:sp>
        <p:nvSpPr>
          <p:cNvPr id="7" name="Zástupný symbol obsahu 2"/>
          <p:cNvSpPr txBox="1">
            <a:spLocks/>
          </p:cNvSpPr>
          <p:nvPr/>
        </p:nvSpPr>
        <p:spPr>
          <a:xfrm>
            <a:off x="2123728" y="2204864"/>
            <a:ext cx="52565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200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Výška snehu v priebehu zosuvu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2800" b="0" i="0" u="none" strike="noStrike" kern="1200" cap="none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75252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/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BISKUPIČ, Marek. </a:t>
            </a:r>
            <a:r>
              <a:rPr lang="sk-SK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Modelovanie dosahu lavín s použitím GIS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Praha, 2008. 98 s. Diplomová práce. Karlova univerzita,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Přírodovedecká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fakulta, Ústav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životní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prostředí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/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CHRISTEN,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al. </a:t>
            </a:r>
            <a:r>
              <a:rPr lang="sk-SK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RAMMS </a:t>
            </a:r>
            <a:r>
              <a:rPr lang="sk-SK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</a:t>
            </a:r>
            <a:r>
              <a:rPr lang="sk-SK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</a:t>
            </a:r>
            <a:r>
              <a:rPr lang="sk-SK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1.01 : A modeling </a:t>
            </a:r>
            <a:r>
              <a:rPr lang="sk-SK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sk-SK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sk-SK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snow-avalanches</a:t>
            </a:r>
            <a:r>
              <a:rPr lang="sk-SK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sk-SK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sk-SK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sk-SK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Davos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Švajčiarsko : WSL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Avalanche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SLF, marec 2010 [cit. 2010-08-30]. Dostupné z WWW: &lt;http://ramms.slf.ch/ramms/downloads/rammsmanual.pdf&gt;. </a:t>
            </a:r>
          </a:p>
          <a:p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LIZUCH, Milan . </a:t>
            </a:r>
            <a:r>
              <a:rPr lang="sk-SK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 lavín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[</a:t>
            </a:r>
            <a:r>
              <a:rPr 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s.l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.] : Horský internetový klub, 2009. 78 s. ISBN 978-80-970269-5-0.</a:t>
            </a:r>
          </a:p>
          <a:p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MILAN, Ladislav.  </a:t>
            </a:r>
            <a:r>
              <a:rPr lang="sk-SK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Lavíny v horstvách Slovenska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Prvé vydanie. Bratislava : VEDA (Slovenská akadémia vied), 2006. 152 s. ISBN 80-224-0894-8.</a:t>
            </a:r>
          </a:p>
          <a:p>
            <a:r>
              <a:rPr lang="sk-SK" sz="180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RICHNAVSKÝ, Jozef. Predpoklad reliéfu vybraných regiónov Moravsko-sliezskych Beskýd pre výskyt lavín, 2010. 23 s. Semestrálna práca. VŠB – TU Ostrava</a:t>
            </a:r>
          </a:p>
          <a:p>
            <a:r>
              <a:rPr lang="sk-SK" sz="180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www.laviny.sk</a:t>
            </a:r>
          </a:p>
          <a:p>
            <a:r>
              <a:rPr lang="sk-SK" sz="1800" dirty="0" err="1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www.slf.ch</a:t>
            </a:r>
            <a:endParaRPr lang="sk-SK" sz="180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None/>
            </a:pPr>
            <a:endParaRPr lang="sk-SK" sz="2000" b="1" u="sng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67544" y="1340768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sk-SK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Použité zdroje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5252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endParaRPr lang="sk-SK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buNone/>
            </a:pPr>
            <a:endParaRPr lang="sk-SK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buNone/>
            </a:pPr>
            <a:endParaRPr lang="sk-SK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sk-SK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Ďakujem za pozornosť...</a:t>
            </a:r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sk-SK" dirty="0" smtClean="0"/>
          </a:p>
          <a:p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>
              <a:solidFill>
                <a:srgbClr val="7A0000"/>
              </a:solidFill>
            </a:endParaRPr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>
          <a:xfrm>
            <a:off x="6767736" y="5661248"/>
            <a:ext cx="2376264" cy="131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14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Patrik </a:t>
            </a:r>
            <a:r>
              <a:rPr kumimoji="0" lang="sk-SK" sz="1400" b="1" i="0" u="none" strike="noStrike" kern="1200" cap="none" spc="150" normalizeH="0" baseline="0" noProof="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Babiš</a:t>
            </a:r>
            <a:endParaRPr kumimoji="0" lang="sk-SK" sz="1400" b="1" i="0" u="none" strike="noStrike" kern="1200" cap="none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1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Institut</a:t>
            </a:r>
            <a:r>
              <a:rPr lang="sk-SK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sk-SK" sz="1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geoinformatiky</a:t>
            </a:r>
            <a:endParaRPr lang="sk-SK" sz="1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14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VŠB</a:t>
            </a:r>
            <a:r>
              <a:rPr kumimoji="0" lang="sk-SK" sz="1400" b="1" i="0" u="none" strike="noStrike" kern="1200" cap="none" spc="150" normalizeH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– TU Ostrava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1400" b="1" spc="15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bab169</a:t>
            </a:r>
            <a:r>
              <a:rPr lang="en-US" sz="1400" b="1" spc="15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@</a:t>
            </a:r>
            <a:r>
              <a:rPr lang="sk-SK" sz="1400" b="1" spc="150" baseline="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vsb.cz</a:t>
            </a:r>
            <a:endParaRPr kumimoji="0" lang="sk-SK" sz="1400" b="1" i="0" u="none" strike="noStrike" kern="1200" cap="none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2800" b="0" i="0" u="none" strike="noStrike" kern="1200" cap="none" spc="150" normalizeH="0" baseline="0" noProof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75252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4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ako záujmové územie bola zvolená dolina </a:t>
            </a:r>
            <a:r>
              <a:rPr lang="sk-SK" sz="240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Šútovského</a:t>
            </a:r>
            <a:r>
              <a:rPr lang="sk-SK" sz="24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potoka v Krivánskej časti Malej Fatry</a:t>
            </a:r>
          </a:p>
          <a:p>
            <a:r>
              <a:rPr lang="sk-SK" sz="24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začiatok doliny medzi vrcholmi Stoh a Poludňový Grúň</a:t>
            </a:r>
          </a:p>
          <a:p>
            <a:r>
              <a:rPr lang="sk-SK" sz="24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svahy vrcholov poskytujú takmer ideálne podmienky pre vznik lavín</a:t>
            </a:r>
          </a:p>
          <a:p>
            <a:r>
              <a:rPr lang="sk-SK" sz="24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za posledné 2 roky 2 lavíny s tragickými následkami</a:t>
            </a:r>
          </a:p>
          <a:p>
            <a:pPr>
              <a:buNone/>
            </a:pPr>
            <a:endParaRPr lang="sk-SK" b="1" u="sng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67544" y="1340768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sk-SK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Výber záujmového územia</a:t>
            </a:r>
          </a:p>
        </p:txBody>
      </p:sp>
      <p:pic>
        <p:nvPicPr>
          <p:cNvPr id="6" name="Obrázok 5" descr="dolin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653137"/>
            <a:ext cx="2664296" cy="1759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BlokTextu 6"/>
          <p:cNvSpPr txBox="1"/>
          <p:nvPr/>
        </p:nvSpPr>
        <p:spPr>
          <a:xfrm>
            <a:off x="5652120" y="6453336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Šútovská</a:t>
            </a:r>
            <a:r>
              <a:rPr lang="sk-SK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dolina zo severu</a:t>
            </a:r>
            <a:endParaRPr lang="sk-SK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sahu 7" descr="Sutovska dolin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844824"/>
            <a:ext cx="3888432" cy="4373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ok 6" descr="malafatra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933056"/>
            <a:ext cx="2808312" cy="2305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 descr="slovensk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844824"/>
            <a:ext cx="3456384" cy="197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BlokTextu 11"/>
          <p:cNvSpPr txBox="1"/>
          <p:nvPr/>
        </p:nvSpPr>
        <p:spPr>
          <a:xfrm>
            <a:off x="7020272" y="645333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zdroj: </a:t>
            </a:r>
            <a:r>
              <a:rPr lang="sk-SK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  <a:r>
              <a:rPr lang="sk-SK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</a:t>
            </a:r>
            <a:endParaRPr lang="sk-SK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539552" y="980728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sk-SK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Výber záujmového územia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stoh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420888"/>
            <a:ext cx="3672408" cy="2450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Obdĺžnik 10"/>
          <p:cNvSpPr/>
          <p:nvPr/>
        </p:nvSpPr>
        <p:spPr>
          <a:xfrm>
            <a:off x="467544" y="1340768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sk-SK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Výber záujmového územia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611560" y="494116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vrchol Stoh</a:t>
            </a:r>
            <a:endParaRPr lang="sk-SK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ok 7" descr="lavina_sto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348880"/>
            <a:ext cx="2592288" cy="3439188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5436096" y="5877272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extrémna  základová lavína - Stoh</a:t>
            </a:r>
            <a:endParaRPr lang="sk-SK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  <a:noFill/>
          <a:ln w="0">
            <a:noFill/>
          </a:ln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Harmonogram prác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6044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20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k-SK" sz="20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Oboznámenie </a:t>
            </a:r>
            <a:r>
              <a:rPr lang="sk-SK" sz="20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s problematikou mapovania lavínového rizika.</a:t>
            </a:r>
          </a:p>
          <a:p>
            <a:pPr>
              <a:buNone/>
            </a:pPr>
            <a:r>
              <a:rPr lang="sk-SK" sz="20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Výber záujmového územia.</a:t>
            </a:r>
          </a:p>
          <a:p>
            <a:pPr>
              <a:buNone/>
            </a:pPr>
            <a:r>
              <a:rPr lang="sk-SK" sz="20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Popis charakteru reliéfu záujmového územia.</a:t>
            </a:r>
          </a:p>
          <a:p>
            <a:pPr>
              <a:buNone/>
            </a:pPr>
            <a:r>
              <a:rPr lang="sk-SK" sz="20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Oboznámenie sa so spôsobmi určovania </a:t>
            </a:r>
            <a:r>
              <a:rPr lang="sk-SK" sz="20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potenciálnych </a:t>
            </a:r>
            <a:r>
              <a:rPr lang="sk-SK" sz="2000" dirty="0" err="1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odtrhových</a:t>
            </a:r>
            <a:r>
              <a:rPr lang="sk-SK" sz="20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zón.</a:t>
            </a:r>
          </a:p>
          <a:p>
            <a:pPr>
              <a:buNone/>
            </a:pPr>
            <a:r>
              <a:rPr lang="sk-SK" sz="20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Využitie nástrojov GIS na získanie potrebných vstupných dát do modelu.</a:t>
            </a:r>
          </a:p>
          <a:p>
            <a:pPr>
              <a:buNone/>
            </a:pPr>
            <a:r>
              <a:rPr lang="sk-SK" sz="200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Identifikácia potenciálnych odtrhových zón na </a:t>
            </a:r>
            <a:r>
              <a:rPr lang="sk-SK" sz="200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základe vybraných vlastností</a:t>
            </a:r>
          </a:p>
          <a:p>
            <a:pPr>
              <a:buNone/>
            </a:pPr>
            <a:r>
              <a:rPr lang="sk-SK" sz="200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reliéfu</a:t>
            </a:r>
            <a:r>
              <a:rPr lang="sk-SK" sz="200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None/>
            </a:pPr>
            <a:r>
              <a:rPr lang="sk-SK" sz="200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sk-SK" sz="200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Modelovanie lavínovej dráhy a lavínového dosahu vybranej potenciálnej</a:t>
            </a:r>
          </a:p>
          <a:p>
            <a:pPr>
              <a:buNone/>
            </a:pPr>
            <a:r>
              <a:rPr lang="sk-SK" sz="200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lavíny prostredníctvom dynamických modelov (RAMMS)</a:t>
            </a:r>
            <a:endParaRPr lang="sk-SK" sz="2000" dirty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  <a:noFill/>
          <a:ln w="0">
            <a:noFill/>
          </a:ln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Lavína ako prírodný živel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6044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4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náhly zosun snehovej pokrývky zo svahu, spôsobený narušením rovnovážnych síl v jednotlivých vrstvách snehu</a:t>
            </a:r>
          </a:p>
          <a:p>
            <a:r>
              <a:rPr lang="sk-SK" sz="24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ohrozuje sídla, dopravnú infraštruktúru, prírodné zdroje a v neposlednom rade ľudské životy </a:t>
            </a:r>
          </a:p>
          <a:p>
            <a:pPr>
              <a:buNone/>
            </a:pPr>
            <a:endParaRPr lang="sk-SK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ázok 3" descr="Danger-Avalanch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293096"/>
            <a:ext cx="3240360" cy="194421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80920" cy="720080"/>
          </a:xfrm>
          <a:noFill/>
          <a:ln w="0">
            <a:noFill/>
          </a:ln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Faktory lavínového rizika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6044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2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Rôzna klasifikácia</a:t>
            </a:r>
          </a:p>
          <a:p>
            <a:r>
              <a:rPr lang="sk-SK" sz="23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Biskupič</a:t>
            </a:r>
            <a:r>
              <a:rPr lang="sk-SK" sz="2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vymedzuje </a:t>
            </a:r>
            <a:r>
              <a:rPr lang="sk-SK" sz="23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dynamické faktory</a:t>
            </a:r>
            <a:r>
              <a:rPr lang="sk-SK" sz="23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sk-SK" sz="2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(meteorologické faktory a vlastnosti snehovej pokrývky) a </a:t>
            </a:r>
            <a:r>
              <a:rPr lang="sk-SK" sz="23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statické faktory</a:t>
            </a:r>
            <a:r>
              <a:rPr lang="sk-SK" sz="2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(topografické faktory)</a:t>
            </a:r>
          </a:p>
          <a:p>
            <a:r>
              <a:rPr lang="sk-SK" sz="2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Podľa </a:t>
            </a:r>
            <a:r>
              <a:rPr lang="sk-SK" sz="23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Lizucha</a:t>
            </a:r>
            <a:r>
              <a:rPr lang="sk-SK" sz="2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je možné vyčleniť 3 hlavné skupiny:</a:t>
            </a:r>
          </a:p>
          <a:p>
            <a:pPr lvl="1"/>
            <a:r>
              <a:rPr lang="sk-SK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Topografické faktory</a:t>
            </a:r>
            <a:r>
              <a:rPr lang="sk-SK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(orientácia, sklon, tvar a povrch terénu, nadmorská výška)</a:t>
            </a:r>
          </a:p>
          <a:p>
            <a:pPr lvl="1"/>
            <a:r>
              <a:rPr lang="sk-SK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Meteorologické faktory</a:t>
            </a:r>
            <a:r>
              <a:rPr lang="sk-SK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(vietor, teplota vzduchu, dážď, slnečné žiarenie)</a:t>
            </a:r>
          </a:p>
          <a:p>
            <a:pPr lvl="1"/>
            <a:r>
              <a:rPr lang="sk-SK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Zloženie snehovej pokrývky</a:t>
            </a:r>
            <a:r>
              <a:rPr lang="sk-SK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(nový sneh, celková výška snehu, vlhkosť snehu a pod.)</a:t>
            </a:r>
            <a:endParaRPr lang="sk-SK" sz="2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Modelovanie lavínového rizika</a:t>
            </a:r>
            <a:endParaRPr lang="sk-SK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396044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k-SK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identifikácia odtrhových zón</a:t>
            </a:r>
          </a:p>
          <a:p>
            <a:r>
              <a:rPr lang="sk-SK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modelovanie lavínových dráh</a:t>
            </a:r>
          </a:p>
          <a:p>
            <a:r>
              <a:rPr lang="sk-SK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modelovanie lavínových dosahov</a:t>
            </a:r>
            <a:endParaRPr lang="sk-SK" sz="3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Obrázok 7" descr="avalanche pat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717032"/>
            <a:ext cx="3600400" cy="27003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3493</TotalTime>
  <Words>1189</Words>
  <Application>Microsoft Office PowerPoint</Application>
  <PresentationFormat>Prezentácia na obrazovke (4:3)</PresentationFormat>
  <Paragraphs>208</Paragraphs>
  <Slides>29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0" baseType="lpstr">
      <vt:lpstr>Motív Office</vt:lpstr>
      <vt:lpstr>Predpoklady reliéfu doliny Šútovského potoka pre vznik lavín</vt:lpstr>
      <vt:lpstr>Ciele projektu</vt:lpstr>
      <vt:lpstr>Snímka 3</vt:lpstr>
      <vt:lpstr>Snímka 4</vt:lpstr>
      <vt:lpstr>Snímka 5</vt:lpstr>
      <vt:lpstr>Harmonogram prác</vt:lpstr>
      <vt:lpstr>Lavína ako prírodný živel</vt:lpstr>
      <vt:lpstr>Faktory lavínového rizika</vt:lpstr>
      <vt:lpstr>Modelovanie lavínového rizika</vt:lpstr>
      <vt:lpstr>Vstupné dáta</vt:lpstr>
      <vt:lpstr>Príprava digitálneho výškového modelu</vt:lpstr>
      <vt:lpstr>Príprava digitálneho výškového modelu</vt:lpstr>
      <vt:lpstr>Vrstva vegetačného krytu</vt:lpstr>
      <vt:lpstr>Modelovanie odtrhových zón</vt:lpstr>
      <vt:lpstr>Modelovanie odtrhových zón</vt:lpstr>
      <vt:lpstr>Reklasifikácia faktorov</vt:lpstr>
      <vt:lpstr>Postup výpočtu lavínového ohrozenia</vt:lpstr>
      <vt:lpstr>Výpočet odtrhových zón</vt:lpstr>
      <vt:lpstr>Zhodnotenie výsledkov</vt:lpstr>
      <vt:lpstr>Snímka 20</vt:lpstr>
      <vt:lpstr>Modelovanie dráh a dosahov lavín</vt:lpstr>
      <vt:lpstr>RAMMS (Rapid Mass MovementS)</vt:lpstr>
      <vt:lpstr>Vstupné dáta modelu</vt:lpstr>
      <vt:lpstr>Výsledky simulácie v modeli RAMMS</vt:lpstr>
      <vt:lpstr>Výsledky simulácie v modeli RAMMS</vt:lpstr>
      <vt:lpstr>Výsledky simulácie v modeli RAMMS</vt:lpstr>
      <vt:lpstr>Výsledky simulácie v modeli RAMMS</vt:lpstr>
      <vt:lpstr>Snímka 28</vt:lpstr>
      <vt:lpstr>Snímka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Xtreme</dc:creator>
  <cp:lastModifiedBy>Xtreme</cp:lastModifiedBy>
  <cp:revision>338</cp:revision>
  <dcterms:created xsi:type="dcterms:W3CDTF">2010-11-04T07:53:14Z</dcterms:created>
  <dcterms:modified xsi:type="dcterms:W3CDTF">2011-05-10T00:24:41Z</dcterms:modified>
</cp:coreProperties>
</file>