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258" r:id="rId4"/>
    <p:sldId id="298" r:id="rId5"/>
    <p:sldId id="299" r:id="rId6"/>
    <p:sldId id="315" r:id="rId7"/>
    <p:sldId id="265" r:id="rId8"/>
    <p:sldId id="305" r:id="rId9"/>
    <p:sldId id="289" r:id="rId10"/>
    <p:sldId id="316" r:id="rId11"/>
    <p:sldId id="293" r:id="rId12"/>
    <p:sldId id="286" r:id="rId13"/>
    <p:sldId id="306" r:id="rId14"/>
    <p:sldId id="317" r:id="rId15"/>
    <p:sldId id="307" r:id="rId16"/>
    <p:sldId id="304" r:id="rId17"/>
    <p:sldId id="313" r:id="rId18"/>
    <p:sldId id="318" r:id="rId19"/>
    <p:sldId id="319" r:id="rId20"/>
    <p:sldId id="321" r:id="rId21"/>
    <p:sldId id="320" r:id="rId22"/>
    <p:sldId id="271" r:id="rId23"/>
    <p:sldId id="276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1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5" autoAdjust="0"/>
    <p:restoredTop sz="94639" autoAdjust="0"/>
  </p:normalViewPr>
  <p:slideViewPr>
    <p:cSldViewPr>
      <p:cViewPr varScale="1">
        <p:scale>
          <a:sx n="77" d="100"/>
          <a:sy n="77" d="100"/>
        </p:scale>
        <p:origin x="-96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62CB-579F-4952-A05A-1621C42AC6A4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F513-B069-4CE7-998A-EC5335D0EE8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A718-702D-4C37-A1BE-0314B46B4119}" type="datetimeFigureOut">
              <a:rPr lang="sk-SK" smtClean="0"/>
              <a:pPr/>
              <a:t>9. 5. 2011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7FD7-E6A1-4122-8887-E7F7A53BA6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3768" y="6072206"/>
            <a:ext cx="421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4A3122"/>
                </a:solidFill>
              </a:rPr>
              <a:t>Autor: Jakub Chovan</a:t>
            </a:r>
            <a:endParaRPr lang="sk-SK" sz="1600" dirty="0">
              <a:solidFill>
                <a:srgbClr val="4A3122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429256" y="6429396"/>
            <a:ext cx="428628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4A3122"/>
                </a:solidFill>
              </a:rPr>
              <a:t>Vedúci bakalárskej práce: Ing. Peter </a:t>
            </a:r>
            <a:r>
              <a:rPr lang="sk-SK" sz="1600" dirty="0" err="1" smtClean="0">
                <a:solidFill>
                  <a:srgbClr val="4A3122"/>
                </a:solidFill>
              </a:rPr>
              <a:t>Bobáľ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85786" y="2500306"/>
            <a:ext cx="7643866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rgbClr val="4A3122"/>
                </a:solidFill>
              </a:rPr>
              <a:t>Modelovanie erózie spôsobenej topením snehovej pokrývky v povodí rieky </a:t>
            </a:r>
            <a:r>
              <a:rPr lang="sk-SK" sz="3600" dirty="0" err="1" smtClean="0">
                <a:solidFill>
                  <a:srgbClr val="4A3122"/>
                </a:solidFill>
              </a:rPr>
              <a:t>Ostravice</a:t>
            </a:r>
            <a:endParaRPr lang="sk-SK" sz="3600" dirty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vyššia hodnota = menšia ochrana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dochádza k </a:t>
            </a:r>
            <a:r>
              <a:rPr lang="sk-SK" sz="2400" dirty="0" err="1" smtClean="0">
                <a:solidFill>
                  <a:srgbClr val="4A3122"/>
                </a:solidFill>
              </a:rPr>
              <a:t>intercepcii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rôzny vplyv </a:t>
            </a:r>
            <a:r>
              <a:rPr lang="sk-SK" sz="2400" dirty="0" err="1" smtClean="0">
                <a:solidFill>
                  <a:srgbClr val="4A3122"/>
                </a:solidFill>
              </a:rPr>
              <a:t>intercepcie</a:t>
            </a:r>
            <a:r>
              <a:rPr lang="sk-SK" sz="2400" dirty="0" smtClean="0">
                <a:solidFill>
                  <a:srgbClr val="4A3122"/>
                </a:solidFill>
              </a:rPr>
              <a:t> v ihličnatom a listnatom lese</a:t>
            </a: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pPr>
              <a:buNone/>
            </a:pPr>
            <a:endParaRPr lang="sk-SK" sz="2400" dirty="0" smtClean="0">
              <a:solidFill>
                <a:srgbClr val="4A3122"/>
              </a:solidFill>
            </a:endParaRPr>
          </a:p>
        </p:txBody>
      </p:sp>
      <p:pic>
        <p:nvPicPr>
          <p:cNvPr id="6" name="Obrázok 5" descr="intercepcia_ihl_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86190"/>
            <a:ext cx="3571900" cy="2705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ok 8" descr="intercepcia_list_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86190"/>
            <a:ext cx="3643338" cy="2733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C</a:t>
            </a:r>
            <a:r>
              <a:rPr lang="en-US" dirty="0" smtClean="0">
                <a:solidFill>
                  <a:srgbClr val="4A3122"/>
                </a:solidFill>
              </a:rPr>
              <a:t> - </a:t>
            </a:r>
            <a:r>
              <a:rPr lang="en-US" dirty="0" err="1" smtClean="0">
                <a:solidFill>
                  <a:srgbClr val="4A3122"/>
                </a:solidFill>
              </a:rPr>
              <a:t>faktor</a:t>
            </a:r>
            <a:endParaRPr lang="sk-SK" dirty="0" smtClean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K - Faktor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501122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faktor </a:t>
            </a:r>
            <a:r>
              <a:rPr lang="sk-SK" sz="2400" dirty="0" err="1" smtClean="0">
                <a:solidFill>
                  <a:srgbClr val="4A3122"/>
                </a:solidFill>
              </a:rPr>
              <a:t>erodovateľnosti</a:t>
            </a:r>
            <a:r>
              <a:rPr lang="sk-SK" sz="2400" dirty="0" smtClean="0">
                <a:solidFill>
                  <a:srgbClr val="4A3122"/>
                </a:solidFill>
              </a:rPr>
              <a:t> pôdy (náchylnosti pôdy na eróziu)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zloženie pôdy, obsah organických častí, štruktúra pôdy</a:t>
            </a:r>
          </a:p>
          <a:p>
            <a:r>
              <a:rPr lang="en-US" sz="2400" dirty="0" err="1" smtClean="0">
                <a:solidFill>
                  <a:srgbClr val="4A3122"/>
                </a:solidFill>
              </a:rPr>
              <a:t>na</a:t>
            </a:r>
            <a:r>
              <a:rPr lang="en-US" sz="2400" dirty="0" smtClean="0">
                <a:solidFill>
                  <a:srgbClr val="4A3122"/>
                </a:solidFill>
              </a:rPr>
              <a:t> </a:t>
            </a:r>
            <a:r>
              <a:rPr lang="sk-SK" sz="2400" dirty="0" smtClean="0">
                <a:solidFill>
                  <a:srgbClr val="4A3122"/>
                </a:solidFill>
              </a:rPr>
              <a:t>základe </a:t>
            </a:r>
            <a:r>
              <a:rPr lang="sk-SK" sz="2400" dirty="0" smtClean="0">
                <a:solidFill>
                  <a:srgbClr val="4A3122"/>
                </a:solidFill>
              </a:rPr>
              <a:t>HPJ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kód HPJ - 2. a 3. číslo v kóde BPEJ</a:t>
            </a: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cs-CZ" sz="1600" dirty="0" smtClean="0">
              <a:solidFill>
                <a:srgbClr val="4A3122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4A3122"/>
              </a:solidFill>
            </a:endParaRPr>
          </a:p>
          <a:p>
            <a:endParaRPr lang="sk-SK" sz="2000" dirty="0" smtClean="0">
              <a:solidFill>
                <a:srgbClr val="4A3122"/>
              </a:solidFill>
            </a:endParaRPr>
          </a:p>
        </p:txBody>
      </p:sp>
      <p:pic>
        <p:nvPicPr>
          <p:cNvPr id="6" name="Obrázok 5" descr="Výstřižekdg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714884"/>
            <a:ext cx="5544324" cy="137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ok 4" descr="Výstřiž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429132"/>
            <a:ext cx="3067706" cy="1821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LS</a:t>
            </a:r>
            <a:r>
              <a:rPr lang="en-US" dirty="0" smtClean="0">
                <a:solidFill>
                  <a:srgbClr val="4A3122"/>
                </a:solidFill>
              </a:rPr>
              <a:t> - </a:t>
            </a:r>
            <a:r>
              <a:rPr lang="en-US" dirty="0" err="1" smtClean="0">
                <a:solidFill>
                  <a:srgbClr val="4A3122"/>
                </a:solidFill>
              </a:rPr>
              <a:t>faktor</a:t>
            </a:r>
            <a:endParaRPr lang="sk-SK" dirty="0" smtClean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vyjadruje efekt topografie na množstvá pretransportovanej pôdnej hmoty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závisí na dĺžke neprerušeného svahu </a:t>
            </a:r>
          </a:p>
          <a:p>
            <a:pPr>
              <a:buNone/>
            </a:pPr>
            <a:r>
              <a:rPr lang="sk-SK" sz="2400" dirty="0" smtClean="0">
                <a:solidFill>
                  <a:srgbClr val="4A3122"/>
                </a:solidFill>
              </a:rPr>
              <a:t>     a na sklone</a:t>
            </a:r>
          </a:p>
          <a:p>
            <a:r>
              <a:rPr lang="en-US" sz="2400" dirty="0" err="1" smtClean="0">
                <a:solidFill>
                  <a:srgbClr val="4A3122"/>
                </a:solidFill>
              </a:rPr>
              <a:t>modul</a:t>
            </a:r>
            <a:r>
              <a:rPr lang="en-US" sz="2400" dirty="0" smtClean="0">
                <a:solidFill>
                  <a:srgbClr val="4A3122"/>
                </a:solidFill>
              </a:rPr>
              <a:t> </a:t>
            </a:r>
            <a:r>
              <a:rPr lang="en-US" sz="2400" dirty="0" err="1" smtClean="0">
                <a:solidFill>
                  <a:srgbClr val="4A3122"/>
                </a:solidFill>
              </a:rPr>
              <a:t>r.watershed</a:t>
            </a:r>
            <a:r>
              <a:rPr lang="en-US" sz="2400" dirty="0" smtClean="0">
                <a:solidFill>
                  <a:srgbClr val="4A3122"/>
                </a:solidFill>
              </a:rPr>
              <a:t> v GRASS </a:t>
            </a:r>
            <a:r>
              <a:rPr lang="en-US" sz="2400" dirty="0" err="1" smtClean="0">
                <a:solidFill>
                  <a:srgbClr val="4A3122"/>
                </a:solidFill>
              </a:rPr>
              <a:t>GISe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vstup digitálny výškový model</a:t>
            </a:r>
            <a:endParaRPr lang="en-US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maximálna dĺžka svahu 300 </a:t>
            </a:r>
            <a:r>
              <a:rPr lang="sk-SK" sz="2400" dirty="0" smtClean="0">
                <a:solidFill>
                  <a:srgbClr val="4A3122"/>
                </a:solidFill>
              </a:rPr>
              <a:t>m</a:t>
            </a:r>
            <a:endParaRPr lang="sk-SK" sz="2400" dirty="0" smtClean="0">
              <a:solidFill>
                <a:srgbClr val="4A3122"/>
              </a:solidFill>
            </a:endParaRPr>
          </a:p>
        </p:txBody>
      </p:sp>
      <p:pic>
        <p:nvPicPr>
          <p:cNvPr id="5" name="Obrázok 4" descr="grasslogo_vector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500702"/>
            <a:ext cx="963200" cy="1071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ok 5" descr="r.watershed_sc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143248"/>
            <a:ext cx="3260186" cy="3438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h</a:t>
            </a:r>
            <a:r>
              <a:rPr lang="en-US" dirty="0" smtClean="0">
                <a:solidFill>
                  <a:srgbClr val="4A3122"/>
                </a:solidFill>
              </a:rPr>
              <a:t> - </a:t>
            </a:r>
            <a:r>
              <a:rPr lang="en-US" dirty="0" err="1" smtClean="0">
                <a:solidFill>
                  <a:srgbClr val="4A3122"/>
                </a:solidFill>
              </a:rPr>
              <a:t>faktor</a:t>
            </a:r>
            <a:endParaRPr lang="sk-SK" dirty="0" smtClean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množstvo vody, ktorá vznikla topením snehu </a:t>
            </a:r>
            <a:r>
              <a:rPr lang="en-US" sz="2400" dirty="0" err="1" smtClean="0">
                <a:solidFill>
                  <a:srgbClr val="4A3122"/>
                </a:solidFill>
              </a:rPr>
              <a:t>po</a:t>
            </a:r>
            <a:r>
              <a:rPr lang="sk-SK" sz="2400" dirty="0" smtClean="0">
                <a:solidFill>
                  <a:srgbClr val="4A3122"/>
                </a:solidFill>
              </a:rPr>
              <a:t>čas približne</a:t>
            </a:r>
            <a:r>
              <a:rPr lang="sk-SK" sz="2400" dirty="0" smtClean="0">
                <a:solidFill>
                  <a:srgbClr val="4A3122"/>
                </a:solidFill>
              </a:rPr>
              <a:t> dvadsaťdenného obdobia najintenzívnejšieho topenia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veľký vplyv a eróziu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rôzne pre rôzne typy vegetácie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na základe rozdielu vodnej hodnoty snehu (SVH) pre začiatok a koniec </a:t>
            </a:r>
            <a:r>
              <a:rPr lang="sk-SK" sz="2400" dirty="0" smtClean="0">
                <a:solidFill>
                  <a:srgbClr val="4A3122"/>
                </a:solidFill>
              </a:rPr>
              <a:t>epizódy (dáta z ČHMÚ a ÚHÚL)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en-US" sz="2400" dirty="0" err="1" smtClean="0">
                <a:solidFill>
                  <a:srgbClr val="4A3122"/>
                </a:solidFill>
              </a:rPr>
              <a:t>ur</a:t>
            </a:r>
            <a:r>
              <a:rPr lang="sk-SK" sz="2400" dirty="0" smtClean="0">
                <a:solidFill>
                  <a:srgbClr val="4A3122"/>
                </a:solidFill>
              </a:rPr>
              <a:t>čuje  sa na ČHMÚ (cca 800 staníc v ČR)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v povodí </a:t>
            </a:r>
            <a:r>
              <a:rPr lang="sk-SK" sz="2400" dirty="0" err="1" smtClean="0">
                <a:solidFill>
                  <a:srgbClr val="4A3122"/>
                </a:solidFill>
              </a:rPr>
              <a:t>Ostravice</a:t>
            </a:r>
            <a:r>
              <a:rPr lang="sk-SK" sz="2400" dirty="0" smtClean="0">
                <a:solidFill>
                  <a:srgbClr val="4A3122"/>
                </a:solidFill>
              </a:rPr>
              <a:t> 13 staníc</a:t>
            </a: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h</a:t>
            </a:r>
            <a:r>
              <a:rPr lang="en-US" dirty="0" smtClean="0">
                <a:solidFill>
                  <a:srgbClr val="4A3122"/>
                </a:solidFill>
              </a:rPr>
              <a:t> - </a:t>
            </a:r>
            <a:r>
              <a:rPr lang="en-US" dirty="0" err="1" smtClean="0">
                <a:solidFill>
                  <a:srgbClr val="4A3122"/>
                </a:solidFill>
              </a:rPr>
              <a:t>faktor</a:t>
            </a:r>
            <a:endParaRPr lang="sk-SK" dirty="0" smtClean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</p:txBody>
      </p:sp>
      <p:pic>
        <p:nvPicPr>
          <p:cNvPr id="5" name="Obrázok 4" descr="SVH_rozdi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3651"/>
            <a:ext cx="9144000" cy="6470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m</a:t>
            </a:r>
            <a:r>
              <a:rPr lang="en-US" dirty="0" smtClean="0">
                <a:solidFill>
                  <a:srgbClr val="4A3122"/>
                </a:solidFill>
              </a:rPr>
              <a:t> - </a:t>
            </a:r>
            <a:r>
              <a:rPr lang="en-US" dirty="0" err="1" smtClean="0">
                <a:solidFill>
                  <a:srgbClr val="4A3122"/>
                </a:solidFill>
              </a:rPr>
              <a:t>faktor</a:t>
            </a:r>
            <a:endParaRPr lang="sk-SK" dirty="0" smtClean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rýchlosť topenia snehu v dvadsať dennom období, v        ktorom je topenie najintenzívnejšie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možný nárast hodnoty o 50 - 100%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závisí od vegetačnej pokrývky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(</a:t>
            </a:r>
            <a:r>
              <a:rPr lang="sk-SK" sz="2400" dirty="0" err="1" smtClean="0">
                <a:solidFill>
                  <a:srgbClr val="4A3122"/>
                </a:solidFill>
              </a:rPr>
              <a:t>h-faktor</a:t>
            </a:r>
            <a:r>
              <a:rPr lang="sk-SK" sz="2400" dirty="0" smtClean="0">
                <a:solidFill>
                  <a:srgbClr val="4A3122"/>
                </a:solidFill>
              </a:rPr>
              <a:t>/počtom dní v epizóde</a:t>
            </a:r>
            <a:r>
              <a:rPr lang="sk-SK" sz="2400" dirty="0" smtClean="0">
                <a:solidFill>
                  <a:srgbClr val="4A3122"/>
                </a:solidFill>
              </a:rPr>
              <a:t>)</a:t>
            </a:r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Ďalšie faktory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solidFill>
                  <a:srgbClr val="4A3122"/>
                </a:solidFill>
              </a:rPr>
              <a:t>P - faktor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faktor protieróznych opatrení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nepredpokladá sa, že na danom území boli dodržané protierózne opatrenia</a:t>
            </a:r>
          </a:p>
          <a:p>
            <a:pPr>
              <a:buNone/>
            </a:pPr>
            <a:r>
              <a:rPr lang="sk-SK" sz="2400" b="1" dirty="0" smtClean="0">
                <a:solidFill>
                  <a:srgbClr val="4A3122"/>
                </a:solidFill>
              </a:rPr>
              <a:t>k - faktor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hodnota odtokového koeficientu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v období topenia snehu, kedy je pôda nasýtená vodou je 0,5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vynásobí sa hodnotou z intervalu 1,5 - 3 (SZP)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SZP určené na základe teploty pôdy a výšky snehu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orientačne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Bez názvu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8744254" cy="27146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71472" y="1071546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rgbClr val="4A3122"/>
                </a:solidFill>
                <a:latin typeface="+mj-lt"/>
                <a:ea typeface="+mj-ea"/>
                <a:cs typeface="+mj-cs"/>
              </a:rPr>
              <a:t>Výpočet rovnice</a:t>
            </a: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rgbClr val="4A312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71472" y="1071546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rgbClr val="4A3122"/>
                </a:solidFill>
                <a:latin typeface="+mj-lt"/>
                <a:ea typeface="+mj-ea"/>
                <a:cs typeface="+mj-cs"/>
              </a:rPr>
              <a:t>Zhodnotenie výsledkov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klasifikácia podľa ohrozenia pôdy vodnou eróziou v ČR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väčšina územia veľmi slabo ohrozená (98,44%)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najintenzívnejší odnos v Beskydskej časti povodia (okolie Lysej hory)</a:t>
            </a: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>
              <a:solidFill>
                <a:srgbClr val="4A3122"/>
              </a:solidFill>
            </a:endParaRPr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/>
        </p:nvGraphicFramePr>
        <p:xfrm>
          <a:off x="5286380" y="4786322"/>
          <a:ext cx="2286016" cy="1500198"/>
        </p:xfrm>
        <a:graphic>
          <a:graphicData uri="http://schemas.openxmlformats.org/drawingml/2006/table">
            <a:tbl>
              <a:tblPr/>
              <a:tblGrid>
                <a:gridCol w="1332606"/>
                <a:gridCol w="953410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ohrozenie eróziou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7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územie [%]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7033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veľmi slabé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slabé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stredné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silné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veľmi silné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extrémne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ľka 13"/>
          <p:cNvGraphicFramePr>
            <a:graphicFrameLocks noGrp="1"/>
          </p:cNvGraphicFramePr>
          <p:nvPr/>
        </p:nvGraphicFramePr>
        <p:xfrm>
          <a:off x="1142976" y="4786322"/>
          <a:ext cx="3286148" cy="1504953"/>
        </p:xfrm>
        <a:graphic>
          <a:graphicData uri="http://schemas.openxmlformats.org/drawingml/2006/table">
            <a:tbl>
              <a:tblPr/>
              <a:tblGrid>
                <a:gridCol w="1365346"/>
                <a:gridCol w="1920802"/>
              </a:tblGrid>
              <a:tr h="24205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Ohrozenie eróziou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7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Odnos pôdy [t.ha</a:t>
                      </a:r>
                      <a:r>
                        <a:rPr lang="pl-PL" sz="11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rok.</a:t>
                      </a:r>
                      <a:r>
                        <a:rPr lang="pl-PL" sz="1100" b="1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7033"/>
                    </a:solidFill>
                  </a:tcPr>
                </a:tc>
              </a:tr>
              <a:tr h="21048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veľmi slabé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 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048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slabé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1,6 - 3,0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048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stredné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3,1 - 4,5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048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silné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4,6 - 6,0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048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veľmi silné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6,1 - 7,5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048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extrémne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 a viac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71472" y="1071546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rgbClr val="4A3122"/>
                </a:solidFill>
                <a:latin typeface="+mj-lt"/>
                <a:ea typeface="+mj-ea"/>
                <a:cs typeface="+mj-cs"/>
              </a:rPr>
              <a:t>Zhodnotenie výsledkov</a:t>
            </a:r>
          </a:p>
        </p:txBody>
      </p:sp>
      <p:pic>
        <p:nvPicPr>
          <p:cNvPr id="13" name="Zástupný symbol obsahu 12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4031498" cy="4025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1" y="2285992"/>
            <a:ext cx="3840963" cy="4071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Obsah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ciele projektu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záujmová oblasť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erózia spôsobená topením snehu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použitý model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voľba epizódy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faktory vstupujúce do modelu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zhodnotenie výsledkov</a:t>
            </a:r>
            <a:endParaRPr lang="sk-SK" sz="2400" dirty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71472" y="1071546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rgbClr val="4A3122"/>
                </a:solidFill>
                <a:latin typeface="+mj-lt"/>
                <a:ea typeface="+mj-ea"/>
                <a:cs typeface="+mj-cs"/>
              </a:rPr>
              <a:t>Zhodnotenie výsledkov</a:t>
            </a:r>
          </a:p>
        </p:txBody>
      </p:sp>
      <p:pic>
        <p:nvPicPr>
          <p:cNvPr id="7" name="Zástupný symbol obsahu 6" descr="porovnian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5814278" cy="4240211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VYSLED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-357214"/>
            <a:ext cx="5105501" cy="7215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Zdroje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1400" dirty="0" smtClean="0"/>
              <a:t>JANEČEK, Miloslav, </a:t>
            </a:r>
            <a:r>
              <a:rPr lang="sk-SK" sz="1400" dirty="0" err="1" smtClean="0"/>
              <a:t>et</a:t>
            </a:r>
            <a:r>
              <a:rPr lang="sk-SK" sz="1400" dirty="0" smtClean="0"/>
              <a:t> al. . </a:t>
            </a:r>
            <a:r>
              <a:rPr lang="sk-SK" sz="1400" i="1" dirty="0" smtClean="0"/>
              <a:t>Ochrana </a:t>
            </a:r>
            <a:r>
              <a:rPr lang="sk-SK" sz="1400" i="1" dirty="0" err="1" smtClean="0"/>
              <a:t>zemědelské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půdy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před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erozí</a:t>
            </a:r>
            <a:r>
              <a:rPr lang="sk-SK" sz="1400" i="1" dirty="0" smtClean="0"/>
              <a:t>. 1. vyd. Praha : ISV </a:t>
            </a:r>
            <a:r>
              <a:rPr lang="sv-SE" sz="1400" dirty="0" smtClean="0"/>
              <a:t>nakladatelství, 2002. 202 s. ISBN 85866-85-8</a:t>
            </a:r>
            <a:endParaRPr lang="sk-SK" sz="1400" dirty="0" smtClean="0"/>
          </a:p>
          <a:p>
            <a:r>
              <a:rPr lang="sk-SK" sz="1400" dirty="0" smtClean="0"/>
              <a:t>POKLADNÍKOVÁ, Hana; STŘEDA, Tomáš. </a:t>
            </a:r>
            <a:r>
              <a:rPr lang="sk-SK" sz="1400" dirty="0" err="1" smtClean="0"/>
              <a:t>Vliv</a:t>
            </a:r>
            <a:r>
              <a:rPr lang="sk-SK" sz="1400" dirty="0" smtClean="0"/>
              <a:t> klimatických </a:t>
            </a:r>
            <a:r>
              <a:rPr lang="sk-SK" sz="1400" dirty="0" err="1" smtClean="0"/>
              <a:t>podmínek</a:t>
            </a:r>
            <a:r>
              <a:rPr lang="sk-SK" sz="1400" dirty="0" smtClean="0"/>
              <a:t> na intenzitu </a:t>
            </a:r>
            <a:r>
              <a:rPr lang="sk-SK" sz="1400" dirty="0" err="1" smtClean="0"/>
              <a:t>eroze</a:t>
            </a:r>
            <a:r>
              <a:rPr lang="sk-SK" sz="1400" dirty="0" smtClean="0"/>
              <a:t> </a:t>
            </a:r>
            <a:r>
              <a:rPr lang="sk-SK" sz="1400" dirty="0" err="1" smtClean="0"/>
              <a:t>způsobené</a:t>
            </a:r>
            <a:r>
              <a:rPr lang="sk-SK" sz="1400" dirty="0" smtClean="0"/>
              <a:t> </a:t>
            </a:r>
            <a:r>
              <a:rPr lang="sk-SK" sz="1400" dirty="0" err="1" smtClean="0"/>
              <a:t>táním</a:t>
            </a:r>
            <a:r>
              <a:rPr lang="sk-SK" sz="1400" dirty="0" smtClean="0"/>
              <a:t> </a:t>
            </a:r>
            <a:r>
              <a:rPr lang="sk-SK" sz="1400" dirty="0" err="1" smtClean="0"/>
              <a:t>sněhu</a:t>
            </a:r>
            <a:r>
              <a:rPr lang="sk-SK" sz="1400" dirty="0" smtClean="0"/>
              <a:t>. In </a:t>
            </a:r>
            <a:r>
              <a:rPr lang="sk-SK" sz="1400" i="1" dirty="0" smtClean="0"/>
              <a:t>12. stretnutie </a:t>
            </a:r>
            <a:r>
              <a:rPr lang="sk-SK" sz="1400" i="1" dirty="0" err="1" smtClean="0"/>
              <a:t>snehárov</a:t>
            </a:r>
            <a:r>
              <a:rPr lang="sk-SK" sz="1400" i="1" dirty="0" smtClean="0"/>
              <a:t> organizované Technickou univerzitou vo Zvolene 13.-15.3.2006 Telgárt : Zborník zo seminára. Zvolen : Technická univerzita vo </a:t>
            </a:r>
            <a:r>
              <a:rPr lang="sk-SK" sz="1400" dirty="0" smtClean="0"/>
              <a:t>Zvolene, 2007. s. 166.</a:t>
            </a:r>
          </a:p>
          <a:p>
            <a:r>
              <a:rPr lang="sk-SK" sz="1400" dirty="0" smtClean="0"/>
              <a:t>ZACHAR, Dušan. </a:t>
            </a:r>
            <a:r>
              <a:rPr lang="sk-SK" sz="1400" i="1" dirty="0" err="1" smtClean="0"/>
              <a:t>Soil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erosion</a:t>
            </a:r>
            <a:r>
              <a:rPr lang="sk-SK" sz="1400" i="1" dirty="0" smtClean="0"/>
              <a:t> : </a:t>
            </a:r>
            <a:r>
              <a:rPr lang="sk-SK" sz="1400" i="1" dirty="0" err="1" smtClean="0"/>
              <a:t>Developements</a:t>
            </a:r>
            <a:r>
              <a:rPr lang="sk-SK" sz="1400" i="1" dirty="0" smtClean="0"/>
              <a:t> in </a:t>
            </a:r>
            <a:r>
              <a:rPr lang="sk-SK" sz="1400" i="1" dirty="0" err="1" smtClean="0"/>
              <a:t>Soil</a:t>
            </a:r>
            <a:r>
              <a:rPr lang="sk-SK" sz="1400" i="1" dirty="0" smtClean="0"/>
              <a:t> </a:t>
            </a:r>
            <a:r>
              <a:rPr lang="sk-SK" sz="1400" i="1" dirty="0" err="1" smtClean="0"/>
              <a:t>Science</a:t>
            </a:r>
            <a:r>
              <a:rPr lang="sk-SK" sz="1400" i="1" dirty="0" smtClean="0"/>
              <a:t> 10. Bratislava : VEDA, </a:t>
            </a:r>
            <a:r>
              <a:rPr lang="de-DE" sz="1400" dirty="0" smtClean="0"/>
              <a:t>1982. 547 s. ISBN 0-444-99725-3</a:t>
            </a:r>
            <a:endParaRPr lang="sk-SK" sz="1400" dirty="0" smtClean="0"/>
          </a:p>
          <a:p>
            <a:r>
              <a:rPr lang="sk-SK" sz="1400" dirty="0" smtClean="0"/>
              <a:t>HRÍBIK, Matúš; ŠKVARENINA, Jaroslav. Vplyv bukového a smrekového lesa v rastovej fáze žrďoviny na vytváranie snehových zásob. In </a:t>
            </a:r>
            <a:r>
              <a:rPr lang="sk-SK" sz="1400" i="1" dirty="0" smtClean="0"/>
              <a:t>„Klima lesa“, </a:t>
            </a:r>
            <a:r>
              <a:rPr lang="sk-SK" sz="1400" i="1" dirty="0" err="1" smtClean="0"/>
              <a:t>Křtiny</a:t>
            </a:r>
            <a:r>
              <a:rPr lang="sk-SK" sz="1400" i="1" dirty="0" smtClean="0"/>
              <a:t> 11. – 12.4.2007. </a:t>
            </a:r>
            <a:r>
              <a:rPr lang="sk-SK" sz="1400" dirty="0" smtClean="0"/>
              <a:t>[</a:t>
            </a:r>
            <a:r>
              <a:rPr lang="sk-SK" sz="1400" dirty="0" err="1" smtClean="0"/>
              <a:t>s.l</a:t>
            </a:r>
            <a:r>
              <a:rPr lang="sk-SK" sz="1400" dirty="0" smtClean="0"/>
              <a:t>.] : [</a:t>
            </a:r>
            <a:r>
              <a:rPr lang="sk-SK" sz="1400" dirty="0" err="1" smtClean="0"/>
              <a:t>s.n</a:t>
            </a:r>
            <a:r>
              <a:rPr lang="sk-SK" sz="1400" dirty="0" smtClean="0"/>
              <a:t>.], 2007. s. 13. ISBN 978-80-86690-40-7</a:t>
            </a:r>
          </a:p>
          <a:p>
            <a:r>
              <a:rPr lang="en-US" sz="1400" dirty="0" smtClean="0"/>
              <a:t>DEWALLE, David R.; RANGO, Albert. </a:t>
            </a:r>
            <a:r>
              <a:rPr lang="en-US" sz="1400" i="1" dirty="0" smtClean="0"/>
              <a:t>Principles of snow hydrology. Cambridge :</a:t>
            </a:r>
            <a:r>
              <a:rPr lang="sk-SK" sz="1400" i="1" dirty="0" smtClean="0"/>
              <a:t> </a:t>
            </a:r>
            <a:r>
              <a:rPr lang="en-US" sz="1400" dirty="0" smtClean="0"/>
              <a:t>Cambridge University Press, 2008. 403 s. ISBN 978-0-511-41400-8</a:t>
            </a:r>
            <a:endParaRPr lang="sk-SK" sz="1400" dirty="0" smtClean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142976" y="2928934"/>
            <a:ext cx="76352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4A3122"/>
                </a:solidFill>
              </a:rPr>
              <a:t>Ďakujem za pozornosť</a:t>
            </a:r>
            <a:endParaRPr lang="sk-SK" sz="6000" dirty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Ciele projektu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4A3122"/>
                </a:solidFill>
              </a:rPr>
              <a:t>zozn</a:t>
            </a:r>
            <a:r>
              <a:rPr lang="sk-SK" sz="2400" dirty="0" err="1" smtClean="0">
                <a:solidFill>
                  <a:srgbClr val="4A3122"/>
                </a:solidFill>
              </a:rPr>
              <a:t>ámiť</a:t>
            </a:r>
            <a:r>
              <a:rPr lang="sk-SK" sz="2400" dirty="0" smtClean="0">
                <a:solidFill>
                  <a:srgbClr val="4A3122"/>
                </a:solidFill>
              </a:rPr>
              <a:t> sa s problematikou erózie spôsobenej topením snehu a modelovania tohto druhu erózie</a:t>
            </a:r>
            <a:endParaRPr lang="en-US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zhodnotiť </a:t>
            </a:r>
            <a:r>
              <a:rPr lang="sk-SK" sz="2400" dirty="0">
                <a:solidFill>
                  <a:srgbClr val="4A3122"/>
                </a:solidFill>
              </a:rPr>
              <a:t>erózne pomery </a:t>
            </a:r>
            <a:r>
              <a:rPr lang="sk-SK" sz="2400" dirty="0" smtClean="0">
                <a:solidFill>
                  <a:srgbClr val="4A3122"/>
                </a:solidFill>
              </a:rPr>
              <a:t>v danej oblasti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na základe výsledkov vybraného modelu zhodnotiť význam erózie spôsobenej topením snehu a jej vplyv na odnos pôdy</a:t>
            </a: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pPr>
              <a:buNone/>
            </a:pPr>
            <a:endParaRPr lang="sk-SK" sz="2400" dirty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Záujmová oblasť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povodie rieky </a:t>
            </a:r>
            <a:r>
              <a:rPr lang="sk-SK" sz="2400" dirty="0" err="1" smtClean="0">
                <a:solidFill>
                  <a:srgbClr val="4A3122"/>
                </a:solidFill>
              </a:rPr>
              <a:t>Ostravice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p</a:t>
            </a:r>
            <a:r>
              <a:rPr lang="pt-BR" sz="2400" dirty="0" smtClean="0">
                <a:solidFill>
                  <a:srgbClr val="4A3122"/>
                </a:solidFill>
              </a:rPr>
              <a:t>locha pov</a:t>
            </a:r>
            <a:r>
              <a:rPr lang="sk-SK" sz="2400" dirty="0" err="1" smtClean="0">
                <a:solidFill>
                  <a:srgbClr val="4A3122"/>
                </a:solidFill>
              </a:rPr>
              <a:t>odia</a:t>
            </a:r>
            <a:r>
              <a:rPr lang="pt-BR" sz="2400" dirty="0" smtClean="0">
                <a:solidFill>
                  <a:srgbClr val="4A3122"/>
                </a:solidFill>
              </a:rPr>
              <a:t> 827,4 </a:t>
            </a:r>
            <a:r>
              <a:rPr lang="sk-SK" sz="2400" dirty="0" smtClean="0">
                <a:solidFill>
                  <a:srgbClr val="4A3122"/>
                </a:solidFill>
              </a:rPr>
              <a:t>km</a:t>
            </a:r>
            <a:r>
              <a:rPr lang="sk-SK" sz="2400" baseline="30000" dirty="0" smtClean="0">
                <a:solidFill>
                  <a:srgbClr val="4A3122"/>
                </a:solidFill>
              </a:rPr>
              <a:t>2</a:t>
            </a:r>
          </a:p>
          <a:p>
            <a:r>
              <a:rPr lang="sk-SK" sz="2400" dirty="0" err="1" smtClean="0">
                <a:solidFill>
                  <a:srgbClr val="4A3122"/>
                </a:solidFill>
              </a:rPr>
              <a:t>Moravskoslezský</a:t>
            </a:r>
            <a:r>
              <a:rPr lang="sk-SK" sz="2400" dirty="0" smtClean="0">
                <a:solidFill>
                  <a:srgbClr val="4A3122"/>
                </a:solidFill>
              </a:rPr>
              <a:t> kraj</a:t>
            </a:r>
          </a:p>
          <a:p>
            <a:endParaRPr lang="sk-SK" sz="2400" dirty="0">
              <a:solidFill>
                <a:srgbClr val="4A3122"/>
              </a:solidFill>
            </a:endParaRPr>
          </a:p>
        </p:txBody>
      </p:sp>
      <p:pic>
        <p:nvPicPr>
          <p:cNvPr id="7" name="Obrázok 6" descr="ostra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357562"/>
            <a:ext cx="2143124" cy="3214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ok 7" descr="C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357694"/>
            <a:ext cx="3487374" cy="2168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ok 8" descr="VYS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928802"/>
            <a:ext cx="2366692" cy="4643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Erózia spôsobená topením snehu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ovplyvňuje územia, ktoré sú slabo chránené vegetáciou </a:t>
            </a:r>
          </a:p>
          <a:p>
            <a:pPr lvl="0"/>
            <a:r>
              <a:rPr lang="sk-SK" sz="2400" dirty="0" smtClean="0">
                <a:solidFill>
                  <a:srgbClr val="4A3122"/>
                </a:solidFill>
              </a:rPr>
              <a:t>intenzita ako pri dažďovej erózii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topiaci sa sneh z pohľadu straty pôdy nebezpečnejší ako prívalové zrážky</a:t>
            </a:r>
            <a:endParaRPr lang="en-US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transport veľkého množstva pôdnych častíc do riek</a:t>
            </a:r>
          </a:p>
          <a:p>
            <a:endParaRPr lang="sk-SK" sz="2400" dirty="0">
              <a:solidFill>
                <a:srgbClr val="4A3122"/>
              </a:solidFill>
            </a:endParaRPr>
          </a:p>
        </p:txBody>
      </p:sp>
      <p:pic>
        <p:nvPicPr>
          <p:cNvPr id="4" name="Obrázok 3" descr="IMG_2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572008"/>
            <a:ext cx="2667971" cy="200097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ok 4" descr="Erosion_Schneeschmelz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572008"/>
            <a:ext cx="2666986" cy="200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Erózia spôsobená topením snehu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opätovné </a:t>
            </a:r>
            <a:r>
              <a:rPr lang="sk-SK" sz="2400" dirty="0" err="1" smtClean="0">
                <a:solidFill>
                  <a:srgbClr val="4A3122"/>
                </a:solidFill>
              </a:rPr>
              <a:t>zamŕzani</a:t>
            </a:r>
            <a:r>
              <a:rPr lang="en-US" sz="2400" dirty="0" smtClean="0">
                <a:solidFill>
                  <a:srgbClr val="4A3122"/>
                </a:solidFill>
              </a:rPr>
              <a:t>e</a:t>
            </a:r>
            <a:r>
              <a:rPr lang="sk-SK" sz="2400" dirty="0" smtClean="0">
                <a:solidFill>
                  <a:srgbClr val="4A3122"/>
                </a:solidFill>
              </a:rPr>
              <a:t> a </a:t>
            </a:r>
            <a:r>
              <a:rPr lang="sk-SK" sz="2400" dirty="0" err="1" smtClean="0">
                <a:solidFill>
                  <a:srgbClr val="4A3122"/>
                </a:solidFill>
              </a:rPr>
              <a:t>rozmŕzani</a:t>
            </a:r>
            <a:r>
              <a:rPr lang="en-US" sz="2400" dirty="0" smtClean="0">
                <a:solidFill>
                  <a:srgbClr val="4A3122"/>
                </a:solidFill>
              </a:rPr>
              <a:t>e</a:t>
            </a:r>
            <a:r>
              <a:rPr lang="sk-SK" sz="2400" dirty="0" smtClean="0">
                <a:solidFill>
                  <a:srgbClr val="4A3122"/>
                </a:solidFill>
              </a:rPr>
              <a:t> pôdy</a:t>
            </a:r>
            <a:endParaRPr lang="en-US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rozdrob</a:t>
            </a:r>
            <a:r>
              <a:rPr lang="en-US" sz="2400" dirty="0" err="1" smtClean="0">
                <a:solidFill>
                  <a:srgbClr val="4A3122"/>
                </a:solidFill>
              </a:rPr>
              <a:t>ovanie</a:t>
            </a:r>
            <a:r>
              <a:rPr lang="sk-SK" sz="2400" dirty="0" smtClean="0">
                <a:solidFill>
                  <a:srgbClr val="4A3122"/>
                </a:solidFill>
              </a:rPr>
              <a:t> </a:t>
            </a:r>
            <a:r>
              <a:rPr lang="sk-SK" sz="2400" dirty="0" err="1" smtClean="0">
                <a:solidFill>
                  <a:srgbClr val="4A3122"/>
                </a:solidFill>
              </a:rPr>
              <a:t>pôdn</a:t>
            </a:r>
            <a:r>
              <a:rPr lang="en-US" sz="2400" dirty="0" err="1" smtClean="0">
                <a:solidFill>
                  <a:srgbClr val="4A3122"/>
                </a:solidFill>
              </a:rPr>
              <a:t>ych</a:t>
            </a:r>
            <a:r>
              <a:rPr lang="sk-SK" sz="2400" dirty="0" smtClean="0">
                <a:solidFill>
                  <a:srgbClr val="4A3122"/>
                </a:solidFill>
              </a:rPr>
              <a:t> </a:t>
            </a:r>
            <a:r>
              <a:rPr lang="sk-SK" sz="2400" dirty="0" err="1" smtClean="0">
                <a:solidFill>
                  <a:srgbClr val="4A3122"/>
                </a:solidFill>
              </a:rPr>
              <a:t>hrud</a:t>
            </a:r>
            <a:r>
              <a:rPr lang="en-US" sz="2400" dirty="0" err="1" smtClean="0">
                <a:solidFill>
                  <a:srgbClr val="4A3122"/>
                </a:solidFill>
              </a:rPr>
              <a:t>ie</a:t>
            </a:r>
            <a:r>
              <a:rPr lang="sk-SK" sz="2400" dirty="0" smtClean="0">
                <a:solidFill>
                  <a:srgbClr val="4A3122"/>
                </a:solidFill>
              </a:rPr>
              <a:t>k</a:t>
            </a:r>
            <a:endParaRPr lang="en-US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viac roztopenej vody = väčšie množstvo a veľkosť odplavených častíc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pôsobenie už na svahoch so sklonom 2 - 3</a:t>
            </a:r>
            <a:r>
              <a:rPr lang="sk-SK" sz="2400" baseline="30000" dirty="0" smtClean="0">
                <a:solidFill>
                  <a:srgbClr val="4A3122"/>
                </a:solidFill>
              </a:rPr>
              <a:t>○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sk-SK" sz="2400" dirty="0" smtClean="0">
                <a:solidFill>
                  <a:srgbClr val="4A3122"/>
                </a:solidFill>
              </a:rPr>
              <a:t>rýchlosť tečenia vody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0,15 až 0,2 m s</a:t>
            </a:r>
            <a:r>
              <a:rPr lang="sk-SK" sz="2000" baseline="30000" dirty="0" smtClean="0">
                <a:solidFill>
                  <a:srgbClr val="4A3122"/>
                </a:solidFill>
              </a:rPr>
              <a:t>-1</a:t>
            </a:r>
            <a:r>
              <a:rPr lang="sk-SK" sz="2000" dirty="0" smtClean="0">
                <a:solidFill>
                  <a:srgbClr val="4A3122"/>
                </a:solidFill>
              </a:rPr>
              <a:t> priemer častíc do 2 cm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0,3 m s</a:t>
            </a:r>
            <a:r>
              <a:rPr lang="sk-SK" sz="2000" baseline="30000" dirty="0" smtClean="0">
                <a:solidFill>
                  <a:srgbClr val="4A3122"/>
                </a:solidFill>
              </a:rPr>
              <a:t>-1  </a:t>
            </a:r>
            <a:r>
              <a:rPr lang="sk-SK" sz="2000" dirty="0" smtClean="0">
                <a:solidFill>
                  <a:srgbClr val="4A3122"/>
                </a:solidFill>
              </a:rPr>
              <a:t>priemer častíc do 3 cm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0,6 m s</a:t>
            </a:r>
            <a:r>
              <a:rPr lang="sk-SK" sz="2000" baseline="30000" dirty="0" smtClean="0">
                <a:solidFill>
                  <a:srgbClr val="4A3122"/>
                </a:solidFill>
              </a:rPr>
              <a:t>-1   </a:t>
            </a:r>
            <a:r>
              <a:rPr lang="sk-SK" sz="2000" dirty="0" smtClean="0">
                <a:solidFill>
                  <a:srgbClr val="4A3122"/>
                </a:solidFill>
              </a:rPr>
              <a:t>priemer častíc</a:t>
            </a:r>
            <a:r>
              <a:rPr lang="sk-SK" sz="2000" baseline="30000" dirty="0" smtClean="0">
                <a:solidFill>
                  <a:srgbClr val="4A3122"/>
                </a:solidFill>
              </a:rPr>
              <a:t>  </a:t>
            </a:r>
            <a:r>
              <a:rPr lang="sk-SK" sz="2000" dirty="0" smtClean="0">
                <a:solidFill>
                  <a:srgbClr val="4A3122"/>
                </a:solidFill>
              </a:rPr>
              <a:t>od 4 do 7 cm</a:t>
            </a:r>
          </a:p>
          <a:p>
            <a:endParaRPr lang="sk-SK" sz="2400" dirty="0">
              <a:solidFill>
                <a:srgbClr val="4A3122"/>
              </a:solidFill>
            </a:endParaRPr>
          </a:p>
        </p:txBody>
      </p:sp>
      <p:pic>
        <p:nvPicPr>
          <p:cNvPr id="4" name="Obrázok 3" descr="Erosion_Schneeschmelz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857628"/>
            <a:ext cx="1709833" cy="2587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Upravená rovnica RUSLE 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>
                <a:solidFill>
                  <a:srgbClr val="4A3122"/>
                </a:solidFill>
              </a:rPr>
              <a:t>empirický model</a:t>
            </a:r>
          </a:p>
          <a:p>
            <a:pPr lvl="0"/>
            <a:r>
              <a:rPr lang="sk-SK" sz="2400" dirty="0" smtClean="0">
                <a:solidFill>
                  <a:srgbClr val="4A3122"/>
                </a:solidFill>
              </a:rPr>
              <a:t>E</a:t>
            </a:r>
            <a:r>
              <a:rPr lang="sk-SK" sz="2400" baseline="-25000" dirty="0" smtClean="0">
                <a:solidFill>
                  <a:srgbClr val="4A3122"/>
                </a:solidFill>
              </a:rPr>
              <a:t>s </a:t>
            </a:r>
            <a:r>
              <a:rPr lang="sk-SK" sz="2400" dirty="0">
                <a:solidFill>
                  <a:srgbClr val="4A3122"/>
                </a:solidFill>
              </a:rPr>
              <a:t>= m . h . k . </a:t>
            </a:r>
            <a:r>
              <a:rPr lang="sk-SK" sz="2400" dirty="0" smtClean="0">
                <a:solidFill>
                  <a:srgbClr val="4A3122"/>
                </a:solidFill>
              </a:rPr>
              <a:t>SZP . LS </a:t>
            </a:r>
            <a:r>
              <a:rPr lang="sk-SK" sz="2400" dirty="0">
                <a:solidFill>
                  <a:srgbClr val="4A3122"/>
                </a:solidFill>
              </a:rPr>
              <a:t>. C . P . K</a:t>
            </a:r>
          </a:p>
          <a:p>
            <a:pPr lvl="1"/>
            <a:r>
              <a:rPr lang="sk-SK" sz="2000" dirty="0">
                <a:solidFill>
                  <a:srgbClr val="4A3122"/>
                </a:solidFill>
              </a:rPr>
              <a:t>E</a:t>
            </a:r>
            <a:r>
              <a:rPr lang="sk-SK" sz="2000" baseline="-25000" dirty="0">
                <a:solidFill>
                  <a:srgbClr val="4A3122"/>
                </a:solidFill>
              </a:rPr>
              <a:t>s </a:t>
            </a:r>
            <a:r>
              <a:rPr lang="sk-SK" sz="2000" dirty="0">
                <a:solidFill>
                  <a:srgbClr val="4A3122"/>
                </a:solidFill>
              </a:rPr>
              <a:t>– intenzita erózie (t . ha</a:t>
            </a:r>
            <a:r>
              <a:rPr lang="sk-SK" sz="2000" baseline="30000" dirty="0">
                <a:solidFill>
                  <a:srgbClr val="4A3122"/>
                </a:solidFill>
              </a:rPr>
              <a:t>-1 </a:t>
            </a:r>
            <a:r>
              <a:rPr lang="sk-SK" sz="2000" dirty="0">
                <a:solidFill>
                  <a:srgbClr val="4A3122"/>
                </a:solidFill>
              </a:rPr>
              <a:t>. rok</a:t>
            </a:r>
            <a:r>
              <a:rPr lang="sk-SK" sz="2000" baseline="30000" dirty="0">
                <a:solidFill>
                  <a:srgbClr val="4A3122"/>
                </a:solidFill>
              </a:rPr>
              <a:t>-1</a:t>
            </a:r>
            <a:r>
              <a:rPr lang="sk-SK" sz="2000" dirty="0">
                <a:solidFill>
                  <a:srgbClr val="4A3122"/>
                </a:solidFill>
              </a:rPr>
              <a:t>) 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m </a:t>
            </a:r>
            <a:r>
              <a:rPr lang="sk-SK" sz="2000" dirty="0">
                <a:solidFill>
                  <a:srgbClr val="4A3122"/>
                </a:solidFill>
              </a:rPr>
              <a:t>– rýchlosť topenia snehu </a:t>
            </a:r>
            <a:r>
              <a:rPr lang="sk-SK" sz="2000" dirty="0" smtClean="0">
                <a:solidFill>
                  <a:srgbClr val="4A3122"/>
                </a:solidFill>
              </a:rPr>
              <a:t>v približne </a:t>
            </a:r>
            <a:r>
              <a:rPr lang="sk-SK" sz="2000" dirty="0">
                <a:solidFill>
                  <a:srgbClr val="4A3122"/>
                </a:solidFill>
              </a:rPr>
              <a:t>dvadsať dennom období, </a:t>
            </a:r>
            <a:r>
              <a:rPr lang="sk-SK" sz="2000" dirty="0" smtClean="0">
                <a:solidFill>
                  <a:srgbClr val="4A3122"/>
                </a:solidFill>
              </a:rPr>
              <a:t>v ktorom </a:t>
            </a:r>
            <a:r>
              <a:rPr lang="sk-SK" sz="2000" dirty="0">
                <a:solidFill>
                  <a:srgbClr val="4A3122"/>
                </a:solidFill>
              </a:rPr>
              <a:t>je topenie najintenzívnejšie  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h </a:t>
            </a:r>
            <a:r>
              <a:rPr lang="sk-SK" sz="2000" dirty="0">
                <a:solidFill>
                  <a:srgbClr val="4A3122"/>
                </a:solidFill>
              </a:rPr>
              <a:t>– </a:t>
            </a:r>
            <a:r>
              <a:rPr lang="sk-SK" sz="2000" dirty="0" smtClean="0">
                <a:solidFill>
                  <a:srgbClr val="4A3122"/>
                </a:solidFill>
              </a:rPr>
              <a:t>množstvo </a:t>
            </a:r>
            <a:r>
              <a:rPr lang="sk-SK" sz="2000" dirty="0">
                <a:solidFill>
                  <a:srgbClr val="4A3122"/>
                </a:solidFill>
              </a:rPr>
              <a:t>vody, ktorá vznikla topením snehu </a:t>
            </a:r>
            <a:r>
              <a:rPr lang="sk-SK" sz="2000" dirty="0" smtClean="0">
                <a:solidFill>
                  <a:srgbClr val="4A3122"/>
                </a:solidFill>
              </a:rPr>
              <a:t>behom približne dvadsať </a:t>
            </a:r>
            <a:r>
              <a:rPr lang="sk-SK" sz="2000" dirty="0">
                <a:solidFill>
                  <a:srgbClr val="4A3122"/>
                </a:solidFill>
              </a:rPr>
              <a:t>denného obdobia (cm) </a:t>
            </a:r>
            <a:endParaRPr lang="en-US" sz="2000" dirty="0" smtClean="0">
              <a:solidFill>
                <a:srgbClr val="4A3122"/>
              </a:solidFill>
            </a:endParaRP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k </a:t>
            </a:r>
            <a:r>
              <a:rPr lang="sk-SK" sz="2000" dirty="0">
                <a:solidFill>
                  <a:srgbClr val="4A3122"/>
                </a:solidFill>
              </a:rPr>
              <a:t>– faktor odtoku vody </a:t>
            </a:r>
            <a:r>
              <a:rPr lang="sk-SK" sz="2000" dirty="0" smtClean="0">
                <a:solidFill>
                  <a:srgbClr val="4A3122"/>
                </a:solidFill>
              </a:rPr>
              <a:t> </a:t>
            </a: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SZP - súčiniteľ pre zamrznutú pôdu </a:t>
            </a:r>
            <a:endParaRPr lang="sk-SK" sz="2000" dirty="0">
              <a:solidFill>
                <a:srgbClr val="4A3122"/>
              </a:solidFill>
            </a:endParaRPr>
          </a:p>
          <a:p>
            <a:pPr lvl="1"/>
            <a:r>
              <a:rPr lang="sk-SK" sz="2000" dirty="0" smtClean="0">
                <a:solidFill>
                  <a:srgbClr val="4A3122"/>
                </a:solidFill>
              </a:rPr>
              <a:t>LS</a:t>
            </a:r>
            <a:r>
              <a:rPr lang="sk-SK" sz="2000" dirty="0">
                <a:solidFill>
                  <a:srgbClr val="4A3122"/>
                </a:solidFill>
              </a:rPr>
              <a:t>, C, P, K – faktory z univerzálnej rovnice pre výpočet straty pôdy, C a P sa </a:t>
            </a:r>
            <a:r>
              <a:rPr lang="sk-SK" sz="2000" dirty="0" smtClean="0">
                <a:solidFill>
                  <a:srgbClr val="4A3122"/>
                </a:solidFill>
              </a:rPr>
              <a:t>týkajú </a:t>
            </a:r>
            <a:r>
              <a:rPr lang="sk-SK" sz="2000" dirty="0" err="1">
                <a:solidFill>
                  <a:srgbClr val="4A3122"/>
                </a:solidFill>
              </a:rPr>
              <a:t>mimovegetačného</a:t>
            </a:r>
            <a:r>
              <a:rPr lang="sk-SK" sz="2000" dirty="0">
                <a:solidFill>
                  <a:srgbClr val="4A3122"/>
                </a:solidFill>
              </a:rPr>
              <a:t> obdobia</a:t>
            </a:r>
            <a:endParaRPr lang="sk-SK" sz="2000" dirty="0" smtClean="0">
              <a:solidFill>
                <a:srgbClr val="4A31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A3122"/>
                </a:solidFill>
              </a:rPr>
              <a:t>Vo</a:t>
            </a:r>
            <a:r>
              <a:rPr lang="sk-SK" dirty="0" err="1" smtClean="0">
                <a:solidFill>
                  <a:srgbClr val="4A3122"/>
                </a:solidFill>
              </a:rPr>
              <a:t>ľba</a:t>
            </a:r>
            <a:r>
              <a:rPr lang="sk-SK" dirty="0" smtClean="0">
                <a:solidFill>
                  <a:srgbClr val="4A3122"/>
                </a:solidFill>
              </a:rPr>
              <a:t> epizódy</a:t>
            </a:r>
            <a:endParaRPr lang="sk-SK" dirty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>
                <a:solidFill>
                  <a:srgbClr val="4A3122"/>
                </a:solidFill>
              </a:rPr>
              <a:t>dôležitá pre modelovanie erózie z topiaceho sa snehu</a:t>
            </a:r>
          </a:p>
          <a:p>
            <a:pPr lvl="0"/>
            <a:r>
              <a:rPr lang="en-US" sz="2400" dirty="0" err="1" smtClean="0">
                <a:solidFill>
                  <a:srgbClr val="4A3122"/>
                </a:solidFill>
              </a:rPr>
              <a:t>obdobie</a:t>
            </a:r>
            <a:r>
              <a:rPr lang="en-US" sz="2400" dirty="0" smtClean="0">
                <a:solidFill>
                  <a:srgbClr val="4A3122"/>
                </a:solidFill>
              </a:rPr>
              <a:t> </a:t>
            </a:r>
            <a:r>
              <a:rPr lang="en-US" sz="2400" dirty="0" err="1" smtClean="0">
                <a:solidFill>
                  <a:srgbClr val="4A3122"/>
                </a:solidFill>
              </a:rPr>
              <a:t>najinten</a:t>
            </a:r>
            <a:r>
              <a:rPr lang="sk-SK" sz="2400" dirty="0" err="1" smtClean="0">
                <a:solidFill>
                  <a:srgbClr val="4A3122"/>
                </a:solidFill>
              </a:rPr>
              <a:t>zívnejšieho</a:t>
            </a:r>
            <a:r>
              <a:rPr lang="sk-SK" sz="2400" dirty="0" smtClean="0">
                <a:solidFill>
                  <a:srgbClr val="4A3122"/>
                </a:solidFill>
              </a:rPr>
              <a:t> topenia snehu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6.3. - 27.3. 2006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snehová pokrývka od konca 2005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zvyšovanie teplôt + zrážky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jarná povodeň</a:t>
            </a:r>
            <a:endParaRPr lang="en-US" sz="2400" dirty="0" smtClean="0">
              <a:solidFill>
                <a:srgbClr val="4A3122"/>
              </a:solidFill>
            </a:endParaRPr>
          </a:p>
          <a:p>
            <a:pPr lvl="0"/>
            <a:endParaRPr lang="sk-SK" sz="2400" dirty="0" smtClean="0">
              <a:solidFill>
                <a:srgbClr val="4A3122"/>
              </a:solidFill>
            </a:endParaRPr>
          </a:p>
          <a:p>
            <a:pPr lvl="0"/>
            <a:endParaRPr lang="sk-SK" sz="2400" dirty="0" smtClean="0">
              <a:solidFill>
                <a:srgbClr val="4A3122"/>
              </a:solidFill>
            </a:endParaRPr>
          </a:p>
        </p:txBody>
      </p:sp>
      <p:pic>
        <p:nvPicPr>
          <p:cNvPr id="6" name="Obrázok 5" descr="Jihlavka se rozlila i na loukách za mě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256"/>
            <a:ext cx="3071813" cy="230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4A3122"/>
                </a:solidFill>
              </a:rPr>
              <a:t>C</a:t>
            </a:r>
            <a:r>
              <a:rPr lang="en-US" dirty="0" smtClean="0">
                <a:solidFill>
                  <a:srgbClr val="4A3122"/>
                </a:solidFill>
              </a:rPr>
              <a:t> - </a:t>
            </a:r>
            <a:r>
              <a:rPr lang="en-US" dirty="0" err="1" smtClean="0">
                <a:solidFill>
                  <a:srgbClr val="4A3122"/>
                </a:solidFill>
              </a:rPr>
              <a:t>faktor</a:t>
            </a:r>
            <a:endParaRPr lang="sk-SK" dirty="0" smtClean="0">
              <a:solidFill>
                <a:srgbClr val="4A312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4A3122"/>
                </a:solidFill>
              </a:rPr>
              <a:t>faktor ochranného vplyvu vegetácie</a:t>
            </a:r>
          </a:p>
          <a:p>
            <a:r>
              <a:rPr lang="cs-CZ" sz="2400" dirty="0" err="1" smtClean="0">
                <a:solidFill>
                  <a:srgbClr val="4A3122"/>
                </a:solidFill>
              </a:rPr>
              <a:t>zachytáva</a:t>
            </a:r>
            <a:r>
              <a:rPr lang="cs-CZ" sz="2400" dirty="0" smtClean="0">
                <a:solidFill>
                  <a:srgbClr val="4A3122"/>
                </a:solidFill>
              </a:rPr>
              <a:t> </a:t>
            </a:r>
            <a:r>
              <a:rPr lang="cs-CZ" sz="2400" dirty="0" err="1" smtClean="0">
                <a:solidFill>
                  <a:srgbClr val="4A3122"/>
                </a:solidFill>
              </a:rPr>
              <a:t>časť</a:t>
            </a:r>
            <a:r>
              <a:rPr lang="cs-CZ" sz="2400" dirty="0" smtClean="0">
                <a:solidFill>
                  <a:srgbClr val="4A3122"/>
                </a:solidFill>
              </a:rPr>
              <a:t> </a:t>
            </a:r>
            <a:r>
              <a:rPr lang="cs-CZ" sz="2400" dirty="0" err="1" smtClean="0">
                <a:solidFill>
                  <a:srgbClr val="4A3122"/>
                </a:solidFill>
              </a:rPr>
              <a:t>zrážok</a:t>
            </a:r>
            <a:r>
              <a:rPr lang="cs-CZ" sz="2400" dirty="0" smtClean="0">
                <a:solidFill>
                  <a:srgbClr val="4A3122"/>
                </a:solidFill>
              </a:rPr>
              <a:t>, </a:t>
            </a:r>
            <a:r>
              <a:rPr lang="cs-CZ" sz="2400" dirty="0" err="1" smtClean="0">
                <a:solidFill>
                  <a:srgbClr val="4A3122"/>
                </a:solidFill>
              </a:rPr>
              <a:t>znižuje</a:t>
            </a:r>
            <a:r>
              <a:rPr lang="cs-CZ" sz="2400" dirty="0" smtClean="0">
                <a:solidFill>
                  <a:srgbClr val="4A3122"/>
                </a:solidFill>
              </a:rPr>
              <a:t> </a:t>
            </a:r>
            <a:r>
              <a:rPr lang="cs-CZ" sz="2400" dirty="0" err="1" smtClean="0">
                <a:solidFill>
                  <a:srgbClr val="4A3122"/>
                </a:solidFill>
              </a:rPr>
              <a:t>rýchlosť</a:t>
            </a:r>
            <a:r>
              <a:rPr lang="cs-CZ" sz="2400" dirty="0" smtClean="0">
                <a:solidFill>
                  <a:srgbClr val="4A3122"/>
                </a:solidFill>
              </a:rPr>
              <a:t> povrchového odtoku a </a:t>
            </a:r>
            <a:r>
              <a:rPr lang="cs-CZ" sz="2400" dirty="0" err="1" smtClean="0">
                <a:solidFill>
                  <a:srgbClr val="4A3122"/>
                </a:solidFill>
              </a:rPr>
              <a:t>ovplyvňuje</a:t>
            </a:r>
            <a:r>
              <a:rPr lang="cs-CZ" sz="2400" dirty="0" smtClean="0">
                <a:solidFill>
                  <a:srgbClr val="4A3122"/>
                </a:solidFill>
              </a:rPr>
              <a:t> </a:t>
            </a:r>
            <a:r>
              <a:rPr lang="cs-CZ" sz="2400" dirty="0" err="1" smtClean="0">
                <a:solidFill>
                  <a:srgbClr val="4A3122"/>
                </a:solidFill>
              </a:rPr>
              <a:t>pôdne</a:t>
            </a:r>
            <a:r>
              <a:rPr lang="cs-CZ" sz="2400" dirty="0" smtClean="0">
                <a:solidFill>
                  <a:srgbClr val="4A3122"/>
                </a:solidFill>
              </a:rPr>
              <a:t> vlastnosti</a:t>
            </a:r>
            <a:endParaRPr lang="sk-SK" sz="2400" dirty="0" smtClean="0">
              <a:solidFill>
                <a:srgbClr val="4A3122"/>
              </a:solidFill>
            </a:endParaRPr>
          </a:p>
          <a:p>
            <a:r>
              <a:rPr lang="en-US" sz="2400" dirty="0" err="1" smtClean="0">
                <a:solidFill>
                  <a:srgbClr val="4A3122"/>
                </a:solidFill>
              </a:rPr>
              <a:t>na</a:t>
            </a:r>
            <a:r>
              <a:rPr lang="en-US" sz="2400" dirty="0" smtClean="0">
                <a:solidFill>
                  <a:srgbClr val="4A3122"/>
                </a:solidFill>
              </a:rPr>
              <a:t> z</a:t>
            </a:r>
            <a:r>
              <a:rPr lang="sk-SK" sz="2400" dirty="0" err="1" smtClean="0">
                <a:solidFill>
                  <a:srgbClr val="4A3122"/>
                </a:solidFill>
              </a:rPr>
              <a:t>áklade</a:t>
            </a:r>
            <a:r>
              <a:rPr lang="sk-SK" sz="2400" dirty="0" smtClean="0">
                <a:solidFill>
                  <a:srgbClr val="4A3122"/>
                </a:solidFill>
              </a:rPr>
              <a:t> vrstvy CORINE </a:t>
            </a:r>
            <a:r>
              <a:rPr lang="sk-SK" sz="2400" dirty="0" err="1" smtClean="0">
                <a:solidFill>
                  <a:srgbClr val="4A3122"/>
                </a:solidFill>
              </a:rPr>
              <a:t>Land</a:t>
            </a:r>
            <a:r>
              <a:rPr lang="sk-SK" sz="2400" dirty="0" smtClean="0">
                <a:solidFill>
                  <a:srgbClr val="4A3122"/>
                </a:solidFill>
              </a:rPr>
              <a:t> </a:t>
            </a:r>
            <a:r>
              <a:rPr lang="sk-SK" sz="2400" dirty="0" err="1" smtClean="0">
                <a:solidFill>
                  <a:srgbClr val="4A3122"/>
                </a:solidFill>
              </a:rPr>
              <a:t>Cover</a:t>
            </a:r>
            <a:r>
              <a:rPr lang="sk-SK" sz="2400" dirty="0" smtClean="0">
                <a:solidFill>
                  <a:srgbClr val="4A3122"/>
                </a:solidFill>
              </a:rPr>
              <a:t> 2006</a:t>
            </a:r>
          </a:p>
          <a:p>
            <a:r>
              <a:rPr lang="sk-SK" sz="2400" dirty="0" smtClean="0">
                <a:solidFill>
                  <a:srgbClr val="4A3122"/>
                </a:solidFill>
              </a:rPr>
              <a:t>každému typu </a:t>
            </a:r>
            <a:r>
              <a:rPr lang="sk-SK" sz="2400" dirty="0" err="1" smtClean="0">
                <a:solidFill>
                  <a:srgbClr val="4A3122"/>
                </a:solidFill>
              </a:rPr>
              <a:t>pokryvu</a:t>
            </a:r>
            <a:r>
              <a:rPr lang="sk-SK" sz="2400" dirty="0" smtClean="0">
                <a:solidFill>
                  <a:srgbClr val="4A3122"/>
                </a:solidFill>
              </a:rPr>
              <a:t> priradený kód</a:t>
            </a: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  <a:p>
            <a:endParaRPr lang="sk-SK" sz="2400" dirty="0" smtClean="0">
              <a:solidFill>
                <a:srgbClr val="4A3122"/>
              </a:solidFill>
            </a:endParaRPr>
          </a:p>
        </p:txBody>
      </p:sp>
      <p:pic>
        <p:nvPicPr>
          <p:cNvPr id="7" name="Obrázok 6" descr="CLC_atribut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000636"/>
            <a:ext cx="4866610" cy="1657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802</Words>
  <Application>Microsoft Office PowerPoint</Application>
  <PresentationFormat>Prezentácia na obrazovke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Snímka 1</vt:lpstr>
      <vt:lpstr>Obsah</vt:lpstr>
      <vt:lpstr>Ciele projektu</vt:lpstr>
      <vt:lpstr>Záujmová oblasť</vt:lpstr>
      <vt:lpstr>Erózia spôsobená topením snehu</vt:lpstr>
      <vt:lpstr>Erózia spôsobená topením snehu</vt:lpstr>
      <vt:lpstr>Upravená rovnica RUSLE </vt:lpstr>
      <vt:lpstr>Voľba epizódy</vt:lpstr>
      <vt:lpstr>C - faktor</vt:lpstr>
      <vt:lpstr>C - faktor</vt:lpstr>
      <vt:lpstr>K - Faktor</vt:lpstr>
      <vt:lpstr>LS - faktor</vt:lpstr>
      <vt:lpstr>h - faktor</vt:lpstr>
      <vt:lpstr>h - faktor</vt:lpstr>
      <vt:lpstr>m - faktor</vt:lpstr>
      <vt:lpstr>Ďalšie faktory</vt:lpstr>
      <vt:lpstr>Snímka 17</vt:lpstr>
      <vt:lpstr>Snímka 18</vt:lpstr>
      <vt:lpstr>Snímka 19</vt:lpstr>
      <vt:lpstr>Snímka 20</vt:lpstr>
      <vt:lpstr>Snímka 21</vt:lpstr>
      <vt:lpstr>Zdroje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Mr.Tvola</dc:creator>
  <cp:lastModifiedBy>Mr.Tvola</cp:lastModifiedBy>
  <cp:revision>292</cp:revision>
  <dcterms:created xsi:type="dcterms:W3CDTF">2010-11-04T09:29:12Z</dcterms:created>
  <dcterms:modified xsi:type="dcterms:W3CDTF">2011-05-09T22:02:20Z</dcterms:modified>
</cp:coreProperties>
</file>