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87" r:id="rId4"/>
    <p:sldId id="272" r:id="rId5"/>
    <p:sldId id="273" r:id="rId6"/>
    <p:sldId id="263" r:id="rId7"/>
    <p:sldId id="291" r:id="rId8"/>
    <p:sldId id="290" r:id="rId9"/>
    <p:sldId id="274" r:id="rId10"/>
    <p:sldId id="275" r:id="rId11"/>
    <p:sldId id="292" r:id="rId12"/>
    <p:sldId id="293" r:id="rId13"/>
    <p:sldId id="276" r:id="rId14"/>
    <p:sldId id="277" r:id="rId15"/>
    <p:sldId id="279" r:id="rId16"/>
    <p:sldId id="278" r:id="rId17"/>
    <p:sldId id="288" r:id="rId18"/>
    <p:sldId id="281" r:id="rId19"/>
    <p:sldId id="283" r:id="rId20"/>
    <p:sldId id="282" r:id="rId21"/>
    <p:sldId id="284" r:id="rId22"/>
    <p:sldId id="286" r:id="rId23"/>
    <p:sldId id="28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8825F-8008-437A-8BE5-75136964234A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41A5E-A722-4851-9350-F76E28BFE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41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7.11.2010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Zpřístupnění územního plánu obce v prostředí WWW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7.11.2010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Zpřístupnění územního plánu obce v prostředí WWW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7.11.2010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Zpřístupnění územního plánu obce v prostředí WWW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7.11.2010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Zpřístupnění územního plánu obce v prostředí WWW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7.11.2010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Zpřístupnění územního plánu obce v prostředí WWW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7.11.2010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Zpřístupnění územního plánu obce v prostředí WWW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7.11.2010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Zpřístupnění územního plánu obce v prostředí WWW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7.11.2010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Zpřístupnění územního plánu obce v prostředí WWW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7.11.2010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Zpřístupnění územního plánu obce v prostředí WWW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7.11.2010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Zpřístupnění územního plánu obce v prostředí WWW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7.11.2010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Zpřístupnění územního plánu obce v prostředí WWW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7.11.2010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Zpřístupnění územního plánu obce v prostředí WWW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plus.cz/" TargetMode="Externa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m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63688" y="2924944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Zpřístupnění územního plánu obce v prostředí WWW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63688" y="4293096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Accessibility of Land Use Plan of Municipality at WWW Environment</a:t>
            </a:r>
            <a:endParaRPr lang="cs-CZ" sz="1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-540568" y="5929535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Vedoucí projektu: Ing. Jan Růžička, Ph.D.</a:t>
            </a:r>
            <a:endParaRPr lang="cs-CZ" sz="1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-540568" y="6289575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Autor projektu: Vojtěch </a:t>
            </a:r>
            <a:r>
              <a:rPr lang="cs-CZ" sz="1400" b="1" dirty="0" err="1" smtClean="0"/>
              <a:t>Dubrovský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9815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Stylizace</a:t>
            </a: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8" y="1026682"/>
            <a:ext cx="3934292" cy="5714685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9400"/>
            <a:ext cx="4195607" cy="56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2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Sepsání aplikace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987824" y="2780928"/>
            <a:ext cx="5431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Použité knihovny: OpenLayers, GeoExt, 		           </a:t>
            </a:r>
            <a:r>
              <a:rPr lang="cs-CZ" sz="2400" dirty="0" err="1" smtClean="0"/>
              <a:t>ExtJs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5892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Sepsání aplikace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92621" y="5526606"/>
            <a:ext cx="543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/>
              <a:t>Dny dřiny, ale…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34" y="1448780"/>
            <a:ext cx="55131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5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Aplikace</a:t>
            </a: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1045986"/>
            <a:ext cx="9148806" cy="57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Měření</a:t>
            </a: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372321" cy="3781953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62" y="1772815"/>
            <a:ext cx="3610046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Dotazování na KN</a:t>
            </a: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1090"/>
            <a:ext cx="8820472" cy="55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Dotazování na KN</a:t>
            </a:r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8028384" cy="5493438"/>
          </a:xfrm>
          <a:prstGeom prst="rect">
            <a:avLst/>
          </a:prstGeom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83013"/>
            <a:ext cx="4067743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Vrstvy</a:t>
            </a:r>
          </a:p>
        </p:txBody>
      </p:sp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524328" cy="54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Legenda</a:t>
            </a:r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80121"/>
            <a:ext cx="2359215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3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Informace</a:t>
            </a:r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668344" cy="5603790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676762" cy="5603790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"/>
          <a:stretch/>
        </p:blipFill>
        <p:spPr>
          <a:xfrm>
            <a:off x="467544" y="2088677"/>
            <a:ext cx="8562778" cy="283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Zdůvodnění</a:t>
            </a:r>
            <a:endParaRPr lang="cs-CZ" sz="3000" b="1" i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75856" y="177281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ovinnost publikovat UP podle zákona </a:t>
            </a:r>
            <a:r>
              <a:rPr lang="cs-CZ" dirty="0"/>
              <a:t>č. </a:t>
            </a:r>
            <a:r>
              <a:rPr lang="cs-CZ" dirty="0" smtClean="0"/>
              <a:t>183/2006 Sb.</a:t>
            </a:r>
            <a:r>
              <a:rPr lang="cs-CZ" dirty="0" smtClean="0"/>
              <a:t>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alé obce většinou v </a:t>
            </a:r>
            <a:r>
              <a:rPr lang="cs-CZ" dirty="0" smtClean="0"/>
              <a:t>PDF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omalé, málo funkcí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1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Filtr</a:t>
            </a: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927"/>
            <a:ext cx="9144000" cy="56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3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Závěr</a:t>
            </a:r>
          </a:p>
        </p:txBody>
      </p:sp>
      <p:sp>
        <p:nvSpPr>
          <p:cNvPr id="3" name="Obdélník 2"/>
          <p:cNvSpPr/>
          <p:nvPr/>
        </p:nvSpPr>
        <p:spPr>
          <a:xfrm>
            <a:off x="2843808" y="234888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http://mujgisweb.vsb.cz/geoserver/www/orel/index.html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792621" y="169596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Kompatibilita: Opera 11.00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6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Konec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851920" y="28669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Děkuji za pozornost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16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Dotazy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851920" y="28669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 radostí zodpovím.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372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Spolupráce s firmou Gplus</a:t>
            </a:r>
            <a:endParaRPr lang="cs-CZ" sz="3000" b="1" i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61048"/>
            <a:ext cx="5558621" cy="28398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426874" y="1126858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 smtClean="0"/>
          </a:p>
          <a:p>
            <a:r>
              <a:rPr lang="cs-CZ" sz="1600" dirty="0"/>
              <a:t>Adresa </a:t>
            </a:r>
            <a:r>
              <a:rPr lang="cs-CZ" sz="1600" dirty="0" smtClean="0"/>
              <a:t>firmy:  GPlus</a:t>
            </a:r>
            <a:r>
              <a:rPr lang="cs-CZ" sz="1600" dirty="0"/>
              <a:t>, s.r.o., Husova 1697, 530 03 Pardubice </a:t>
            </a:r>
          </a:p>
          <a:p>
            <a:r>
              <a:rPr lang="cs-CZ" sz="1600" dirty="0"/>
              <a:t>Sídlo </a:t>
            </a:r>
            <a:r>
              <a:rPr lang="cs-CZ" sz="1600" dirty="0" smtClean="0"/>
              <a:t>firmy:  Gen</a:t>
            </a:r>
            <a:r>
              <a:rPr lang="cs-CZ" sz="1600" dirty="0"/>
              <a:t>. Svobody 116, 533 51 Pardubice - Rosice</a:t>
            </a:r>
          </a:p>
          <a:p>
            <a:r>
              <a:rPr lang="cs-CZ" sz="1600" dirty="0"/>
              <a:t>IČ:	45537691</a:t>
            </a:r>
          </a:p>
          <a:p>
            <a:r>
              <a:rPr lang="cs-CZ" sz="1600" dirty="0"/>
              <a:t>DIČ:	CZ45537691</a:t>
            </a:r>
          </a:p>
          <a:p>
            <a:r>
              <a:rPr lang="cs-CZ" sz="1600" dirty="0"/>
              <a:t>tel./fax:	+420 466 655 147</a:t>
            </a:r>
          </a:p>
          <a:p>
            <a:r>
              <a:rPr lang="cs-CZ" sz="1600" dirty="0"/>
              <a:t>e-mail:	gplus@gplus.cz</a:t>
            </a:r>
            <a:endParaRPr lang="cs-CZ" sz="1600" dirty="0" smtClean="0"/>
          </a:p>
          <a:p>
            <a:r>
              <a:rPr lang="cs-CZ" sz="1400" dirty="0" smtClean="0">
                <a:hlinkClick r:id="rId5"/>
              </a:rPr>
              <a:t>www.gplus.cz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410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3731835" cy="294992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Obec Orel</a:t>
            </a:r>
            <a:endParaRPr lang="cs-CZ" sz="3000" b="1" i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75856" y="1272866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Pardubický kraj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Okres Chrudim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K</a:t>
            </a:r>
            <a:r>
              <a:rPr lang="cs-CZ" sz="2000" dirty="0" smtClean="0"/>
              <a:t>atastrální výměra 6,44km </a:t>
            </a:r>
            <a:r>
              <a:rPr lang="cs-CZ" sz="2000" baseline="30000" dirty="0" smtClean="0"/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očet obyvatel k </a:t>
            </a:r>
            <a:r>
              <a:rPr lang="cs-CZ" sz="2000" dirty="0"/>
              <a:t>1. 1. 2011 </a:t>
            </a:r>
            <a:r>
              <a:rPr lang="cs-CZ" sz="2000" dirty="0" smtClean="0"/>
              <a:t> – 730</a:t>
            </a:r>
          </a:p>
        </p:txBody>
      </p:sp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5">
            <a:clrChange>
              <a:clrFrom>
                <a:srgbClr val="EFF0F1"/>
              </a:clrFrom>
              <a:clrTo>
                <a:srgbClr val="EFF0F1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87" y="3501008"/>
            <a:ext cx="4925113" cy="3029373"/>
          </a:xfrm>
          <a:prstGeom prst="rect">
            <a:avLst/>
          </a:prstGeom>
        </p:spPr>
      </p:pic>
      <p:sp>
        <p:nvSpPr>
          <p:cNvPr id="13" name="Šipka nahoru 12"/>
          <p:cNvSpPr/>
          <p:nvPr/>
        </p:nvSpPr>
        <p:spPr>
          <a:xfrm>
            <a:off x="4506250" y="4843454"/>
            <a:ext cx="648072" cy="144016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nahoru 9"/>
          <p:cNvSpPr/>
          <p:nvPr/>
        </p:nvSpPr>
        <p:spPr>
          <a:xfrm>
            <a:off x="1619672" y="5445224"/>
            <a:ext cx="324036" cy="95362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5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Obdržená data</a:t>
            </a:r>
          </a:p>
        </p:txBody>
      </p:sp>
      <p:pic>
        <p:nvPicPr>
          <p:cNvPr id="2" name="Obrázek 1" descr="HV5 - ArcMap - ArcInf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8318"/>
            <a:ext cx="8400424" cy="4582050"/>
          </a:xfrm>
          <a:prstGeom prst="rect">
            <a:avLst/>
          </a:prstGeom>
        </p:spPr>
      </p:pic>
      <p:pic>
        <p:nvPicPr>
          <p:cNvPr id="3" name="Obrázek 2" descr="HV5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1124744"/>
            <a:ext cx="10116616" cy="5518155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73" y="637306"/>
            <a:ext cx="3334216" cy="62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Struktura aplikace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13892"/>
            <a:ext cx="38385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0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Přidání projekce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916832"/>
            <a:ext cx="856895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i="1" dirty="0" smtClean="0"/>
              <a:t>INSERT </a:t>
            </a:r>
            <a:r>
              <a:rPr lang="cs-CZ" i="1" dirty="0"/>
              <a:t>INTO "</a:t>
            </a:r>
            <a:r>
              <a:rPr lang="cs-CZ" i="1" dirty="0" err="1"/>
              <a:t>spatial_ref_sys</a:t>
            </a:r>
            <a:r>
              <a:rPr lang="cs-CZ" i="1" dirty="0"/>
              <a:t>" ("srid","auth_name","auth_srid","srtext","proj4text") VALUES(102067,'ESRI',102067,'PROJCS["S-JTSK_Krovak_East_</a:t>
            </a:r>
            <a:r>
              <a:rPr lang="cs-CZ" i="1" dirty="0" err="1"/>
              <a:t>North</a:t>
            </a:r>
            <a:r>
              <a:rPr lang="cs-CZ" i="1" dirty="0"/>
              <a:t>",GEOGCS["GCS_S_JTSK",DATUM["D_S_JTSK",SPHEROID["Bessel_1841",6377397.155,299.1528128]],PRIMEM["Greenwich",0],UNIT["Degree",0.017453292519943295]],PROJECTION["</a:t>
            </a:r>
            <a:r>
              <a:rPr lang="cs-CZ" i="1" dirty="0" err="1"/>
              <a:t>Krovak</a:t>
            </a:r>
            <a:r>
              <a:rPr lang="cs-CZ" i="1" dirty="0"/>
              <a:t>"],PARAMETER["False_Easting",0],PARAMETER["False_Northing",0],PARAMETER["Pseudo_Standard_Parallel_1",78.5],PARAMETER["Scale_Factor",0.9999],PARAMETER["Azimuth",30.28813975277778],PARAMETER["Longitude_Of_Center",24.83333333333333],PARAMETER["Latitude_Of_Center",49.5],PARAMETER["X_Scale",-1],PARAMETER["Y_Scale",1],PARAMETER["XY_Plane_Rotation",90],UNIT["Meter",1]]','+</a:t>
            </a:r>
            <a:r>
              <a:rPr lang="cs-CZ" i="1" dirty="0" err="1"/>
              <a:t>proj</a:t>
            </a:r>
            <a:r>
              <a:rPr lang="cs-CZ" i="1" dirty="0"/>
              <a:t>=</a:t>
            </a:r>
            <a:r>
              <a:rPr lang="cs-CZ" i="1" dirty="0" err="1"/>
              <a:t>krovak</a:t>
            </a:r>
            <a:r>
              <a:rPr lang="cs-CZ" i="1" dirty="0"/>
              <a:t> +lat_0=49.5 +lon_0=24.83333333333333 +</a:t>
            </a:r>
            <a:r>
              <a:rPr lang="cs-CZ" i="1" dirty="0" err="1"/>
              <a:t>alpha</a:t>
            </a:r>
            <a:r>
              <a:rPr lang="cs-CZ" i="1" dirty="0"/>
              <a:t>=30.28813975277778 +k=0.9999 +x_0=0 +y_0=0 +</a:t>
            </a:r>
            <a:r>
              <a:rPr lang="cs-CZ" i="1" dirty="0" err="1"/>
              <a:t>ellps</a:t>
            </a:r>
            <a:r>
              <a:rPr lang="cs-CZ" i="1" dirty="0"/>
              <a:t>=</a:t>
            </a:r>
            <a:r>
              <a:rPr lang="cs-CZ" i="1" dirty="0" err="1"/>
              <a:t>bessel</a:t>
            </a:r>
            <a:r>
              <a:rPr lang="cs-CZ" i="1" dirty="0"/>
              <a:t> +</a:t>
            </a:r>
            <a:r>
              <a:rPr lang="cs-CZ" i="1" dirty="0" err="1"/>
              <a:t>units</a:t>
            </a:r>
            <a:r>
              <a:rPr lang="cs-CZ" i="1" dirty="0"/>
              <a:t>=m');</a:t>
            </a:r>
            <a:endParaRPr lang="cs-CZ" dirty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2059101"/>
            <a:ext cx="8568952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i="1" dirty="0"/>
              <a:t>102067=PROJCS["Czech GIS S-JTSK (Greenwich) / </a:t>
            </a:r>
            <a:r>
              <a:rPr lang="cs-CZ" sz="2000" i="1" dirty="0" err="1"/>
              <a:t>Krovak</a:t>
            </a:r>
            <a:r>
              <a:rPr lang="cs-CZ" sz="2000" i="1" dirty="0"/>
              <a:t>",GEOGCS["Czech S-JTSK (Greenwich)",DATUM["Czech S-JTSK",SPHEROID["</a:t>
            </a:r>
            <a:r>
              <a:rPr lang="cs-CZ" sz="2000" i="1" dirty="0" err="1"/>
              <a:t>Bessel</a:t>
            </a:r>
            <a:r>
              <a:rPr lang="cs-CZ" sz="2000" i="1" dirty="0"/>
              <a:t> 1841",6377397.155,299.1528128,AUTHORITY["EPSG","7004"]],TOWGS84[570.8,85.7,462.8,4.998,1.587,5.261,3.56]],PRIMEM["Greenwich", 0.0, AUTHORITY["EPSG","8901"]],UNIT["degree",0.0174532925199433]],PROJECTION["</a:t>
            </a:r>
            <a:r>
              <a:rPr lang="cs-CZ" sz="2000" i="1" dirty="0" err="1"/>
              <a:t>Krovak</a:t>
            </a:r>
            <a:r>
              <a:rPr lang="cs-CZ" sz="2000" i="1" dirty="0"/>
              <a:t>",AUTHORITY["EPSG","9819"]],PARAMETER["latitude_of_center",49.5],PARAMETER["longitude_of_center",24.83333333333333],PARAMETER["azimuth",0],PARAMETER["pseudo_standard_parallel_1",0],PARAMETER["scale_factor",0.9999],PARAMETER["false_easting",0],PARAMETER["false_northing",0],UNIT["Meter",1]]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4833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Import dat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563888" y="155679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Využití modulu </a:t>
            </a:r>
            <a:r>
              <a:rPr lang="cs-CZ" i="1" dirty="0" smtClean="0"/>
              <a:t>Import </a:t>
            </a:r>
            <a:r>
              <a:rPr lang="cs-CZ" i="1" dirty="0" err="1" smtClean="0"/>
              <a:t>ShapeFile</a:t>
            </a:r>
            <a:r>
              <a:rPr lang="cs-CZ" i="1" dirty="0" smtClean="0"/>
              <a:t> do </a:t>
            </a:r>
            <a:r>
              <a:rPr lang="cs-CZ" i="1" dirty="0" err="1" smtClean="0"/>
              <a:t>PostgreSQL</a:t>
            </a:r>
            <a:r>
              <a:rPr lang="cs-CZ" i="1" dirty="0" smtClean="0"/>
              <a:t> v Quantum GIS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Přidání v prostředí Geoserveru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14975"/>
            <a:ext cx="38195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1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76672"/>
            <a:ext cx="5637445" cy="54726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" y="0"/>
            <a:ext cx="9143995" cy="97864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26064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Stylizace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419872" y="148478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Jazyk SLD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I</a:t>
            </a:r>
            <a:r>
              <a:rPr lang="cs-CZ" dirty="0" smtClean="0"/>
              <a:t>nstalace doplňku Arc2Earth do </a:t>
            </a:r>
            <a:r>
              <a:rPr lang="cs-CZ" dirty="0" err="1" smtClean="0"/>
              <a:t>ArcGisu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Export stylů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22571" r="67225" b="38410"/>
          <a:stretch/>
        </p:blipFill>
        <p:spPr bwMode="auto">
          <a:xfrm>
            <a:off x="5071752" y="2204864"/>
            <a:ext cx="4098729" cy="242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635896" y="444988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Úprava kódu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I</a:t>
            </a:r>
            <a:r>
              <a:rPr lang="cs-CZ" dirty="0" smtClean="0"/>
              <a:t>mport do Geoserveru</a:t>
            </a: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Přiřazení jednotlivým vrstvám </a:t>
            </a: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" y="3342405"/>
            <a:ext cx="3388243" cy="332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3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441</Words>
  <Application>Microsoft Office PowerPoint</Application>
  <PresentationFormat>Předvádění na obrazovce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</dc:creator>
  <cp:lastModifiedBy>Vojta</cp:lastModifiedBy>
  <cp:revision>50</cp:revision>
  <dcterms:created xsi:type="dcterms:W3CDTF">2010-11-06T10:58:32Z</dcterms:created>
  <dcterms:modified xsi:type="dcterms:W3CDTF">2011-05-09T15:03:33Z</dcterms:modified>
</cp:coreProperties>
</file>