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70" r:id="rId5"/>
    <p:sldId id="269" r:id="rId6"/>
    <p:sldId id="259" r:id="rId7"/>
    <p:sldId id="271" r:id="rId8"/>
    <p:sldId id="274" r:id="rId9"/>
    <p:sldId id="275" r:id="rId10"/>
    <p:sldId id="260" r:id="rId11"/>
    <p:sldId id="266" r:id="rId12"/>
    <p:sldId id="268" r:id="rId13"/>
    <p:sldId id="267" r:id="rId14"/>
    <p:sldId id="272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214"/>
    <a:srgbClr val="F0C81C"/>
    <a:srgbClr val="E4A178"/>
  </p:clrMru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B8DA-1F03-4222-B13C-9BC6FA4359FE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8473-B243-49C6-94AA-438C853082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B8DA-1F03-4222-B13C-9BC6FA4359FE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8473-B243-49C6-94AA-438C853082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B8DA-1F03-4222-B13C-9BC6FA4359FE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8473-B243-49C6-94AA-438C853082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B8DA-1F03-4222-B13C-9BC6FA4359FE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8473-B243-49C6-94AA-438C853082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B8DA-1F03-4222-B13C-9BC6FA4359FE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8473-B243-49C6-94AA-438C853082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B8DA-1F03-4222-B13C-9BC6FA4359FE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8473-B243-49C6-94AA-438C853082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B8DA-1F03-4222-B13C-9BC6FA4359FE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8473-B243-49C6-94AA-438C853082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B8DA-1F03-4222-B13C-9BC6FA4359FE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8473-B243-49C6-94AA-438C853082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B8DA-1F03-4222-B13C-9BC6FA4359FE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8473-B243-49C6-94AA-438C853082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B8DA-1F03-4222-B13C-9BC6FA4359FE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8473-B243-49C6-94AA-438C853082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B8DA-1F03-4222-B13C-9BC6FA4359FE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8473-B243-49C6-94AA-438C853082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AB8DA-1F03-4222-B13C-9BC6FA4359FE}" type="datetimeFigureOut">
              <a:rPr lang="cs-CZ" smtClean="0"/>
              <a:pPr/>
              <a:t>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18473-B243-49C6-94AA-438C853082F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04664"/>
            <a:ext cx="2971755" cy="539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71192" y="2996952"/>
            <a:ext cx="7272808" cy="1037977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MAPOVÁNÍ TURISTICKÉHO ZNAČENÍ NA LYSOU HORU</a:t>
            </a:r>
            <a:endParaRPr lang="cs-CZ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380312" y="6309320"/>
            <a:ext cx="1763688" cy="5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Jiří Ševčík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5536" y="6381328"/>
            <a:ext cx="1368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dirty="0" smtClean="0">
                <a:solidFill>
                  <a:schemeClr val="bg1"/>
                </a:solidFill>
                <a:latin typeface="Calibri" pitchFamily="34" charset="0"/>
              </a:rPr>
              <a:t>9.5.2013</a:t>
            </a:r>
            <a:endParaRPr lang="cs-CZ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30" name="Picture 6" descr="http://www.kst.sk/images/stories/skrovina/znacky/viacfarebn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3717033"/>
            <a:ext cx="720080" cy="801088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lum bright="-30000" contrast="-71000"/>
          </a:blip>
          <a:srcRect/>
          <a:stretch>
            <a:fillRect/>
          </a:stretch>
        </p:blipFill>
        <p:spPr bwMode="auto">
          <a:xfrm rot="20550717">
            <a:off x="7007310" y="-967753"/>
            <a:ext cx="3166587" cy="519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Hodnocení stavu značení</a:t>
            </a:r>
            <a:endParaRPr lang="cs-CZ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i="1" dirty="0" smtClean="0">
                <a:solidFill>
                  <a:schemeClr val="bg1"/>
                </a:solidFill>
              </a:rPr>
              <a:t>Závisí stav značek na materiálu objektu pro umístění značky?</a:t>
            </a:r>
          </a:p>
          <a:p>
            <a:pPr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r>
              <a:rPr lang="cs-CZ" sz="2800" dirty="0" smtClean="0">
                <a:solidFill>
                  <a:schemeClr val="bg1"/>
                </a:solidFill>
              </a:rPr>
              <a:t>Pořízení fotografií značek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Rozdělení značek do skupin</a:t>
            </a:r>
          </a:p>
          <a:p>
            <a:pPr lvl="1">
              <a:spcBef>
                <a:spcPts val="0"/>
              </a:spcBef>
              <a:buNone/>
            </a:pPr>
            <a:r>
              <a:rPr lang="cs-CZ" dirty="0" smtClean="0">
                <a:solidFill>
                  <a:schemeClr val="bg1"/>
                </a:solidFill>
              </a:rPr>
              <a:t>	</a:t>
            </a:r>
            <a:r>
              <a:rPr lang="cs-CZ" sz="2000" dirty="0" smtClean="0">
                <a:solidFill>
                  <a:schemeClr val="bg1"/>
                </a:solidFill>
              </a:rPr>
              <a:t>Dřevo</a:t>
            </a:r>
          </a:p>
          <a:p>
            <a:pPr lvl="1"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	Kámen</a:t>
            </a:r>
          </a:p>
          <a:p>
            <a:pPr lvl="1">
              <a:spcAft>
                <a:spcPts val="1200"/>
              </a:spcAft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	Kov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Sestavení dotazníku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Statistické vyhodnocení </a:t>
            </a:r>
          </a:p>
          <a:p>
            <a:endParaRPr lang="cs-CZ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235280" y="5949280"/>
            <a:ext cx="90872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Dotazník</a:t>
            </a:r>
            <a:endParaRPr lang="cs-CZ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99992" y="3068960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Počet otázek: 35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Škála hodnocení: 1-5</a:t>
            </a:r>
          </a:p>
          <a:p>
            <a:r>
              <a:rPr lang="cs-CZ" sz="2800" dirty="0" smtClean="0">
                <a:solidFill>
                  <a:schemeClr val="bg1"/>
                </a:solidFill>
              </a:rPr>
              <a:t>Počet respondentů: 84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23555" name="obrázek 1" descr="C:\Users\Jířa\Desktop\DOAZNIK-vyhodnoceni\ukazka-dotazni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4032448" cy="488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lum bright="-30000" contrast="-71000"/>
          </a:blip>
          <a:srcRect/>
          <a:stretch>
            <a:fillRect/>
          </a:stretch>
        </p:blipFill>
        <p:spPr bwMode="auto">
          <a:xfrm rot="20550717">
            <a:off x="7007310" y="-967753"/>
            <a:ext cx="3166587" cy="519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235280" y="5949280"/>
            <a:ext cx="90872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lum bright="-30000" contrast="-71000"/>
          </a:blip>
          <a:srcRect/>
          <a:stretch>
            <a:fillRect/>
          </a:stretch>
        </p:blipFill>
        <p:spPr bwMode="auto">
          <a:xfrm rot="20550717">
            <a:off x="7007310" y="-967753"/>
            <a:ext cx="3166587" cy="519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115616" y="548680"/>
          <a:ext cx="6792419" cy="178308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1131842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144145">
                <a:tc gridSpan="1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/>
                        <a:t>Značení Dřevo</a:t>
                      </a:r>
                      <a:endParaRPr lang="cs-CZ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stav/číslo zn.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1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2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5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9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12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13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15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/>
                        <a:t>18</a:t>
                      </a:r>
                      <a:endParaRPr lang="cs-CZ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19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20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29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30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34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1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6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4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75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7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63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67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2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38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13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54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22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3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3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5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36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15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12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3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36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45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39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19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37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26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29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18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29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4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4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2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4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2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29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23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3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20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35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33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36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9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16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5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2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17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9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24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61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0</a:t>
                      </a:r>
                      <a:endParaRPr lang="cs-CZ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suma</a:t>
                      </a:r>
                      <a:endParaRPr lang="cs-CZ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83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84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83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81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81</a:t>
                      </a:r>
                      <a:endParaRPr lang="cs-CZ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81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81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81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81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82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81</a:t>
                      </a:r>
                      <a:endParaRPr lang="cs-CZ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90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vážený průměr</a:t>
                      </a:r>
                      <a:endParaRPr lang="cs-CZ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2,45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3,30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3,31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2,26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2,95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3,81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3,51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/>
                        <a:t>4,00</a:t>
                      </a:r>
                      <a:endParaRPr lang="cs-CZ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1,09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2,49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4,70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1,28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1,20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115616" y="2564904"/>
          <a:ext cx="6816082" cy="178308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{16D9F66E-5EB9-4882-86FB-DCBF35E3C3E4}</a:tableStyleId>
              </a:tblPr>
              <a:tblGrid>
                <a:gridCol w="1128922"/>
                <a:gridCol w="473930"/>
                <a:gridCol w="473930"/>
                <a:gridCol w="473930"/>
                <a:gridCol w="473930"/>
                <a:gridCol w="473930"/>
                <a:gridCol w="473930"/>
                <a:gridCol w="473930"/>
                <a:gridCol w="473930"/>
                <a:gridCol w="473930"/>
                <a:gridCol w="473930"/>
                <a:gridCol w="473930"/>
                <a:gridCol w="473930"/>
              </a:tblGrid>
              <a:tr h="144145">
                <a:tc gridSpan="1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/>
                        <a:t>Značení Kámen</a:t>
                      </a:r>
                      <a:endParaRPr lang="cs-CZ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/>
                        <a:t>stav/číslo zn.</a:t>
                      </a:r>
                      <a:endParaRPr lang="cs-CZ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3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/>
                        <a:t>6</a:t>
                      </a:r>
                      <a:endParaRPr lang="cs-CZ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/>
                        <a:t>7</a:t>
                      </a:r>
                      <a:endParaRPr lang="cs-CZ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/>
                        <a:t>14</a:t>
                      </a:r>
                      <a:endParaRPr lang="cs-CZ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/>
                        <a:t>16</a:t>
                      </a:r>
                      <a:endParaRPr lang="cs-CZ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/>
                        <a:t>22</a:t>
                      </a:r>
                      <a:endParaRPr lang="cs-CZ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/>
                        <a:t>25</a:t>
                      </a:r>
                      <a:endParaRPr lang="cs-CZ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26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/>
                        <a:t>27</a:t>
                      </a:r>
                      <a:endParaRPr lang="cs-CZ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/>
                        <a:t>31</a:t>
                      </a:r>
                      <a:endParaRPr lang="cs-CZ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/>
                        <a:t>32</a:t>
                      </a:r>
                      <a:endParaRPr lang="cs-CZ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33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1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38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14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68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76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6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2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57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5</a:t>
                      </a:r>
                      <a:endParaRPr lang="cs-CZ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0</a:t>
                      </a:r>
                      <a:endParaRPr lang="cs-CZ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2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31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57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2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52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32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22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32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2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3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14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9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3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2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21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43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6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24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4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4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39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3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4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7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3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42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25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5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34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2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7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52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suma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83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83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81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82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81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81</a:t>
                      </a:r>
                      <a:endParaRPr lang="cs-CZ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79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81</a:t>
                      </a:r>
                      <a:endParaRPr lang="cs-CZ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vážený průměr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1,71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4,29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1,94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1,20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1,08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2,26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/>
                        <a:t>2,60</a:t>
                      </a:r>
                      <a:endParaRPr lang="cs-CZ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1,30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2,56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3,80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4,22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4,59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115616" y="4581128"/>
          <a:ext cx="6840759" cy="1994622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{22838BEF-8BB2-4498-84A7-C5851F593DF1}</a:tableStyleId>
              </a:tblPr>
              <a:tblGrid>
                <a:gridCol w="1123516"/>
                <a:gridCol w="486947"/>
                <a:gridCol w="581144"/>
                <a:gridCol w="581144"/>
                <a:gridCol w="581144"/>
                <a:gridCol w="581144"/>
                <a:gridCol w="581144"/>
                <a:gridCol w="581144"/>
                <a:gridCol w="581144"/>
                <a:gridCol w="581144"/>
                <a:gridCol w="581144"/>
              </a:tblGrid>
              <a:tr h="216024">
                <a:tc gridSpan="1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/>
                        <a:t>Značení Kov</a:t>
                      </a:r>
                      <a:endParaRPr lang="cs-CZ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7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/>
                        <a:t>stav/číslo zn.</a:t>
                      </a:r>
                      <a:endParaRPr lang="cs-CZ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/>
                        <a:t>4</a:t>
                      </a:r>
                      <a:endParaRPr lang="cs-CZ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/>
                        <a:t>8</a:t>
                      </a:r>
                      <a:endParaRPr lang="cs-CZ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/>
                        <a:t>10</a:t>
                      </a:r>
                      <a:endParaRPr lang="cs-CZ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/>
                        <a:t>11</a:t>
                      </a:r>
                      <a:endParaRPr lang="cs-CZ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/>
                        <a:t>17</a:t>
                      </a:r>
                      <a:endParaRPr lang="cs-CZ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/>
                        <a:t>21</a:t>
                      </a:r>
                      <a:endParaRPr lang="cs-CZ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/>
                        <a:t>23</a:t>
                      </a:r>
                      <a:endParaRPr lang="cs-CZ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/>
                        <a:t>24</a:t>
                      </a:r>
                      <a:endParaRPr lang="cs-CZ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/>
                        <a:t>28</a:t>
                      </a:r>
                      <a:endParaRPr lang="cs-CZ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35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28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1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71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70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56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41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76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77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62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73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6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74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28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2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11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24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33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4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4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18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41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6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28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3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6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22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28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4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6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28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5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5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28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suma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82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79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81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81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81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81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81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81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80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81</a:t>
                      </a:r>
                      <a:endParaRPr lang="cs-CZ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24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vážený průměr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1,13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1,13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1,32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1,60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1,07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1,05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1,25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1,10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2,54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1,10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235280" y="5949280"/>
            <a:ext cx="90872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lum bright="-30000" contrast="-71000"/>
          </a:blip>
          <a:srcRect/>
          <a:stretch>
            <a:fillRect/>
          </a:stretch>
        </p:blipFill>
        <p:spPr bwMode="auto">
          <a:xfrm rot="20550717">
            <a:off x="7007310" y="-967753"/>
            <a:ext cx="3166587" cy="519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Statistické hodnocení</a:t>
            </a:r>
            <a:endParaRPr lang="cs-CZ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052736"/>
            <a:ext cx="5328592" cy="1080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err="1" smtClean="0">
                <a:solidFill>
                  <a:schemeClr val="bg1"/>
                </a:solidFill>
              </a:rPr>
              <a:t>Kruskal</a:t>
            </a:r>
            <a:r>
              <a:rPr lang="cs-CZ" sz="2400" dirty="0" smtClean="0">
                <a:solidFill>
                  <a:schemeClr val="bg1"/>
                </a:solidFill>
              </a:rPr>
              <a:t>-</a:t>
            </a:r>
            <a:r>
              <a:rPr lang="cs-CZ" sz="2400" dirty="0" err="1" smtClean="0">
                <a:solidFill>
                  <a:schemeClr val="bg1"/>
                </a:solidFill>
              </a:rPr>
              <a:t>Wallisův</a:t>
            </a:r>
            <a:r>
              <a:rPr lang="cs-CZ" sz="2400" dirty="0" smtClean="0">
                <a:solidFill>
                  <a:schemeClr val="bg1"/>
                </a:solidFill>
              </a:rPr>
              <a:t> test 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24579" name="obrázek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24744"/>
            <a:ext cx="3445088" cy="179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4580" name="obrázek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996952"/>
            <a:ext cx="3445088" cy="179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4581" name="obrázek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869160"/>
            <a:ext cx="3445088" cy="179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899592" y="5517232"/>
          <a:ext cx="3456384" cy="1008112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{22838BEF-8BB2-4498-84A7-C5851F593DF1}</a:tableStyleId>
              </a:tblPr>
              <a:tblGrid>
                <a:gridCol w="745168"/>
                <a:gridCol w="518957"/>
                <a:gridCol w="678636"/>
                <a:gridCol w="1513623"/>
              </a:tblGrid>
              <a:tr h="217436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/>
                        <a:t>Multiple </a:t>
                      </a:r>
                      <a:r>
                        <a:rPr lang="cs-CZ" sz="1100" b="1" dirty="0" err="1"/>
                        <a:t>Range</a:t>
                      </a:r>
                      <a:r>
                        <a:rPr lang="cs-CZ" sz="1100" b="1" dirty="0"/>
                        <a:t> test - LSD</a:t>
                      </a:r>
                      <a:endParaRPr lang="cs-CZ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76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Kategorie</a:t>
                      </a:r>
                      <a:endParaRPr lang="cs-CZ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Počet</a:t>
                      </a:r>
                      <a:endParaRPr lang="cs-CZ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Střed</a:t>
                      </a:r>
                      <a:endParaRPr lang="cs-CZ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Homogenní skupiny</a:t>
                      </a:r>
                      <a:endParaRPr lang="cs-CZ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66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KOV</a:t>
                      </a:r>
                      <a:endParaRPr lang="cs-CZ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10</a:t>
                      </a:r>
                      <a:endParaRPr lang="cs-CZ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1,329</a:t>
                      </a:r>
                      <a:endParaRPr lang="cs-CZ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X</a:t>
                      </a:r>
                      <a:endParaRPr lang="cs-CZ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766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KÁMEN</a:t>
                      </a:r>
                      <a:endParaRPr lang="cs-CZ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12</a:t>
                      </a:r>
                      <a:endParaRPr lang="cs-CZ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2,629</a:t>
                      </a:r>
                      <a:endParaRPr lang="cs-CZ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   X</a:t>
                      </a:r>
                      <a:endParaRPr lang="cs-CZ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766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DŘEVO</a:t>
                      </a:r>
                      <a:endParaRPr lang="cs-CZ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13</a:t>
                      </a:r>
                      <a:endParaRPr lang="cs-CZ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2,796</a:t>
                      </a:r>
                      <a:endParaRPr lang="cs-CZ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   X</a:t>
                      </a:r>
                      <a:endParaRPr lang="cs-CZ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9" name="Zástupný symbol pro obsah 2"/>
          <p:cNvSpPr txBox="1">
            <a:spLocks/>
          </p:cNvSpPr>
          <p:nvPr/>
        </p:nvSpPr>
        <p:spPr>
          <a:xfrm>
            <a:off x="1547664" y="5085184"/>
            <a:ext cx="532859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Post-hoc analýza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1043608" y="1484784"/>
          <a:ext cx="3096344" cy="115212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109254"/>
                <a:gridCol w="897875"/>
                <a:gridCol w="1089215"/>
              </a:tblGrid>
              <a:tr h="207761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/>
                        <a:t>Kruskal</a:t>
                      </a:r>
                      <a:r>
                        <a:rPr lang="cs-CZ" sz="1100" b="1" dirty="0"/>
                        <a:t>-</a:t>
                      </a:r>
                      <a:r>
                        <a:rPr lang="cs-CZ" sz="1100" b="1" dirty="0" err="1"/>
                        <a:t>Wallis</a:t>
                      </a:r>
                      <a:r>
                        <a:rPr lang="cs-CZ" sz="1100" b="1" dirty="0"/>
                        <a:t> test</a:t>
                      </a:r>
                      <a:endParaRPr lang="cs-CZ" sz="11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887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 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Sample Size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/>
                        <a:t>Average</a:t>
                      </a:r>
                      <a:r>
                        <a:rPr lang="cs-CZ" sz="1100" dirty="0"/>
                        <a:t> Rank</a:t>
                      </a:r>
                      <a:endParaRPr lang="cs-CZ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887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DREVO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13</a:t>
                      </a:r>
                      <a:endParaRPr lang="cs-CZ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22,0769</a:t>
                      </a:r>
                      <a:endParaRPr lang="cs-CZ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887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KAMEN</a:t>
                      </a:r>
                      <a:endParaRPr lang="cs-CZ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12</a:t>
                      </a:r>
                      <a:endParaRPr lang="cs-CZ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21</a:t>
                      </a:r>
                      <a:endParaRPr lang="cs-CZ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887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KOV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/>
                        <a:t>10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9,1</a:t>
                      </a:r>
                      <a:endParaRPr lang="cs-CZ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88873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/>
                        <a:t>Test </a:t>
                      </a:r>
                      <a:r>
                        <a:rPr lang="cs-CZ" sz="1100" dirty="0" err="1"/>
                        <a:t>statistic</a:t>
                      </a:r>
                      <a:r>
                        <a:rPr lang="cs-CZ" sz="1100" dirty="0"/>
                        <a:t> = 10,6362     P-</a:t>
                      </a:r>
                      <a:r>
                        <a:rPr lang="cs-CZ" sz="1100" dirty="0" err="1"/>
                        <a:t>Value</a:t>
                      </a:r>
                      <a:r>
                        <a:rPr lang="cs-CZ" sz="1100" dirty="0"/>
                        <a:t> = 0,00490202</a:t>
                      </a:r>
                      <a:endParaRPr lang="cs-CZ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7" name="obrázek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708920"/>
            <a:ext cx="4295587" cy="230425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235280" y="5949280"/>
            <a:ext cx="90872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56992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DĚKUJI ZA POZORNOST</a:t>
            </a:r>
            <a:endParaRPr lang="cs-CZ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lum bright="-30000" contrast="-71000"/>
          </a:blip>
          <a:srcRect/>
          <a:stretch>
            <a:fillRect/>
          </a:stretch>
        </p:blipFill>
        <p:spPr bwMode="auto">
          <a:xfrm rot="20550717">
            <a:off x="7007310" y="-967753"/>
            <a:ext cx="3166587" cy="519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235280" y="5949280"/>
            <a:ext cx="90872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Cíle práce</a:t>
            </a:r>
            <a:endParaRPr lang="cs-CZ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GPS Mapování </a:t>
            </a:r>
          </a:p>
          <a:p>
            <a:pPr lvl="1">
              <a:buNone/>
            </a:pPr>
            <a:r>
              <a:rPr lang="cs-CZ" dirty="0" smtClean="0">
                <a:solidFill>
                  <a:schemeClr val="bg1"/>
                </a:solidFill>
              </a:rPr>
              <a:t>	</a:t>
            </a:r>
            <a:r>
              <a:rPr lang="cs-CZ" sz="2400" dirty="0" smtClean="0">
                <a:solidFill>
                  <a:schemeClr val="bg1"/>
                </a:solidFill>
              </a:rPr>
              <a:t>pro KČT </a:t>
            </a:r>
          </a:p>
          <a:p>
            <a:pPr lvl="1">
              <a:spcAft>
                <a:spcPts val="1200"/>
              </a:spcAft>
              <a:buNone/>
            </a:pPr>
            <a:r>
              <a:rPr lang="cs-CZ" sz="2400" dirty="0" smtClean="0">
                <a:solidFill>
                  <a:schemeClr val="bg1"/>
                </a:solidFill>
              </a:rPr>
              <a:t>	pro potřeby diplomové práce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Geodatabáze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Tištěné mapové výstupy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Webová mapová aplikace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Statictické</a:t>
            </a:r>
            <a:r>
              <a:rPr lang="cs-CZ" dirty="0" smtClean="0">
                <a:solidFill>
                  <a:schemeClr val="bg1"/>
                </a:solidFill>
              </a:rPr>
              <a:t> hodnocení stavu značení</a:t>
            </a:r>
          </a:p>
          <a:p>
            <a:endParaRPr lang="cs-CZ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lum bright="-30000" contrast="-71000"/>
          </a:blip>
          <a:srcRect/>
          <a:stretch>
            <a:fillRect/>
          </a:stretch>
        </p:blipFill>
        <p:spPr bwMode="auto">
          <a:xfrm rot="20550717">
            <a:off x="7007310" y="-967753"/>
            <a:ext cx="3166587" cy="519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235280" y="5949280"/>
            <a:ext cx="90872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Mapování</a:t>
            </a:r>
            <a:endParaRPr lang="cs-CZ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Pěší pásové turistické značení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Rozcestníky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Významné objekty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Povrchy tras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img.groundspeak.com/waymarking/72b355de-a311-4bd0-a889-d0f1d777bd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93096"/>
            <a:ext cx="1782197" cy="2376263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2292" name="AutoShape 4" descr="data:image/jpeg;base64,/9j/4AAQSkZJRgABAQAAAQABAAD/2wCEAAkGBhQSERUUExQVFBUWGRkYFRgXGBkYHxkaHhwZHBgcIBkYHCYeGBojGx4eIi8gJCcqLC0uGx4xNTAqNSYrLCkBCQoKDgwOGg8PGiwlHyQsLCkqLCwsLCksKiwpKSwsLCwpLCwsLCwsLCwpKSwsLCwsLCwsLCwsLCksLCwsLCksLP/AABEIAMIBAwMBIgACEQEDEQH/xAAcAAABBQEBAQAAAAAAAAAAAAAEAAEDBQYCBwj/xAA9EAACAQMCBAQEBAUDBAEFAAABAhEAAyESMQQFQVETImFxBjKBkUKhsfAjUsHR4RRy8QcVM2LSQ3OCksL/xAAZAQADAQEBAAAAAAAAAAAAAAAAAQIDBAX/xAAkEQACAgMAAgICAwEAAAAAAAAAAQIREiExA0FRYRMiMkLwcf/aAAwDAQACEQMRAD8A9Y8Om8OidFNorryOXEG0UtFE6Kbw6eQYg2il4dEaKWinkLEG0U2iidFLw6MhYg2im8OifDpvDp5BiDaKWiidFNooyFiDaKXh0T4dN4dPIMQbw6bRROiloqshYg2im0UT4dN4dGQYg/h02iidFNooyFiDaKWiiNFLRTyFiDeHTeHROilop5CxBtFNoonRTeHTyDEH8Om8OifDptFGQsQbRS0USUpvDp5BiDaKRt0R4dLRRkLEG0UqI0UqeQYl5optFTRS015mR6FEPh03h1PpptNFhRBopaKn00tNPIMSDw6bw6n00tNPIWIP4dLRRGmm0UZBiD6KjtLv6E1PdtyMGD9P61BwnClS5ZyZaYwAPKv76D0oyFideHS0URppaKeQYg+im8OprQkA11op5CxBtFNoonRS8OnkLEG0U3h0J8Scwbh+Ha6sSCI1bZNWNsSAe4Bp5asMSHw6bRROim8OjIWINopaKJ8Om8OjIWIN4dN4dE6KWinkGINoptFE6Kbw6eQYg/h03h0T4dNop5CxB9FNoonRTeHRkLEH0U1EeHSp5CxJbPObdxWa2wuBd9JX9SQIo1XkV8+cm+JTa1g6xrXSQr6d+4iCMn2q3tfHbrZCqJIKwxZ50gZSP5ZP6jM1y4o6cj26lXmfBf8AVXz+ZQF8giTj+Y/KSZPT/itFa+OU8RlZSACADK47yJk9TicUsWVaNVSis7zL4jtpcDC8ulVkqCDqmI2n1+o95J4b4s4dwsXUBYxBZQZ9p9vvSoLRcRSinoG9ze0tzQXUMBJXrsT+g/TuJQw2K4utAmJ9B1/zXVu4GAI2IBHsar+d+IbLG1BYA4JIn6gEgg5FAjMc753fXX4BkhsllYwpUNkERtOM+wiaqOI53xN0KqXCg1Kt6f4csyJAO5A3zqAMGJqsu8+44B7XhAq47ZAgZDkyB6NO8dc4+3zZxkgB1XSe5Uye8NIx7R6VsqIPobliEW1DEFoE5J9fxEmpuIaB9QNp61k/hblVx0Ba+dMDUiMN9II8yxMgzmT60Z8Q8fd4dYbRcstKtMgosbs+2cjIXp5p3za2UW/K2Jt5IJlpj/caKRwZgzGD6VkuVfEXg8KoIa5cFy4hhSskOxMArqXH4SJHWKL5P8RPdJK2kCatLTcAKmATgLB8u0EnH1p0wNLppitdrXLvmJydqmx0Y344TiP9Nc1eF4QYYXVqInGTgGrzlfA3gVZ72pdEaAgAkxBnfA/WqP4u5g9zg7wNvSFZQTJM5/2j9Z2xmtfY+Vf9o/QVo5PFBQ+mm01LFKKiwoi0UtFSLkTSiixURaaWipdNLTRYUQ6KWipWFLTTyCiHRTFKn00tNGQqIPDpvDqfTS008hUQaKaiNNKjIMT5edQflPp0z06ZqLh72wknHTGKI/1OZn6nT+4odvmkrP11Y6Y61KYg9FiCswTnIPai/FKsCCQBHUf02qqtcYu2I9B19N6mtcTBMaZPQnfvUjLHiAmoMQMYBGPf60fy/m72WW4kQh2P7nvVJastcJ8NfkGph6bEic9fWtTY+HkHD29bOl+8xZFIMC0DBJgQGYgxJH4cZp/t6Gawf9WBGbQ1H5ROP1z/AM03xj8aQtl7JKltYMkQFiJgbzOCfyrIcX8JsxY2TrNsmS2lQo9WZgFz3x61RcfyW4pnymYIZbispMiQCpI+tNWN2eocr/6gIODXU48ZQBB6gH0Jzp6wM/erHnfNUu2fG4a64dQS3hssgFT86XGC6cTJzjHp5Zw3JuJt22tmz88MJCFyYJhYJYAgz3MDtVzc5Ne4rhUZVKXFYqSSEQpJDCBkEFc4kkntVKOxWUVzmz27nialljEsNQUSwJ0kNGNW0xqOxquucfbc6lQJAAGgmI80zJkknqe0eUYrTn4CcaTdc3NgdMQoyS0ufNvtp77VHxPw5w9i2Lao9+67gSoYsE/EQq4AA9DWmLQIsfgb4vayFDD+H5ixVDqYmNILbNGcRIANafn3xDZ4iyLgXUEOlwQAehMS6uGEGMGTGPlasxy7iV4YhFUrbVDJAYl5PyknBgicneY7VYcvvW7yvcOkWwfDVDbGlj6jSJLNK7xC5jNJRtjoB5DzJLDvcPDMzszELq8h80rucaZ66u++9xy34uniNRtuqqhcohZ9TRmNRgDG8TkjbehPEogVm1BZlnwNCArqYE7mTsB/WiOXcwtp41y0hcD/AMetv/IQDoBUQCAxzqiJpVvYHo7fEQWxbuupUv8Ag3IMMYMxG25qi5t8ReMqiTZifEIglAVY6hcJAA8uZz2E4rIpz5+IveJcdLbGEPmfw1MfOWCsBAOnt7ZNT89seBcTTfTiC/zqBCBQZXIY/iP5emTGKX2P2FcR8P3fBukXW4gmHhXdgwI30kAM0CdiYI3jO+ucdaVk1Og0LqILZGMGJ9T0rzI/FN7Q1uz4dwtOtlS7qBaNUMwCsICjVKnBx1puHv3Bb/iatQJ14YwCcd5MUljJ1J0Emket8LzG3cBKMCBuf+dqB5v8S2rCzrVmOwBn64mBXk3NOY+Vk0vIEZuaEYGCQdJlsSI9T12p+CvLq8pYFlbBaV7gaYEgREgz37UnFJ6Glo9u4L4pssF13FRmEiTGofzD0/x3qw4TmVu4SEYGPpjuJ3HrXiFjmL2lAuoY7qSQB1gkAmceWN4qz5L8QXQyrbuW0uFpTWJWAGmM6iSDtkDO+9LGwPZprkPmvJbfxnxd0uhveG6nSw8MAjf19vMD/jSfDx4i3atX7/EW2DKSyuGJA3YKdRLMI7ZnbFLEDZ8RchTtt1/xXVtsA4iOlYa98RpxFwhTctKVa2CyrDGAR82VGmTB7T0q25Yo4lgxe69oDCMoVSdpOZfM9I2p46FZpQQdqeKYU9QMUUopUwNADxSpUqAPlLh52yvpJz9ZxUp2MyD1BmfsRQ/EcKVM/IPQt/fb7Vb8h+H24ga7mpLIHlYozeIRlgpmJCgmZMRtNOrRONFA99Q2AfeYoy1cn8BzkwDH3q84v4Lt6mZbpRJOgvaI3AKgksBtBkxj1MVGfhg8Mym5eRjh9NsAyMxJmVmOxEEZzTaoVMLs8zu8PAthUbQFaFEsDGCxXK479M7kUdZ5+QUOlfIJViNRLNgmNR0Drpgye21Vt4MWOWwoBLdIAJAyYEbZ2I71PwzM6gInUHeS0AwCDjp+nejOmX9Fne5644ZkQALdGu67AS7GCwAHlAUQojcKZ3qv/wBSbpW7cQBgTpBE5MTAHljAxtg9DVcls3Y8QtE7HIB69R7dcDp0seBZe1xYKwzbZMjBMn7dRU5tiT2W7/EIvMs6mOo4WQT0JIA8p3gA1O3xaETSrsxBI1FN5cgSdWrfBkfSrC69kMihB8zT5/QY3kjbPSPXOTPE6yylZKswQkEkHUyEypJQaR6TiBtW2Tvo6RK3OOIeQXuS7SAoIEyesQPoQBHQ1w1+6bhCOyXSukkFIAC6SYExg+pk94gVuIRfLpN7qJZkERnDTiT+LufSuL1rRb0oU1M2QPwkmcNMgAZBgd6zcmkGgjW9slHKEKMOUDGSMCGwAB9ae7zm0NKRAtTphmAB3n5hJnuZkzgmpuE4/wAEM5tKWUQFAJMiDqL6TsME95zig7PAEsD5C5jCrjUSCMlQDnt61Mr1TBsXC3WS5JuM7tgBmDDusK+dxHUjOQaa9YDebShIABiYVTkYBOdQ3Az0ij7PKdN1EJQswLMSpOkjYCIxvnfHWh+dcMLV1QWLGC8BQMhhpnuN/t0p4yq2QNY4dtPmYIp7AoDAMQB5iwAxGTjpu9zjgqAEIokfh1ORIIEuSQcHHYe9QcRxDAamIGmVXVp32ORAj19DmuuQ8nu8dfRUIXylmYoGAAgdTBJJgCOpoTvS6O7Z1e4hrSgKpUdAzCSZyTEzGBuOtDcV8U3WuJpBUAb5GM6jgwB6AVpOM/6cPpLG8hCSzDSVj1gGO+0VmLtpQkuvmQmMZg9jnbes5QSdtEuKbssODtFwlzSrMpyGlz02Hy7Ee2NqO4sMCNLLsZDKDHYSuMeoPWqW3zWQq2wSx3GrTG25WcYO3eifDKmGIH/25WCemSRjv9auM1Vs1jFy4CtwbByV1hWH4LgIDdSA2D7b9tqGQsQjOQ41QJLr3jVEmYEHqJq1vWLLiWt5EEMhVSeuRog/81XcRw9svALLjDD8LdCBt0kxn1GKamjT8UqsNu8hIDXLLaQDK+YsU28suMAZAODByTVjw3xQCqi8l3wkLhWABFtzGoS0FhtIPeREVXHh7mkMdN5QInLac4IZQGUgmYMYFV6cQ4Qw+ozqALFpI2kavN5YXPSO1Hjcq/YxVrpa2+bu1lhq1rrkebUTIBIlpI7Akx+dWvJ/i/i2JFpWRF8zhFE75LaR/SPSs9wYteZ2I1OsBWJUHrEjBjsZP0qXheZXbLt4K6mINtlUg6lxJmAZwM7j7VoM9J5d8cuLqC8tyGEk6UKhcZBRiSfSJM+1byxfV1DKZVhII6g187LxOpCsqowFBgaQNsggkSI/5rQfDPxfxFhwviDSWQMpJYaZyQI7TtE/apdPgke1u4AkmB60MnEAMcgCfTJgVFxHEWrtsgkMCuqAYMEYMYIxWD5LwfD3bjecFbSsy6mYqnyDKMSB82RJyPpTjC1ZLlR6T4o70qAXjrKgDxFEAY1AdO04pVOLDNHgFzkVzY+Yb5x+X7ias+XG8baW1aBkW0LeuIWdtWS0HPSi+arct2/Jo6atR6Z6nYzj60A1syF1fxArFoSAGypIMxcJ6kgDYdMTC2rNLstF5uvDG5btq15zrt23clp0+XWNTEbzp2xEUNx3FXnQWtMugYuymdZ0yxmOihj9MxQLmf4kM2kKpuN0yxYFgwEA7wOwqJeKYoWFyHaVcAEY2gydREAzvNW2Ik4fjhZDLpL6gdQA9IgxtjHpB7U3E8OyFhIRpUEEEMdQ1HyggBMjcQdh0mThOYW7JBuqSo8oCEBi5EkySAACCTtv1gUl4V7touUZmKxATSEOdIk5acS3oNtqS2MVvgyS8lYQ6ACdAaSVyxGBGMbzHvHxXFW/EIKjyyG0Fjq0jABiTnr/AEmurV1UdTchgGtt5TqOpNJg+p+bsKK40rxF9rrFQoCxLDAXP4TG8+36OlQtmjvKJVptnVkeVR0neNv7VmnTR4zBgPO8A9Z6g9RG0ev0GtcczmQNtig6AgH/AHDtPeieA4cOWDz4fmYMYwFIJwGmJYZII9d6VW6QOR3yR1W+GukaEBMwMt5SMfXaheJHjX3KW9StchRBIGFCACIknP8AbqKVBAI3JLfKR2MEgjv3q95Dx9sCGT+ITqDHSQpUCfMWxgH080dqTlemCVsi4flt2/cawCxNoToSANW5QhVAZVYEAyYjr0H5iXsaVhtSHZliAFIGTuduv6Vpvhfmljg7163cuMXmC+jALQxGD0G57n1qo+OOYf63iwLMOltAJ3HmjpMzA7/iPanSq0Du6AuWcUQXvMupup1bKCcDpmdvageOJ4i67QTq8qKBO0AyTiJk79aV/lGmJjeCNTDtPVpj3qyt8UBpVLYbT0tkFYgxBMZ1E4O2N5oyyWPoHEAufDzEeYOYGPlifYMIPrBrT/APM7HDo5Y3A7khSyEgIkhVlQc5Y/aqwc47q64JGrSJMEgTq6xvQXC8DabhgxOloBVkOkqTtMdSTsc+1NqMX+oqs13GfEdh+CaL6m8wAI6hj8wjsNvSKx/L9QYJoVp6STHXsTkZop+EFtdVt1DBZJ06zMTjO5O3vVNcN1vMbq6h0UlSMbAq2qSfek22NIMHD/xfOWshZGlVMsuczpnb+WubqrBYMygiQLkiBkTBkqMH5v8AiThLL231uWJIMgkyTiJZmzAnfbpvgbjRaZp8MWzI6HfPUT+zUOmqLjJxdoXyj37Z+s7UKzSY6YPaK7u2rrsVRXYDbOI6ZMfafpUg4N0gMgJIAUEg6jOfN/N6dYFZpRur2dK8je2tC4fiNBkdP3uK75iysF8RVydyBnBwfXPzYI70FdupBCtDdVkEiO2x+4qC/wAUwZfNgyp9iBj1peOMovpXm8kZxtI9J+GfgbhfBDkm6XAYg4VSR0QHcT1J9qytx7vDa+H1KNVwTAghkmDqmc9sfnR3wr8Xf6Wy6OC51fw1AgAHcs+YWY6GKqOc82/1N8u66CXTCyAMAHTPmPlycZO3auq8e9ODqBeI4cnUToJA1MGwfUzt0H9674Nx88zgDBOD79elSXeSOXvG2puNbKkmIhTqhjOckY6flQ9i1oExpC5AywIJBn8jjfNTLtgjSWOaNeslluC2EAHmJ3AbGoRpJiADAMgY61QW7aMFtI2mVyBpJ3MdQR67VEOIPmVQfMCwYSNWBOCfYfQGJquHFRJ1AnpOYBj19KtyXszkqZ6NwvK+DZA165Nw5YuXDSc5AxMfs0q84N9znVdPqCI/KaVP8iM8TT8XwdxyfIGcsD1hEUzjrPrsIxvVfqcasHB8+QQAROSGIwPXp99U/KtcLdUP6RmD3E7etQ3+SoyfK4AOwA7dwJ++K5oztUmdJmeAtl75VtYs6SYnykicxMMYAA9YoS0gtllO4bSfr17zGY960Lcr0xphQIGc7bCY79RVRxHLyC2zM5LGVBE9xqE/kKtzVbGB37wJ1nGk6gTvBkEwZAPScRM7xU/D8e3hAJdUjOq2Jcw2R7rBzXD8ouEAqcgYwRttBEx3kwKD4i09py8ZIgmf7esY9sVEWMmt3gbw1NpDNJMDqck4kgCPaD2q64bmgi5ZKIddt0DEwFY4DRpOfQHt2rN8JdJUkyJAAlQZiBEmY9Pp70dwvEr4sq7KdlGnB6zGmAJ9sCrV2JoshbAXUoKqBssecsQEzsfxE/L75Aqb/X6rbBwuzSMiMERjIG4xQJ5gqMqAeZxMmckuF6CB5QT07UPYvI34SGyxbUzDJEYjBGcimwRYOpUEFGIYAxCgwGzCyIJJBzGxqCxYLhQhCFyUOnMDUO59B0+4NCc0f+GzeKWeYUGPKuogY3lsHaiLPHhbemE1KwK3GYBoESNOnbfM9Tiob2L2WJ4RbOlgXGtiGhiWYAEknVJ7bRvQ9vjVthgGs6SWYai4Y5xJiCY6CuOOvl7loR4ulSYEACdzkmSdoNcNwi21mPMW20/KNvrgDEZPpmgpvZZcquPxLs3hwtoYgjJPUT2H69aVt1Zy1y2jrEKzBWiCMZ6EztvQXD8W9uCpZFyW8sDsBDLgCRn0qx5ddt3LUO6yykMJEgScx+f7zSeqRL+zji0Lq3h21Eg6gqjI6wNp9/8ANV9oh7tlVtKr4C+YdPcA9+n9j1YXVw5uFmUrEkEdSTknHp+8xcNZ8PQ4ILYYsTBBYyCCR82R060rfsOB7t4i2xAGS25MQYIiJztHbvTqyqLh0hiukLqIgblsk7ZUfQ1DausrsVGoMP8A1YYmfMCN5/T0qXknC6rsXGB0qbgUIpliSrEyTEFhBxsPYa2sKXRbsDa/a1uzIphR8ql8+gUQFUfT8qh4tLLqxUkDoQxyYkQJ3n94rQc14wAqG1BCCxKlA2oEAZZWEEEYjufSs3xRZiFbUZyAFAMjJMr3B39Yg1MtIoI5DzNbLtrUQ2AUnViTnU2cbR61ac34229thqBOkt5hkAZkdT027is9Y4BS41C5BkAiZExEzn8qJ5msXAkzpRFBOJIVe3XBnH9a55eCM3k1s1j5pQVIHHEnJKi4v8zDfMYDQZj9KD4hLUqCBbiSQ3kJmYKkMQV9OmaXGcTpwMQehO/t9f1rqxxyGBc0AZhWGqR+L0+npWrMibh7YVjEDAMyzdc4bfpP7mDmXHBW1QZDK09yDnczRCrYcN4a6bkGNJBVtoGcqfTIx9KjvcGpBQ/NqkgNqMbwRHlhp+lLJrYGv5bxiLfIZlVb9l11GIkQynP/AKs35CguYLwzJ/DBJEKQJcggAtqcHYr5u30FUFx+I4dF8qKpWQwtlzsSMmQPaOtaRfi6w3ChWOl3RYAAHmKiR9G/pXXmvJdmdOJQX71tQCsWyrBfMIJBmPU/4oT/ALcofWWiTq0nEH6756QMRUiuA3mYFSIJIn/aMQF65io+KuL4cQxZWIacSMaY9Ij+9c72tFS2Svx4BgEj7f2pVQtfXs/3/wAUqzozPZfGZoBDDsTIH2kU3NkL25OklcE68R2MHBmfmoVeIItqWTSDO4k4PUbx6+h9664XSPNDAjBwG77Emeu0D865knw0pnTcQukAfw1gZRkyYzHlOJ9/ek0KJ0rmYjJiJ30gD79tqivLbfOD0Ib8o1mR023mpVkLqZDA2adsDECTO8HY1pk/RVnfA2bVwE6YOTp8pJA6+Ux9/wAq4v8AwypMhRnY4B+k/qDUIuOXPhh0YEEuFWAfUzIHTMD7UWOdkXSWcsAsMAfKfXSRgziZ6VanH2qKTsqb3w8u354/ImI/sKoOK+HVVtSyv0g+sdp9q2h4y1dOCAxwIgMcSd4jIqb/ALVEeaf5hOwjpAMmRG9aRafAPPm5fcBQ6MiTJbqZiScLGTHU+4oE8M1t4ZXEEgySv5MB0znuK9Au2HVwVJSDuCwO2Nvl269zVZzbl5vS1wszY8zOSQZOBGwk7flmlaFwi57eS1wPDACL7sCzEeYKUL7+gZQazVrgodTjyg56iFHTpvn61pObcO/E3EVyoVRpkBgqnOTpOpunUbCaqb3KiuphqJyB5RpOMQG6d8zsIqpSTdolfZffC3CcMbd69xJQlRpRGMEz8zAHJY7A9INUdrmQVsgEOWgSWKoCNIJnBLCJ3xHcUIeX3CsBQwUzLEHtESQF6bH+9LjL4lSQApTUCuSHGylj0XMdf0qbsVBp48ujjKMW/hgMSIE6gZIz6Ht6Vxc49h4SMfL5mMgSYAAIMdRj7981vGccQwNq4cqdWkxJ2yDsD2ojgOavZu27iQzRpg5BmCcSIzBxVJoZPqZbbAkrEGMEE4MkEZOR2qW/duXXwJAXUTK4n2A/rUPNr/inVpFsHoowYzgGNyM11yrgi+Q4GtR0AEmBG+MyfsN6V70KgS0qm45fUQcABWIOPaOv5jNGcFxlzUzAsSVk62cGDsAViSUg+xHejfiS7bsPbtKojSDccBp7bSRtnH2oO9xulGJVoxpjHTcH7z9PWnJ0HOE3CcrRrbuyKATicksPmJLEnuMk7UBYZbbzbESWWRBxgnptRtjiWazp2UrqzLHfYjVgQcTvFVV+zgkOmMnUIPrA1fl+daLGtjphNzjmGnMg5IEdII+v9qXxCT4pbTAJ0yM7byBkD9c0Py4IWA1gkmCoI7lZAJJBzRXNmm8SGYnUZAGPTYev51MmvQL7A7VlXK6mtgAkNjUZx0JwR6/4qXmPLUK2x4oKyQkaJUbnygAkHaDtHrTvxALGQAe4OfYxiIBjPWo+aWFKKyFfEBGIyV/ff2qMkF7IuDIt3DDkoNQaI3jEEDrg/ftU1i4QxKMIBk51e+J9N5oRLxJ2UAkBuoO/QiNv32me2zHSIjuCIAI6RtHakPhLduakIOIESqEahJgMobtsfXpUNm7btqyKFIYfNpCxsDvnGDmo3B0MWMfhUqN2xAOdt/yqRrZ0h9BGxH8MnI6yy5/eapbAWs2mDOutdUjQYkTsMSs9/Was+YcJZFxjbd2Qk6dZ/Cfl3zMEDOx/IXjVZwn8RQWWZUIwIO4gMSD3nbIOaHuIF0gTIGT+Q9AMfpVNgVLqwMGQRggkyPypVc3uXBmJJAPWF/vFKlRliz0OxxAIzc1ARK7Hb1kY6wffFT/6rIaVOM6donqwIgj27+1UVjiWQ+ZjpmQYP080AH/maKt2RqIhQdwQe/qV2PaYrgbdFWy3HFqLZE6jnz5BB91gEx3+tQoUdT8zEiMyCB12zHp61wE80ggRkBocH7iD6V3xXEnHiMDGB8qk9gM5J9T0qfyNBdEy2bnDkta0rqH40VvKdyCIGodpg9aC4bhmI0MTcdpKxkmSTgZhvvHfNQ+M+vGpVMbmY+hwKNugaIJA7gALnvj6d6f5bFkV3G2GFwEAQsRCkOI32A1fWYx7GbgvilGiDq07hhpYR1K7/WiPDKj51YzggjP16HFDl7cS1tcGDqAn3z+996cfMosalT2XnD86S4kqCRBOCrEAHJ07qMbn77VHe4a2ykjJ2iIk+8wJJ9KrktWYITy6twrET7gDO9SSZ+U+50/02rV+X2PIjgLCtbKjaPN1MASBpPvJ7dgYeMUE+XUrZ+uNpkRv26UaLmrBiO20/Yx96mi2Y6dJjY9O4IO/9avNvg7M7Y5eCZ16ZGBAEERGAB23nrUXGcL5dICq/wDMFAJwJCiIOMZIkem2ifhEDe+RB69TtOfenbhXBDKTA2kDMyeh+b37Usmuh/0xt7kKvcLMhJjIUARGNgRjY7dT9A15KdWpzJnHSAZmYMjpWyfgC0kuP9pG+25Az+WwpXuUqxWC0lfMQAue2ANIAjHWJ3pNyfCXsxRUrEAxnzBgBuTA77dum+9XfJrq+GVXLSZ69ZH1jP0xRF34fCghH1GYKsJEekCPXO57VTHhr1oHV5ScySSD80SCCVI7dc47K5Q2T+0Tn4nbxDbGks6Sw0j5Rjfrv07iaFXjHMAKDgzuhXaZUj19P7ycdftC9q1OWhQRpuCNMf8AtImR/wAzUFy80DSgI65yc/zGJODuRTl5N6FLybLGxzG5p1OiiIUeaSYGTgY9qreO4w3PwlcwpD9TvgwMx3+01G1t2WW1lhPzkL1MAkD32k+u1RcLwzM5TUu0zvkepB69xW7lo2sXJuEI4gB1EhhLFtU5DAr6GJGenpUnNeOXVci5LBiIVZM9icx9RVzybhI8IsxdmFxmUwBpVHglgZALwoON2PSaprpZi1wKuh5lSu0zB3wwM+bep9bABe8rgKIBAzjcjczmQai/1T6ir9CBA9okH+lK7ywEiDGDk5656z0O/pRfCq8jWCyY+sbbZUf0molTFLbsn4fk+sjRcVIxLkqJAnoDHb8qY8L4eDmMSu2Sc5EiPUdu4kx7JVWCiABKAGNxIz1/frVUfibibflFxWEwAwQH7aZNOC9WFB3L7WtfAGnU7LpyACTA323/AF71cfE3w8/B20cMbltoDMAYB7FTmDsGkdt96fg+Y8W//kFnTE+eAe+NKk1ovhr4g4niw9u74bWXVla25DMRGIAAIE5B3xXRCkJ2ZJVCqugorfi1NJn6bfkKk4zhIK6iNs6OwHb3zHvWsT/p7YA8l10Mg+cBs4ncKY9KD4n4PuqCFuI2ZUgkH1kEdus1Mr+BW16Km7dzlDP7j8Q6U9SN8PXwc2m+jp/8qVLJ/As38Gv4njwPIxtgZhQIDHvPePQbVLw4LH5QBHmAgYG/nyvaMH9aBvcKGi4oGoTkhmMf0+/+Rr/E3kEAKxbdcIBnsCAfcVwS1tuweuh1rj1a4dStpHqJ3Mebb61NxnMUVVE42grB+mn9/nQYDuFQro/meQQpzsACenau7XBCcknMECAG3yYEj6b1gvhEWF8Lzc3FAttaLAZ1QDAPdt9hgZrtVe4CzIAIy38xHbft1GPpQHC8FbR9PhhYkgsx3zmMyZ6nbHpR3/cnZme4NZaASdHsJFoA9N63hVbLg/kLCNgFiFiGETsBG2QfaKCbg4Bh95M/ijscYH061ILQcy1vTJjBdSM94jP5VY3hK4iAoBAkY/KRPodvu5bRTdoqLPJzIhlIz1zv2HSrIcEVXzOPTLbUF4RWdKqAcRqMkdoJMYrvgeEcEDTptjAgnG8RkD9BWUFFvmyFT9Di6uQSAM4yR+Qrq5xQ80zsJ6H7HfbtXPHIqt5/WIbTP2Ncvw43VXYLuJJgd5YHHrTp+iSbh+NUGfmOMMf2frj6UQ3EnTESQfmgDH6/nVet8HzBSvvnPoT19J7URkjAPSQfbOJg1Sk/kak60TqJBaSM53652/rQt/TImcb9J9J2pjwufmj0JIH5gx70zWAMhumSDI6dQP1p2+hbOLl0jIEDYbDH06f2FQ3L6sIOSfxeWRvGYJqS/wAHAbbuCO++CN8bj2xtUBkQjquNmK5z/wCwzHXHpRbT2FtFT/2ozJnSMAhRdA//ABx+5ofiOHvEtlE3aLaAAqYBiDO0ED71oUJAjUVOwGsj6b477TipFWyzQ7eaNz+pacdMQRiapOIKjHf9lSVRHPmJJUwDGNRBOMDeM7kxmrSzyu1aUMCJPQEyW3MQcEsQPSJqXmtsIvkGSD5jHbbYQPT1NV/LTJlt9LEbdSFwdj/mlnKUtcNIu2Wl/hggv3ujAJbGRALaIE9h9qoOH4SJtksYBYAiJIALLA+bIwfScVoeanVasBMlnBOqQO+eqiYn/FC8Rywh1ZTpLKTpBjAEznzN9Z39a6v6o0aKvh+WlHYsXxJR/NCiMTgY6TAqC2oYzqIkxoB+X0hgYG/5+taPl91biQqkd1TUIiQwMAyJBlvoYpJww1gEadRwAxJAJiGIgRPfoR2qEm0IrrPDPBZiYA8sCdQmQTpPSTVNb4W3cB8tw9wVjPywPMJzHbY1ul4NrYRG0LBxpYwSImd9x1H2mornCFrwWVYlpESpCjIyACSABmTjpEzaSAyvDchhwz238NgR5XuGDtOlmwPXbIpl+EnBLoNCnGswAI66iQAx+9ariOGRAx8MKoMGMTiMkxIPf2ia5s8ChE/zABSzA4E4gj9QSBVp+gMdd+J+KsyviMdJiQ2qe0aht7VBxnPL7Ea3A/lMpj6r1+39a3HC8vFxmR1XoNOnVjuZIifSInEVWP8AD1sM84UHZQcZxO+pfWnkxED8rs3DruHU7ZYsFkn10uB+VKp25EQYW8QOkp/bFKl+xGy24G6hnUZiJ9h67fTFS3ArAtbXaAu5O8bxHvGKi4MAKFctbHYYP/7b/s0RwV1LcMokHbcGRt8vrXlqkqbJSS0wG3ylyx1MSTEHpJPUDacx3NdXjoJlpGI09DG2+37zU3E+MwbwgAAQxHr7zO07d/es1f4Tibm4ZSNpkwB7CB/j7LC1onD4NLb4kGIx65EY69B7/rRHDcI6y2ygnODMCZ1D95qs+FeUcRrIuZBEAkbjGymG79q13+jbToLKNsZ+X7HfvMitF462WofJScXzjzBckZJ9MdAf1FDX+LRoDR6jH7NE81+HXkqrgeUk43gkjrDDbJFDWeT6SFIB3LnoM4+v171nK76S0wleWkKGtLJMiS0GInE+lINd7QBv5SB9dImesn+9Sm4oEDTjsxOY33x0rtbcwfGYD/aHx1nqfSPtVqmx16El46SSYJzGSJ36gEe/saSoZgSOnvIJwSTjG9EXGUsJthyRJMFQRvse9E8JZUr5AQR2Me4zM49M7TtVxg3qxqNgti0FnWyZ9JP2BEx6UlK6twwA3Bb2kKR+Wa7VJJGhoMaoIEjzHc+v9e8VBxLAH/yBcnEiYAgmAwHeeuNqdJaE9E7cOw1BWRh6Kw/qR+9qQ8RYA8422A/p71zYVl2uEAjVBVgM++SOm5FEpwWq3LXApnecn0Kia0SvhSIzpOIM7kGDPtgj70O3DqmRqXoQoMQcQM4U/vtVrw3DAkDxAoiWBiQSdjqEETOah4jhQWARhc7htuv8vlA3zt+lXVrQ6soghxIE4OqDj1kzJqK/ZKhluRqkSIY+v3ir69wLAS4CrO/lJ2gQe23XG1VF7QFkSxGBJO28b59vesHGjKVRKu/wwMj5u0g/LAx2Uz9DjNA8Fy2J15XsFgr5o37eh3q3KgzqGnpOoiB98H0pcIgYSCrBZ7g+0dQOon7Us2uApu9FHfvAM0FyUhQyDU2AJJUkSCeszj3rvh7js2pyzzOgsSptv+HBMH646fiqx4qZllDdDAgZwMg7/wBAPWCBZKwgRlByAQI07RpIwJ7ZrVedN7Nc7eyIcE7u+tWDhdSXAwtw+YD2tiSIMwPpvRL8MQh3D/KRsI3mRqDAiMyN/pXNltDB9bJrAQgFoIE4MnABMjtJFLjuPtW1X8bAg6m3HtjJH0q800VaIv8ATuQrIJ1fJAJkzEzsoJkgzmAdtpOKHhfMQpGmR5TMHB1BjpAB6Hv1rjhubMzNLrI8uMaQJwCPmI6E7GZmcdpyzJuMdRHyx83U+YRH1jv03aaW0C+Ud2brB/mZ4XUDbRmGkgeg0mcyY6Z7RXONASFdzBLaWuNk56dfzjt1p+KsMwTUWtsR5woJWN5giCCOg9xVZxfDjTpLi4w3kAFT083Xp0HSIqlPWg2WnBjSf/JcYZcKBicndY65zTc3vLbBuOAjHBCsV+sq89pxGc9JqDxS6Y0sSc6rdx9JBkQAuAwnqM5ofi+ZXrcjwyEnJmTtkyYMYnt3qoz9sV6J35mZwCR0zc/zttuaVPwt8MgPhkz1wPypVGb/AMyLLvj+YOxLIusAGCdpAJjEnaPtVRy3j7hIDJmZcEz+8frRXB2YtHVKgzpJcHrEyNvQVM1sLKhwZxJPzRtOP71xfjS2U4hHB4cmZGTjEbAREY9MTV7bsi4oUlobJJJk/cHb+9YrgrD68EqvWBtGwHT06da0vBcQUKNqME4WJHWD29elPx3xj8d3RarYBMB2EYIkTAad2Mn1OMYzVfx/HNtgkDG5PpSvcW+vUSTMkGBEQBnsNsA9foQrvHODDMIaZJwBE9fr61TKYLxl67G/Xcn5vvkdoFSXbDvaICCdsuV275OPfG2NqqeacSA/lJbTnP2Bg7ZO0n9aL5JzB1OnEnJU4/MiI9f0rFfyMb2Dv8O3VgNnu2QPcAHA3zud98VoOW8C1u3qBaV7YPvMjr0qQc0xnQvXJPfGY9J+lTcLzcMwHl7DSJMj3rTVlas4BuqdTh52J8ziB+/bvU9ixkGBLCYKtLSZBiZAz+m3SO+119QwD0PrO8TgEde9TcJdZB5wJHbt2jcfSRVxST2yklY/huJ1DSBIZskTt6E7R1/tALsgl01KMTpMT0gkR1/Pr1LXmFtsEAKJ2A39v2KjVvmBcMCQQoOy46A46AjbfHe79oTr0cJc1kEAgLsJaNs4yogH23FEsDl4E7EFmI94jI9N6j8ITCsikAwNW+eu0n79dqruJ4m3bLOxZgB/9NzqORic4k7girjH5GlR09/Wyt4fiADTnadjtk7/AJUdZfSO0SCNMfoPTr1z61V8i5o1/wCW1FtBhtROoiBAdjOqJkzOD3q6vcwuPEqEA/F3G23mBG/7JrT8dex1XCq5iRcUaiwAkagQCZ23GR0mqi/yttrd3Sd4bJnHX7jaPtWj4vjgmcx6xJMb6e2+KAv8YABkepCx+fp7dd6wmle2ZyUbtlNe+HmIUm8DHznffssCn5TZa2SsMRPUFSw6RI2OMR1z1o1eMS8JUyRJG5279SK6tcX4h8ygxjUFIxA3I/eetZuaQa9BPEIFXUgGk/8AqvtE7iSdt/6stltyhBJ6jI6Y27dPWursMYVtIA6wRk79Pb7/AEa9xIsnLat9xOffeP70kV9gZ5QLgGvWsNmNjO8TtP7FVHM+QhVEjykgAzJz1xuPQfSrh+fXLgOkAjMRHSZH2n7z3qHhviVYAbSYO+39Mjt9z60mkTaA+XoVgYLgxkRqG5ydz1+461b8Qtt/MWNsiJEznoQe3efz6WtlbNyAqwSMwNIJ7euOh+uM12OHKZa2CTsTpInsc7z65kVo2jWkU/BOvjeHqIM6iFYsCPQkkiJI37Y2qDmXAIpIVbYE5jVtiZwIM9sirE/Dim8zkMCcgqVVRt0wQOkelGWeUIgGA2YaDG85Pcye34ppQXbKUaMbwtxEuDQGBbDBSMgQTE+UtHX1671y6vduRbQ3CSdOFUsO8Hc/X71f8Vye1rMPpctNs4MfzdoED6Y2qs47lBS4q+Yk5BXPvsBgDEitFyiWrK69yZQxFxIcfMPEQZ9vEEfae9PXJ5YDloBO40g59yZNKrqBNMueM+Vvc/rQVvN5wcgLiem9KlXHHg4cCLgiIx5Rt9Zq74JieHUzkqZPX709Kt1w1RXcf197Y+mkn9aC51hYGBoB+pAn7yfuaVKsJ8Mp8OrKArJAnOeu4611xyAWyQAD5RPpqUfpT0qhkA3BICqyAff3arPg1hljHl6f7iP0xSpVPj6xQ6X3LkBcEgH3/wB7Cu+BtDXcMCQHIMbQuI7UqVdEOmpR2zO+cjf60VyQ6nAORGxz0NKlR/ZGS6g/ndoC0IAEq0wImFxVLydB4ziBGi5jpgpGPST9zSpV0M19lhbMXUAwDcEgYmUM1ZXG/iH/AHAfTzY9qelWy/iDKPj7YZ7UgGWEyJnJ371mPjQaeIAXAxgYHyicClSrjn1mb4wL4UPnvf7Z/OtDfYxHTUcUqVZMUQvQPDXA2/rUd9B4SYGZn8/7D7UqVQul+yn4g6bb6fL822PwN2qp4U/xwvQuZHQ4G460qVW+IiRo/hZj4W/Q/wBf7VtLf/8AP9qelW0OG8P4kVxyQ2fxqPyNSW0Hh7fhNKlQuh7K7g7YNxZAMq0yOyiKH4ve37E/kKelSjxhHhVWrYgYH2pUqVI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294" name="AutoShape 6" descr="data:image/jpeg;base64,/9j/4AAQSkZJRgABAQAAAQABAAD/2wCEAAkGBhQSERUUExQVFBUWGRkYFRgXGBkYHxkaHhwZHBgcIBkYHCYeGBojGx4eIi8gJCcqLC0uGx4xNTAqNSYrLCkBCQoKDgwOGg8PGiwlHyQsLCkqLCwsLCksKiwpKSwsLCwpLCwsLCwsLCwpKSwsLCwsLCwsLCwsLCksLCwsLCksLP/AABEIAMIBAwMBIgACEQEDEQH/xAAcAAABBQEBAQAAAAAAAAAAAAAEAAEDBQYCBwj/xAA9EAACAQMCBAQEBAUDBAEFAAABAhEAAyESMQQFQVETImFxBjKBkUKhsfAjUsHR4RRy8QcVM2LSQ3OCksL/xAAZAQADAQEBAAAAAAAAAAAAAAAAAQIDBAX/xAAkEQACAgMAAgICAwEAAAAAAAAAAQIREiExA0FRYRMiMkLwcf/aAAwDAQACEQMRAD8A9Y8Om8OidFNorryOXEG0UtFE6Kbw6eQYg2il4dEaKWinkLEG0U2iidFLw6MhYg2im8OifDpvDp5BiDaKWiidFNooyFiDaKXh0T4dN4dPIMQbw6bRROiloqshYg2im0UT4dN4dGQYg/h02iidFNooyFiDaKWiiNFLRTyFiDeHTeHROilop5CxBtFNoonRTeHTyDEH8Om8OifDptFGQsQbRS0USUpvDp5BiDaKRt0R4dLRRkLEG0UqI0UqeQYl5optFTRS015mR6FEPh03h1PpptNFhRBopaKn00tNPIMSDw6bw6n00tNPIWIP4dLRRGmm0UZBiD6KjtLv6E1PdtyMGD9P61BwnClS5ZyZaYwAPKv76D0oyFideHS0URppaKeQYg+im8OprQkA11op5CxBtFNoonRS8OnkLEG0U3h0J8Scwbh+Ha6sSCI1bZNWNsSAe4Bp5asMSHw6bRROim8OjIWINopaKJ8Om8OjIWIN4dN4dE6KWinkGINoptFE6Kbw6eQYg/h03h0T4dNop5CxB9FNoonRTeHRkLEH0U1EeHSp5CxJbPObdxWa2wuBd9JX9SQIo1XkV8+cm+JTa1g6xrXSQr6d+4iCMn2q3tfHbrZCqJIKwxZ50gZSP5ZP6jM1y4o6cj26lXmfBf8AVXz+ZQF8giTj+Y/KSZPT/itFa+OU8RlZSACADK47yJk9TicUsWVaNVSis7zL4jtpcDC8ulVkqCDqmI2n1+o95J4b4s4dwsXUBYxBZQZ9p9vvSoLRcRSinoG9ze0tzQXUMBJXrsT+g/TuJQw2K4utAmJ9B1/zXVu4GAI2IBHsar+d+IbLG1BYA4JIn6gEgg5FAjMc753fXX4BkhsllYwpUNkERtOM+wiaqOI53xN0KqXCg1Kt6f4csyJAO5A3zqAMGJqsu8+44B7XhAq47ZAgZDkyB6NO8dc4+3zZxkgB1XSe5Uye8NIx7R6VsqIPobliEW1DEFoE5J9fxEmpuIaB9QNp61k/hblVx0Ba+dMDUiMN9II8yxMgzmT60Z8Q8fd4dYbRcstKtMgosbs+2cjIXp5p3za2UW/K2Jt5IJlpj/caKRwZgzGD6VkuVfEXg8KoIa5cFy4hhSskOxMArqXH4SJHWKL5P8RPdJK2kCatLTcAKmATgLB8u0EnH1p0wNLppitdrXLvmJydqmx0Y344TiP9Nc1eF4QYYXVqInGTgGrzlfA3gVZ72pdEaAgAkxBnfA/WqP4u5g9zg7wNvSFZQTJM5/2j9Z2xmtfY+Vf9o/QVo5PFBQ+mm01LFKKiwoi0UtFSLkTSiixURaaWipdNLTRYUQ6KWipWFLTTyCiHRTFKn00tNGQqIPDpvDqfTS008hUQaKaiNNKjIMT5edQflPp0z06ZqLh72wknHTGKI/1OZn6nT+4odvmkrP11Y6Y61KYg9FiCswTnIPai/FKsCCQBHUf02qqtcYu2I9B19N6mtcTBMaZPQnfvUjLHiAmoMQMYBGPf60fy/m72WW4kQh2P7nvVJastcJ8NfkGph6bEic9fWtTY+HkHD29bOl+8xZFIMC0DBJgQGYgxJH4cZp/t6Gawf9WBGbQ1H5ROP1z/AM03xj8aQtl7JKltYMkQFiJgbzOCfyrIcX8JsxY2TrNsmS2lQo9WZgFz3x61RcfyW4pnymYIZbispMiQCpI+tNWN2eocr/6gIODXU48ZQBB6gH0Jzp6wM/erHnfNUu2fG4a64dQS3hssgFT86XGC6cTJzjHp5Zw3JuJt22tmz88MJCFyYJhYJYAgz3MDtVzc5Ne4rhUZVKXFYqSSEQpJDCBkEFc4kkntVKOxWUVzmz27nialljEsNQUSwJ0kNGNW0xqOxquucfbc6lQJAAGgmI80zJkknqe0eUYrTn4CcaTdc3NgdMQoyS0ufNvtp77VHxPw5w9i2Lao9+67gSoYsE/EQq4AA9DWmLQIsfgb4vayFDD+H5ixVDqYmNILbNGcRIANafn3xDZ4iyLgXUEOlwQAehMS6uGEGMGTGPlasxy7iV4YhFUrbVDJAYl5PyknBgicneY7VYcvvW7yvcOkWwfDVDbGlj6jSJLNK7xC5jNJRtjoB5DzJLDvcPDMzszELq8h80rucaZ66u++9xy34uniNRtuqqhcohZ9TRmNRgDG8TkjbehPEogVm1BZlnwNCArqYE7mTsB/WiOXcwtp41y0hcD/AMetv/IQDoBUQCAxzqiJpVvYHo7fEQWxbuupUv8Ag3IMMYMxG25qi5t8ReMqiTZifEIglAVY6hcJAA8uZz2E4rIpz5+IveJcdLbGEPmfw1MfOWCsBAOnt7ZNT89seBcTTfTiC/zqBCBQZXIY/iP5emTGKX2P2FcR8P3fBukXW4gmHhXdgwI30kAM0CdiYI3jO+ucdaVk1Og0LqILZGMGJ9T0rzI/FN7Q1uz4dwtOtlS7qBaNUMwCsICjVKnBx1puHv3Bb/iatQJ14YwCcd5MUljJ1J0Emket8LzG3cBKMCBuf+dqB5v8S2rCzrVmOwBn64mBXk3NOY+Vk0vIEZuaEYGCQdJlsSI9T12p+CvLq8pYFlbBaV7gaYEgREgz37UnFJ6Glo9u4L4pssF13FRmEiTGofzD0/x3qw4TmVu4SEYGPpjuJ3HrXiFjmL2lAuoY7qSQB1gkAmceWN4qz5L8QXQyrbuW0uFpTWJWAGmM6iSDtkDO+9LGwPZprkPmvJbfxnxd0uhveG6nSw8MAjf19vMD/jSfDx4i3atX7/EW2DKSyuGJA3YKdRLMI7ZnbFLEDZ8RchTtt1/xXVtsA4iOlYa98RpxFwhTctKVa2CyrDGAR82VGmTB7T0q25Yo4lgxe69oDCMoVSdpOZfM9I2p46FZpQQdqeKYU9QMUUopUwNADxSpUqAPlLh52yvpJz9ZxUp2MyD1BmfsRQ/EcKVM/IPQt/fb7Vb8h+H24ga7mpLIHlYozeIRlgpmJCgmZMRtNOrRONFA99Q2AfeYoy1cn8BzkwDH3q84v4Lt6mZbpRJOgvaI3AKgksBtBkxj1MVGfhg8Mym5eRjh9NsAyMxJmVmOxEEZzTaoVMLs8zu8PAthUbQFaFEsDGCxXK479M7kUdZ5+QUOlfIJViNRLNgmNR0Drpgye21Vt4MWOWwoBLdIAJAyYEbZ2I71PwzM6gInUHeS0AwCDjp+nejOmX9Fne5644ZkQALdGu67AS7GCwAHlAUQojcKZ3qv/wBSbpW7cQBgTpBE5MTAHljAxtg9DVcls3Y8QtE7HIB69R7dcDp0seBZe1xYKwzbZMjBMn7dRU5tiT2W7/EIvMs6mOo4WQT0JIA8p3gA1O3xaETSrsxBI1FN5cgSdWrfBkfSrC69kMihB8zT5/QY3kjbPSPXOTPE6yylZKswQkEkHUyEypJQaR6TiBtW2Tvo6RK3OOIeQXuS7SAoIEyesQPoQBHQ1w1+6bhCOyXSukkFIAC6SYExg+pk94gVuIRfLpN7qJZkERnDTiT+LufSuL1rRb0oU1M2QPwkmcNMgAZBgd6zcmkGgjW9slHKEKMOUDGSMCGwAB9ae7zm0NKRAtTphmAB3n5hJnuZkzgmpuE4/wAEM5tKWUQFAJMiDqL6TsME95zig7PAEsD5C5jCrjUSCMlQDnt61Mr1TBsXC3WS5JuM7tgBmDDusK+dxHUjOQaa9YDebShIABiYVTkYBOdQ3Az0ij7PKdN1EJQswLMSpOkjYCIxvnfHWh+dcMLV1QWLGC8BQMhhpnuN/t0p4yq2QNY4dtPmYIp7AoDAMQB5iwAxGTjpu9zjgqAEIokfh1ORIIEuSQcHHYe9QcRxDAamIGmVXVp32ORAj19DmuuQ8nu8dfRUIXylmYoGAAgdTBJJgCOpoTvS6O7Z1e4hrSgKpUdAzCSZyTEzGBuOtDcV8U3WuJpBUAb5GM6jgwB6AVpOM/6cPpLG8hCSzDSVj1gGO+0VmLtpQkuvmQmMZg9jnbes5QSdtEuKbssODtFwlzSrMpyGlz02Hy7Ee2NqO4sMCNLLsZDKDHYSuMeoPWqW3zWQq2wSx3GrTG25WcYO3eifDKmGIH/25WCemSRjv9auM1Vs1jFy4CtwbByV1hWH4LgIDdSA2D7b9tqGQsQjOQ41QJLr3jVEmYEHqJq1vWLLiWt5EEMhVSeuRog/81XcRw9svALLjDD8LdCBt0kxn1GKamjT8UqsNu8hIDXLLaQDK+YsU28suMAZAODByTVjw3xQCqi8l3wkLhWABFtzGoS0FhtIPeREVXHh7mkMdN5QInLac4IZQGUgmYMYFV6cQ4Qw+ozqALFpI2kavN5YXPSO1Hjcq/YxVrpa2+bu1lhq1rrkebUTIBIlpI7Akx+dWvJ/i/i2JFpWRF8zhFE75LaR/SPSs9wYteZ2I1OsBWJUHrEjBjsZP0qXheZXbLt4K6mINtlUg6lxJmAZwM7j7VoM9J5d8cuLqC8tyGEk6UKhcZBRiSfSJM+1byxfV1DKZVhII6g187LxOpCsqowFBgaQNsggkSI/5rQfDPxfxFhwviDSWQMpJYaZyQI7TtE/apdPgke1u4AkmB60MnEAMcgCfTJgVFxHEWrtsgkMCuqAYMEYMYIxWD5LwfD3bjecFbSsy6mYqnyDKMSB82RJyPpTjC1ZLlR6T4o70qAXjrKgDxFEAY1AdO04pVOLDNHgFzkVzY+Yb5x+X7ias+XG8baW1aBkW0LeuIWdtWS0HPSi+arct2/Jo6atR6Z6nYzj60A1syF1fxArFoSAGypIMxcJ6kgDYdMTC2rNLstF5uvDG5btq15zrt23clp0+XWNTEbzp2xEUNx3FXnQWtMugYuymdZ0yxmOihj9MxQLmf4kM2kKpuN0yxYFgwEA7wOwqJeKYoWFyHaVcAEY2gydREAzvNW2Ik4fjhZDLpL6gdQA9IgxtjHpB7U3E8OyFhIRpUEEEMdQ1HyggBMjcQdh0mThOYW7JBuqSo8oCEBi5EkySAACCTtv1gUl4V7touUZmKxATSEOdIk5acS3oNtqS2MVvgyS8lYQ6ACdAaSVyxGBGMbzHvHxXFW/EIKjyyG0Fjq0jABiTnr/AEmurV1UdTchgGtt5TqOpNJg+p+bsKK40rxF9rrFQoCxLDAXP4TG8+36OlQtmjvKJVptnVkeVR0neNv7VmnTR4zBgPO8A9Z6g9RG0ev0GtcczmQNtig6AgH/AHDtPeieA4cOWDz4fmYMYwFIJwGmJYZII9d6VW6QOR3yR1W+GukaEBMwMt5SMfXaheJHjX3KW9StchRBIGFCACIknP8AbqKVBAI3JLfKR2MEgjv3q95Dx9sCGT+ITqDHSQpUCfMWxgH080dqTlemCVsi4flt2/cawCxNoToSANW5QhVAZVYEAyYjr0H5iXsaVhtSHZliAFIGTuduv6Vpvhfmljg7163cuMXmC+jALQxGD0G57n1qo+OOYf63iwLMOltAJ3HmjpMzA7/iPanSq0Du6AuWcUQXvMupup1bKCcDpmdvageOJ4i67QTq8qKBO0AyTiJk79aV/lGmJjeCNTDtPVpj3qyt8UBpVLYbT0tkFYgxBMZ1E4O2N5oyyWPoHEAufDzEeYOYGPlifYMIPrBrT/APM7HDo5Y3A7khSyEgIkhVlQc5Y/aqwc47q64JGrSJMEgTq6xvQXC8DabhgxOloBVkOkqTtMdSTsc+1NqMX+oqs13GfEdh+CaL6m8wAI6hj8wjsNvSKx/L9QYJoVp6STHXsTkZop+EFtdVt1DBZJ06zMTjO5O3vVNcN1vMbq6h0UlSMbAq2qSfek22NIMHD/xfOWshZGlVMsuczpnb+WubqrBYMygiQLkiBkTBkqMH5v8AiThLL231uWJIMgkyTiJZmzAnfbpvgbjRaZp8MWzI6HfPUT+zUOmqLjJxdoXyj37Z+s7UKzSY6YPaK7u2rrsVRXYDbOI6ZMfafpUg4N0gMgJIAUEg6jOfN/N6dYFZpRur2dK8je2tC4fiNBkdP3uK75iysF8RVydyBnBwfXPzYI70FdupBCtDdVkEiO2x+4qC/wAUwZfNgyp9iBj1peOMovpXm8kZxtI9J+GfgbhfBDkm6XAYg4VSR0QHcT1J9qytx7vDa+H1KNVwTAghkmDqmc9sfnR3wr8Xf6Wy6OC51fw1AgAHcs+YWY6GKqOc82/1N8u66CXTCyAMAHTPmPlycZO3auq8e9ODqBeI4cnUToJA1MGwfUzt0H9674Nx88zgDBOD79elSXeSOXvG2puNbKkmIhTqhjOckY6flQ9i1oExpC5AywIJBn8jjfNTLtgjSWOaNeslluC2EAHmJ3AbGoRpJiADAMgY61QW7aMFtI2mVyBpJ3MdQR67VEOIPmVQfMCwYSNWBOCfYfQGJquHFRJ1AnpOYBj19KtyXszkqZ6NwvK+DZA165Nw5YuXDSc5AxMfs0q84N9znVdPqCI/KaVP8iM8TT8XwdxyfIGcsD1hEUzjrPrsIxvVfqcasHB8+QQAROSGIwPXp99U/KtcLdUP6RmD3E7etQ3+SoyfK4AOwA7dwJ++K5oztUmdJmeAtl75VtYs6SYnykicxMMYAA9YoS0gtllO4bSfr17zGY960Lcr0xphQIGc7bCY79RVRxHLyC2zM5LGVBE9xqE/kKtzVbGB37wJ1nGk6gTvBkEwZAPScRM7xU/D8e3hAJdUjOq2Jcw2R7rBzXD8ouEAqcgYwRttBEx3kwKD4i09py8ZIgmf7esY9sVEWMmt3gbw1NpDNJMDqck4kgCPaD2q64bmgi5ZKIddt0DEwFY4DRpOfQHt2rN8JdJUkyJAAlQZiBEmY9Pp70dwvEr4sq7KdlGnB6zGmAJ9sCrV2JoshbAXUoKqBssecsQEzsfxE/L75Aqb/X6rbBwuzSMiMERjIG4xQJ5gqMqAeZxMmckuF6CB5QT07UPYvI34SGyxbUzDJEYjBGcimwRYOpUEFGIYAxCgwGzCyIJJBzGxqCxYLhQhCFyUOnMDUO59B0+4NCc0f+GzeKWeYUGPKuogY3lsHaiLPHhbemE1KwK3GYBoESNOnbfM9Tiob2L2WJ4RbOlgXGtiGhiWYAEknVJ7bRvQ9vjVthgGs6SWYai4Y5xJiCY6CuOOvl7loR4ulSYEACdzkmSdoNcNwi21mPMW20/KNvrgDEZPpmgpvZZcquPxLs3hwtoYgjJPUT2H69aVt1Zy1y2jrEKzBWiCMZ6EztvQXD8W9uCpZFyW8sDsBDLgCRn0qx5ddt3LUO6yykMJEgScx+f7zSeqRL+zji0Lq3h21Eg6gqjI6wNp9/8ANV9oh7tlVtKr4C+YdPcA9+n9j1YXVw5uFmUrEkEdSTknHp+8xcNZ8PQ4ILYYsTBBYyCCR82R060rfsOB7t4i2xAGS25MQYIiJztHbvTqyqLh0hiukLqIgblsk7ZUfQ1DausrsVGoMP8A1YYmfMCN5/T0qXknC6rsXGB0qbgUIpliSrEyTEFhBxsPYa2sKXRbsDa/a1uzIphR8ql8+gUQFUfT8qh4tLLqxUkDoQxyYkQJ3n94rQc14wAqG1BCCxKlA2oEAZZWEEEYjufSs3xRZiFbUZyAFAMjJMr3B39Yg1MtIoI5DzNbLtrUQ2AUnViTnU2cbR61ac34229thqBOkt5hkAZkdT027is9Y4BS41C5BkAiZExEzn8qJ5msXAkzpRFBOJIVe3XBnH9a55eCM3k1s1j5pQVIHHEnJKi4v8zDfMYDQZj9KD4hLUqCBbiSQ3kJmYKkMQV9OmaXGcTpwMQehO/t9f1rqxxyGBc0AZhWGqR+L0+npWrMibh7YVjEDAMyzdc4bfpP7mDmXHBW1QZDK09yDnczRCrYcN4a6bkGNJBVtoGcqfTIx9KjvcGpBQ/NqkgNqMbwRHlhp+lLJrYGv5bxiLfIZlVb9l11GIkQynP/AKs35CguYLwzJ/DBJEKQJcggAtqcHYr5u30FUFx+I4dF8qKpWQwtlzsSMmQPaOtaRfi6w3ChWOl3RYAAHmKiR9G/pXXmvJdmdOJQX71tQCsWyrBfMIJBmPU/4oT/ALcofWWiTq0nEH6756QMRUiuA3mYFSIJIn/aMQF65io+KuL4cQxZWIacSMaY9Ij+9c72tFS2Svx4BgEj7f2pVQtfXs/3/wAUqzozPZfGZoBDDsTIH2kU3NkL25OklcE68R2MHBmfmoVeIItqWTSDO4k4PUbx6+h9664XSPNDAjBwG77Emeu0D865knw0pnTcQukAfw1gZRkyYzHlOJ9/ek0KJ0rmYjJiJ30gD79tqivLbfOD0Ib8o1mR023mpVkLqZDA2adsDECTO8HY1pk/RVnfA2bVwE6YOTp8pJA6+Ux9/wAq4v8AwypMhRnY4B+k/qDUIuOXPhh0YEEuFWAfUzIHTMD7UWOdkXSWcsAsMAfKfXSRgziZ6VanH2qKTsqb3w8u354/ImI/sKoOK+HVVtSyv0g+sdp9q2h4y1dOCAxwIgMcSd4jIqb/ALVEeaf5hOwjpAMmRG9aRafAPPm5fcBQ6MiTJbqZiScLGTHU+4oE8M1t4ZXEEgySv5MB0znuK9Au2HVwVJSDuCwO2Nvl269zVZzbl5vS1wszY8zOSQZOBGwk7flmlaFwi57eS1wPDACL7sCzEeYKUL7+gZQazVrgodTjyg56iFHTpvn61pObcO/E3EVyoVRpkBgqnOTpOpunUbCaqb3KiuphqJyB5RpOMQG6d8zsIqpSTdolfZffC3CcMbd69xJQlRpRGMEz8zAHJY7A9INUdrmQVsgEOWgSWKoCNIJnBLCJ3xHcUIeX3CsBQwUzLEHtESQF6bH+9LjL4lSQApTUCuSHGylj0XMdf0qbsVBp48ujjKMW/hgMSIE6gZIz6Ht6Vxc49h4SMfL5mMgSYAAIMdRj7981vGccQwNq4cqdWkxJ2yDsD2ojgOavZu27iQzRpg5BmCcSIzBxVJoZPqZbbAkrEGMEE4MkEZOR2qW/duXXwJAXUTK4n2A/rUPNr/inVpFsHoowYzgGNyM11yrgi+Q4GtR0AEmBG+MyfsN6V70KgS0qm45fUQcABWIOPaOv5jNGcFxlzUzAsSVk62cGDsAViSUg+xHejfiS7bsPbtKojSDccBp7bSRtnH2oO9xulGJVoxpjHTcH7z9PWnJ0HOE3CcrRrbuyKATicksPmJLEnuMk7UBYZbbzbESWWRBxgnptRtjiWazp2UrqzLHfYjVgQcTvFVV+zgkOmMnUIPrA1fl+daLGtjphNzjmGnMg5IEdII+v9qXxCT4pbTAJ0yM7byBkD9c0Py4IWA1gkmCoI7lZAJJBzRXNmm8SGYnUZAGPTYev51MmvQL7A7VlXK6mtgAkNjUZx0JwR6/4qXmPLUK2x4oKyQkaJUbnygAkHaDtHrTvxALGQAe4OfYxiIBjPWo+aWFKKyFfEBGIyV/ff2qMkF7IuDIt3DDkoNQaI3jEEDrg/ftU1i4QxKMIBk51e+J9N5oRLxJ2UAkBuoO/QiNv32me2zHSIjuCIAI6RtHakPhLduakIOIESqEahJgMobtsfXpUNm7btqyKFIYfNpCxsDvnGDmo3B0MWMfhUqN2xAOdt/yqRrZ0h9BGxH8MnI6yy5/eapbAWs2mDOutdUjQYkTsMSs9/Was+YcJZFxjbd2Qk6dZ/Cfl3zMEDOx/IXjVZwn8RQWWZUIwIO4gMSD3nbIOaHuIF0gTIGT+Q9AMfpVNgVLqwMGQRggkyPypVc3uXBmJJAPWF/vFKlRliz0OxxAIzc1ARK7Hb1kY6wffFT/6rIaVOM6donqwIgj27+1UVjiWQ+ZjpmQYP080AH/maKt2RqIhQdwQe/qV2PaYrgbdFWy3HFqLZE6jnz5BB91gEx3+tQoUdT8zEiMyCB12zHp61wE80ggRkBocH7iD6V3xXEnHiMDGB8qk9gM5J9T0qfyNBdEy2bnDkta0rqH40VvKdyCIGodpg9aC4bhmI0MTcdpKxkmSTgZhvvHfNQ+M+vGpVMbmY+hwKNugaIJA7gALnvj6d6f5bFkV3G2GFwEAQsRCkOI32A1fWYx7GbgvilGiDq07hhpYR1K7/WiPDKj51YzggjP16HFDl7cS1tcGDqAn3z+996cfMosalT2XnD86S4kqCRBOCrEAHJ07qMbn77VHe4a2ykjJ2iIk+8wJJ9KrktWYITy6twrET7gDO9SSZ+U+50/02rV+X2PIjgLCtbKjaPN1MASBpPvJ7dgYeMUE+XUrZ+uNpkRv26UaLmrBiO20/Yx96mi2Y6dJjY9O4IO/9avNvg7M7Y5eCZ16ZGBAEERGAB23nrUXGcL5dICq/wDMFAJwJCiIOMZIkem2ifhEDe+RB69TtOfenbhXBDKTA2kDMyeh+b37Usmuh/0xt7kKvcLMhJjIUARGNgRjY7dT9A15KdWpzJnHSAZmYMjpWyfgC0kuP9pG+25Az+WwpXuUqxWC0lfMQAue2ANIAjHWJ3pNyfCXsxRUrEAxnzBgBuTA77dum+9XfJrq+GVXLSZ69ZH1jP0xRF34fCghH1GYKsJEekCPXO57VTHhr1oHV5ScySSD80SCCVI7dc47K5Q2T+0Tn4nbxDbGks6Sw0j5Rjfrv07iaFXjHMAKDgzuhXaZUj19P7ycdftC9q1OWhQRpuCNMf8AtImR/wAzUFy80DSgI65yc/zGJODuRTl5N6FLybLGxzG5p1OiiIUeaSYGTgY9qreO4w3PwlcwpD9TvgwMx3+01G1t2WW1lhPzkL1MAkD32k+u1RcLwzM5TUu0zvkepB69xW7lo2sXJuEI4gB1EhhLFtU5DAr6GJGenpUnNeOXVci5LBiIVZM9icx9RVzybhI8IsxdmFxmUwBpVHglgZALwoON2PSaprpZi1wKuh5lSu0zB3wwM+bep9bABe8rgKIBAzjcjczmQai/1T6ir9CBA9okH+lK7ywEiDGDk5656z0O/pRfCq8jWCyY+sbbZUf0molTFLbsn4fk+sjRcVIxLkqJAnoDHb8qY8L4eDmMSu2Sc5EiPUdu4kx7JVWCiABKAGNxIz1/frVUfibibflFxWEwAwQH7aZNOC9WFB3L7WtfAGnU7LpyACTA323/AF71cfE3w8/B20cMbltoDMAYB7FTmDsGkdt96fg+Y8W//kFnTE+eAe+NKk1ovhr4g4niw9u74bWXVla25DMRGIAAIE5B3xXRCkJ2ZJVCqugorfi1NJn6bfkKk4zhIK6iNs6OwHb3zHvWsT/p7YA8l10Mg+cBs4ncKY9KD4n4PuqCFuI2ZUgkH1kEdus1Mr+BW16Km7dzlDP7j8Q6U9SN8PXwc2m+jp/8qVLJ/As38Gv4njwPIxtgZhQIDHvPePQbVLw4LH5QBHmAgYG/nyvaMH9aBvcKGi4oGoTkhmMf0+/+Rr/E3kEAKxbdcIBnsCAfcVwS1tuweuh1rj1a4dStpHqJ3Mebb61NxnMUVVE42grB+mn9/nQYDuFQro/meQQpzsACenau7XBCcknMECAG3yYEj6b1gvhEWF8Lzc3FAttaLAZ1QDAPdt9hgZrtVe4CzIAIy38xHbft1GPpQHC8FbR9PhhYkgsx3zmMyZ6nbHpR3/cnZme4NZaASdHsJFoA9N63hVbLg/kLCNgFiFiGETsBG2QfaKCbg4Bh95M/ijscYH061ILQcy1vTJjBdSM94jP5VY3hK4iAoBAkY/KRPodvu5bRTdoqLPJzIhlIz1zv2HSrIcEVXzOPTLbUF4RWdKqAcRqMkdoJMYrvgeEcEDTptjAgnG8RkD9BWUFFvmyFT9Di6uQSAM4yR+Qrq5xQ80zsJ6H7HfbtXPHIqt5/WIbTP2Ncvw43VXYLuJJgd5YHHrTp+iSbh+NUGfmOMMf2frj6UQ3EnTESQfmgDH6/nVet8HzBSvvnPoT19J7URkjAPSQfbOJg1Sk/kak60TqJBaSM53652/rQt/TImcb9J9J2pjwufmj0JIH5gx70zWAMhumSDI6dQP1p2+hbOLl0jIEDYbDH06f2FQ3L6sIOSfxeWRvGYJqS/wAHAbbuCO++CN8bj2xtUBkQjquNmK5z/wCwzHXHpRbT2FtFT/2ozJnSMAhRdA//ABx+5ofiOHvEtlE3aLaAAqYBiDO0ED71oUJAjUVOwGsj6b477TipFWyzQ7eaNz+pacdMQRiapOIKjHf9lSVRHPmJJUwDGNRBOMDeM7kxmrSzyu1aUMCJPQEyW3MQcEsQPSJqXmtsIvkGSD5jHbbYQPT1NV/LTJlt9LEbdSFwdj/mlnKUtcNIu2Wl/hggv3ujAJbGRALaIE9h9qoOH4SJtksYBYAiJIALLA+bIwfScVoeanVasBMlnBOqQO+eqiYn/FC8Rywh1ZTpLKTpBjAEznzN9Z39a6v6o0aKvh+WlHYsXxJR/NCiMTgY6TAqC2oYzqIkxoB+X0hgYG/5+taPl91biQqkd1TUIiQwMAyJBlvoYpJww1gEadRwAxJAJiGIgRPfoR2qEm0IrrPDPBZiYA8sCdQmQTpPSTVNb4W3cB8tw9wVjPywPMJzHbY1ul4NrYRG0LBxpYwSImd9x1H2mornCFrwWVYlpESpCjIyACSABmTjpEzaSAyvDchhwz238NgR5XuGDtOlmwPXbIpl+EnBLoNCnGswAI66iQAx+9ariOGRAx8MKoMGMTiMkxIPf2ia5s8ChE/zABSzA4E4gj9QSBVp+gMdd+J+KsyviMdJiQ2qe0aht7VBxnPL7Ea3A/lMpj6r1+39a3HC8vFxmR1XoNOnVjuZIifSInEVWP8AD1sM84UHZQcZxO+pfWnkxED8rs3DruHU7ZYsFkn10uB+VKp25EQYW8QOkp/bFKl+xGy24G6hnUZiJ9h67fTFS3ArAtbXaAu5O8bxHvGKi4MAKFctbHYYP/7b/s0RwV1LcMokHbcGRt8vrXlqkqbJSS0wG3ylyx1MSTEHpJPUDacx3NdXjoJlpGI09DG2+37zU3E+MwbwgAAQxHr7zO07d/es1f4Tibm4ZSNpkwB7CB/j7LC1onD4NLb4kGIx65EY69B7/rRHDcI6y2ygnODMCZ1D95qs+FeUcRrIuZBEAkbjGymG79q13+jbToLKNsZ+X7HfvMitF462WofJScXzjzBckZJ9MdAf1FDX+LRoDR6jH7NE81+HXkqrgeUk43gkjrDDbJFDWeT6SFIB3LnoM4+v171nK76S0wleWkKGtLJMiS0GInE+lINd7QBv5SB9dImesn+9Sm4oEDTjsxOY33x0rtbcwfGYD/aHx1nqfSPtVqmx16El46SSYJzGSJ36gEe/saSoZgSOnvIJwSTjG9EXGUsJthyRJMFQRvse9E8JZUr5AQR2Me4zM49M7TtVxg3qxqNgti0FnWyZ9JP2BEx6UlK6twwA3Bb2kKR+Wa7VJJGhoMaoIEjzHc+v9e8VBxLAH/yBcnEiYAgmAwHeeuNqdJaE9E7cOw1BWRh6Kw/qR+9qQ8RYA8422A/p71zYVl2uEAjVBVgM++SOm5FEpwWq3LXApnecn0Kia0SvhSIzpOIM7kGDPtgj70O3DqmRqXoQoMQcQM4U/vtVrw3DAkDxAoiWBiQSdjqEETOah4jhQWARhc7htuv8vlA3zt+lXVrQ6soghxIE4OqDj1kzJqK/ZKhluRqkSIY+v3ir69wLAS4CrO/lJ2gQe23XG1VF7QFkSxGBJO28b59vesHGjKVRKu/wwMj5u0g/LAx2Uz9DjNA8Fy2J15XsFgr5o37eh3q3KgzqGnpOoiB98H0pcIgYSCrBZ7g+0dQOon7Us2uApu9FHfvAM0FyUhQyDU2AJJUkSCeszj3rvh7js2pyzzOgsSptv+HBMH646fiqx4qZllDdDAgZwMg7/wBAPWCBZKwgRlByAQI07RpIwJ7ZrVedN7Nc7eyIcE7u+tWDhdSXAwtw+YD2tiSIMwPpvRL8MQh3D/KRsI3mRqDAiMyN/pXNltDB9bJrAQgFoIE4MnABMjtJFLjuPtW1X8bAg6m3HtjJH0q800VaIv8ATuQrIJ1fJAJkzEzsoJkgzmAdtpOKHhfMQpGmR5TMHB1BjpAB6Hv1rjhubMzNLrI8uMaQJwCPmI6E7GZmcdpyzJuMdRHyx83U+YRH1jv03aaW0C+Ud2brB/mZ4XUDbRmGkgeg0mcyY6Z7RXONASFdzBLaWuNk56dfzjt1p+KsMwTUWtsR5woJWN5giCCOg9xVZxfDjTpLi4w3kAFT083Xp0HSIqlPWg2WnBjSf/JcYZcKBicndY65zTc3vLbBuOAjHBCsV+sq89pxGc9JqDxS6Y0sSc6rdx9JBkQAuAwnqM5ofi+ZXrcjwyEnJmTtkyYMYnt3qoz9sV6J35mZwCR0zc/zttuaVPwt8MgPhkz1wPypVGb/AMyLLvj+YOxLIusAGCdpAJjEnaPtVRy3j7hIDJmZcEz+8frRXB2YtHVKgzpJcHrEyNvQVM1sLKhwZxJPzRtOP71xfjS2U4hHB4cmZGTjEbAREY9MTV7bsi4oUlobJJJk/cHb+9YrgrD68EqvWBtGwHT06da0vBcQUKNqME4WJHWD29elPx3xj8d3RarYBMB2EYIkTAad2Mn1OMYzVfx/HNtgkDG5PpSvcW+vUSTMkGBEQBnsNsA9foQrvHODDMIaZJwBE9fr61TKYLxl67G/Xcn5vvkdoFSXbDvaICCdsuV275OPfG2NqqeacSA/lJbTnP2Bg7ZO0n9aL5JzB1OnEnJU4/MiI9f0rFfyMb2Dv8O3VgNnu2QPcAHA3zud98VoOW8C1u3qBaV7YPvMjr0qQc0xnQvXJPfGY9J+lTcLzcMwHl7DSJMj3rTVlas4BuqdTh52J8ziB+/bvU9ixkGBLCYKtLSZBiZAz+m3SO+119QwD0PrO8TgEde9TcJdZB5wJHbt2jcfSRVxST2yklY/huJ1DSBIZskTt6E7R1/tALsgl01KMTpMT0gkR1/Pr1LXmFtsEAKJ2A39v2KjVvmBcMCQQoOy46A46AjbfHe79oTr0cJc1kEAgLsJaNs4yogH23FEsDl4E7EFmI94jI9N6j8ITCsikAwNW+eu0n79dqruJ4m3bLOxZgB/9NzqORic4k7girjH5GlR09/Wyt4fiADTnadjtk7/AJUdZfSO0SCNMfoPTr1z61V8i5o1/wCW1FtBhtROoiBAdjOqJkzOD3q6vcwuPEqEA/F3G23mBG/7JrT8dex1XCq5iRcUaiwAkagQCZ23GR0mqi/yttrd3Sd4bJnHX7jaPtWj4vjgmcx6xJMb6e2+KAv8YABkepCx+fp7dd6wmle2ZyUbtlNe+HmIUm8DHznffssCn5TZa2SsMRPUFSw6RI2OMR1z1o1eMS8JUyRJG5279SK6tcX4h8ygxjUFIxA3I/eetZuaQa9BPEIFXUgGk/8AqvtE7iSdt/6stltyhBJ6jI6Y27dPWursMYVtIA6wRk79Pb7/AEa9xIsnLat9xOffeP70kV9gZ5QLgGvWsNmNjO8TtP7FVHM+QhVEjykgAzJz1xuPQfSrh+fXLgOkAjMRHSZH2n7z3qHhviVYAbSYO+39Mjt9z60mkTaA+XoVgYLgxkRqG5ydz1+461b8Qtt/MWNsiJEznoQe3efz6WtlbNyAqwSMwNIJ7euOh+uM12OHKZa2CTsTpInsc7z65kVo2jWkU/BOvjeHqIM6iFYsCPQkkiJI37Y2qDmXAIpIVbYE5jVtiZwIM9sirE/Dim8zkMCcgqVVRt0wQOkelGWeUIgGA2YaDG85Pcye34ppQXbKUaMbwtxEuDQGBbDBSMgQTE+UtHX1671y6vduRbQ3CSdOFUsO8Hc/X71f8Vye1rMPpctNs4MfzdoED6Y2qs47lBS4q+Yk5BXPvsBgDEitFyiWrK69yZQxFxIcfMPEQZ9vEEfae9PXJ5YDloBO40g59yZNKrqBNMueM+Vvc/rQVvN5wcgLiem9KlXHHg4cCLgiIx5Rt9Zq74JieHUzkqZPX709Kt1w1RXcf197Y+mkn9aC51hYGBoB+pAn7yfuaVKsJ8Mp8OrKArJAnOeu4611xyAWyQAD5RPpqUfpT0qhkA3BICqyAff3arPg1hljHl6f7iP0xSpVPj6xQ6X3LkBcEgH3/wB7Cu+BtDXcMCQHIMbQuI7UqVdEOmpR2zO+cjf60VyQ6nAORGxz0NKlR/ZGS6g/ndoC0IAEq0wImFxVLydB4ziBGi5jpgpGPST9zSpV0M19lhbMXUAwDcEgYmUM1ZXG/iH/AHAfTzY9qelWy/iDKPj7YZ7UgGWEyJnJ371mPjQaeIAXAxgYHyicClSrjn1mb4wL4UPnvf7Z/OtDfYxHTUcUqVZMUQvQPDXA2/rUd9B4SYGZn8/7D7UqVQul+yn4g6bb6fL822PwN2qp4U/xwvQuZHQ4G460qVW+IiRo/hZj4W/Q/wBf7VtLf/8AP9qelW0OG8P4kVxyQ2fxqPyNSW0Hh7fhNKlQuh7K7g7YNxZAMq0yOyiKH4ve37E/kKelSjxhHhVWrYgYH2pUqVI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296" name="Picture 8" descr="http://www.hrady.cz/data_g/5888/55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581128"/>
            <a:ext cx="2664296" cy="199822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grpSp>
        <p:nvGrpSpPr>
          <p:cNvPr id="18" name="Skupina 17"/>
          <p:cNvGrpSpPr/>
          <p:nvPr/>
        </p:nvGrpSpPr>
        <p:grpSpPr>
          <a:xfrm rot="543655">
            <a:off x="5024994" y="4127815"/>
            <a:ext cx="2656034" cy="2305427"/>
            <a:chOff x="5017196" y="2021330"/>
            <a:chExt cx="2507132" cy="2110419"/>
          </a:xfrm>
        </p:grpSpPr>
        <p:pic>
          <p:nvPicPr>
            <p:cNvPr id="12302" name="Picture 14" descr="http://www.a-cervenka.cz/images/materialy/sterk16-3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838476">
              <a:off x="5017196" y="2021330"/>
              <a:ext cx="1584176" cy="10561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304" name="Picture 16" descr="http://www.silver-rocket.org/assets/cache/6f/e2/6fe2eef34c153097e0bc26d32e019a1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3985">
              <a:off x="6084168" y="2420888"/>
              <a:ext cx="1440160" cy="14401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300" name="Picture 12" descr="http://jiffaco.cz/Zivot/2003-07/Images/P7130003_kamenita_cesta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197556">
              <a:off x="5231266" y="2943617"/>
              <a:ext cx="1584176" cy="11881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 cstate="print">
            <a:lum bright="-30000" contrast="-71000"/>
          </a:blip>
          <a:srcRect/>
          <a:stretch>
            <a:fillRect/>
          </a:stretch>
        </p:blipFill>
        <p:spPr bwMode="auto">
          <a:xfrm rot="20550717">
            <a:off x="7007310" y="-967753"/>
            <a:ext cx="3166587" cy="519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235280" y="5949280"/>
            <a:ext cx="90872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lum bright="-30000" contrast="-71000"/>
          </a:blip>
          <a:srcRect/>
          <a:stretch>
            <a:fillRect/>
          </a:stretch>
        </p:blipFill>
        <p:spPr bwMode="auto">
          <a:xfrm rot="20550717">
            <a:off x="7007310" y="-967753"/>
            <a:ext cx="3166587" cy="519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b="1" spc="1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</a:t>
            </a:r>
            <a:r>
              <a:rPr lang="cs-CZ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apování</a:t>
            </a:r>
            <a:endParaRPr lang="cs-CZ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GPS autonomní mapování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Trimble</a:t>
            </a:r>
            <a:r>
              <a:rPr lang="cs-CZ" dirty="0" smtClean="0">
                <a:solidFill>
                  <a:schemeClr val="bg1"/>
                </a:solidFill>
              </a:rPr>
              <a:t> Juno 3D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ArcPad</a:t>
            </a:r>
            <a:r>
              <a:rPr lang="cs-CZ" dirty="0" smtClean="0">
                <a:solidFill>
                  <a:schemeClr val="bg1"/>
                </a:solidFill>
              </a:rPr>
              <a:t> 7.1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45 kilometrů turistických tras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Zaměřené body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1021 značek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22 rozcestníků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713 bodů povrchu tras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72 významných objektů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Picture 2" descr="201210171509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196752"/>
            <a:ext cx="1728192" cy="206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Users\Jířa\Desktop\Schránka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293096"/>
            <a:ext cx="2024125" cy="214162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149080"/>
            <a:ext cx="1345120" cy="133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235280" y="5949280"/>
            <a:ext cx="90872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Mapované trasy</a:t>
            </a:r>
            <a:endParaRPr lang="cs-CZ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Mapa!!</a:t>
            </a:r>
            <a:endParaRPr lang="cs-CZ" dirty="0"/>
          </a:p>
        </p:txBody>
      </p:sp>
      <p:pic>
        <p:nvPicPr>
          <p:cNvPr id="22529" name="Picture 1" descr="C:\Users\Jira\Desktop\mapka prezent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64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235280" y="5949280"/>
            <a:ext cx="90872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print">
            <a:lum bright="-30000" contrast="-71000"/>
          </a:blip>
          <a:srcRect/>
          <a:stretch>
            <a:fillRect/>
          </a:stretch>
        </p:blipFill>
        <p:spPr bwMode="auto">
          <a:xfrm rot="20550717">
            <a:off x="7007310" y="-967753"/>
            <a:ext cx="3166587" cy="519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9" name="Zaoblený obdélník 18"/>
          <p:cNvSpPr/>
          <p:nvPr/>
        </p:nvSpPr>
        <p:spPr>
          <a:xfrm>
            <a:off x="323528" y="1268760"/>
            <a:ext cx="8496944" cy="4824536"/>
          </a:xfrm>
          <a:prstGeom prst="roundRect">
            <a:avLst>
              <a:gd name="adj" fmla="val 9529"/>
            </a:avLst>
          </a:prstGeom>
          <a:solidFill>
            <a:schemeClr val="accent1">
              <a:lumMod val="75000"/>
            </a:schemeClr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cs-CZ" sz="4000" dirty="0" smtClean="0"/>
              <a:t>         </a:t>
            </a:r>
            <a:r>
              <a:rPr lang="cs-CZ" sz="3600" dirty="0" err="1" smtClean="0">
                <a:solidFill>
                  <a:srgbClr val="002060"/>
                </a:solidFill>
              </a:rPr>
              <a:t>File</a:t>
            </a:r>
            <a:r>
              <a:rPr lang="cs-CZ" sz="3600" dirty="0" smtClean="0">
                <a:solidFill>
                  <a:srgbClr val="002060"/>
                </a:solidFill>
              </a:rPr>
              <a:t> </a:t>
            </a:r>
            <a:r>
              <a:rPr lang="cs-CZ" sz="3600" dirty="0" err="1" smtClean="0">
                <a:solidFill>
                  <a:srgbClr val="002060"/>
                </a:solidFill>
              </a:rPr>
              <a:t>geodatabase</a:t>
            </a:r>
            <a:endParaRPr lang="cs-CZ" sz="3600" dirty="0" smtClean="0">
              <a:solidFill>
                <a:srgbClr val="002060"/>
              </a:solidFill>
            </a:endParaRPr>
          </a:p>
          <a:p>
            <a:pPr lvl="1">
              <a:buNone/>
            </a:pPr>
            <a:r>
              <a:rPr lang="cs-CZ" dirty="0" smtClean="0"/>
              <a:t>  </a:t>
            </a:r>
          </a:p>
          <a:p>
            <a:pPr lvl="1"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	            Feature </a:t>
            </a:r>
            <a:r>
              <a:rPr lang="cs-CZ" sz="2800" dirty="0" err="1" smtClean="0">
                <a:solidFill>
                  <a:srgbClr val="002060"/>
                </a:solidFill>
              </a:rPr>
              <a:t>dataset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endParaRPr lang="cs-CZ" sz="2000" i="1" dirty="0" smtClean="0">
              <a:solidFill>
                <a:schemeClr val="bg1"/>
              </a:solidFill>
            </a:endParaRPr>
          </a:p>
          <a:p>
            <a:pPr lvl="1">
              <a:spcBef>
                <a:spcPts val="2400"/>
              </a:spcBef>
              <a:buNone/>
            </a:pPr>
            <a:r>
              <a:rPr lang="cs-CZ" sz="2800" dirty="0" smtClean="0"/>
              <a:t>                          </a:t>
            </a:r>
            <a:r>
              <a:rPr lang="cs-CZ" sz="2400" dirty="0" smtClean="0">
                <a:solidFill>
                  <a:srgbClr val="002060"/>
                </a:solidFill>
              </a:rPr>
              <a:t>Feature </a:t>
            </a:r>
            <a:r>
              <a:rPr lang="cs-CZ" sz="2400" dirty="0" err="1" smtClean="0">
                <a:solidFill>
                  <a:srgbClr val="002060"/>
                </a:solidFill>
              </a:rPr>
              <a:t>class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</a:p>
          <a:p>
            <a:pPr lvl="3">
              <a:buNone/>
            </a:pPr>
            <a:r>
              <a:rPr lang="cs-CZ" i="1" dirty="0" smtClean="0"/>
              <a:t>   	                    </a:t>
            </a:r>
            <a:r>
              <a:rPr lang="cs-CZ" sz="1900" i="1" dirty="0" err="1" smtClean="0"/>
              <a:t>Znacka</a:t>
            </a:r>
            <a:endParaRPr lang="cs-CZ" sz="1900" i="1" dirty="0" smtClean="0"/>
          </a:p>
          <a:p>
            <a:pPr lvl="3">
              <a:buNone/>
            </a:pPr>
            <a:r>
              <a:rPr lang="cs-CZ" sz="1900" i="1" dirty="0" smtClean="0"/>
              <a:t>	                   </a:t>
            </a:r>
            <a:r>
              <a:rPr lang="cs-CZ" sz="1900" i="1" dirty="0" err="1" smtClean="0"/>
              <a:t>Rozcestnik</a:t>
            </a:r>
            <a:r>
              <a:rPr lang="cs-CZ" sz="1900" i="1" dirty="0" smtClean="0"/>
              <a:t> </a:t>
            </a:r>
          </a:p>
          <a:p>
            <a:pPr lvl="3">
              <a:buNone/>
            </a:pPr>
            <a:r>
              <a:rPr lang="cs-CZ" sz="1900" i="1" dirty="0" smtClean="0"/>
              <a:t>	                   Objekt </a:t>
            </a:r>
          </a:p>
          <a:p>
            <a:pPr lvl="3">
              <a:buNone/>
            </a:pPr>
            <a:r>
              <a:rPr lang="cs-CZ" sz="1900" i="1" dirty="0" smtClean="0"/>
              <a:t>	  	  Povrch</a:t>
            </a:r>
          </a:p>
          <a:p>
            <a:pPr lvl="3">
              <a:buNone/>
            </a:pPr>
            <a:r>
              <a:rPr lang="cs-CZ" sz="1900" i="1" dirty="0" smtClean="0"/>
              <a:t>	 	  Povrch_line</a:t>
            </a:r>
          </a:p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b="1" spc="1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Geodatabáze</a:t>
            </a:r>
            <a:endParaRPr lang="cs-CZ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28" name="Přímá spojovací čára 27"/>
          <p:cNvCxnSpPr/>
          <p:nvPr/>
        </p:nvCxnSpPr>
        <p:spPr>
          <a:xfrm>
            <a:off x="827584" y="2132856"/>
            <a:ext cx="0" cy="151216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>
            <a:endCxn id="41" idx="1"/>
          </p:cNvCxnSpPr>
          <p:nvPr/>
        </p:nvCxnSpPr>
        <p:spPr>
          <a:xfrm>
            <a:off x="827584" y="2132856"/>
            <a:ext cx="360040" cy="17984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>
            <a:endCxn id="42" idx="1"/>
          </p:cNvCxnSpPr>
          <p:nvPr/>
        </p:nvCxnSpPr>
        <p:spPr>
          <a:xfrm>
            <a:off x="827584" y="2924944"/>
            <a:ext cx="1224136" cy="17984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>
            <a:endCxn id="43" idx="1"/>
          </p:cNvCxnSpPr>
          <p:nvPr/>
        </p:nvCxnSpPr>
        <p:spPr>
          <a:xfrm>
            <a:off x="827584" y="3645024"/>
            <a:ext cx="1872208" cy="17984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1" name="Zaoblený obdélník 40"/>
          <p:cNvSpPr/>
          <p:nvPr/>
        </p:nvSpPr>
        <p:spPr>
          <a:xfrm>
            <a:off x="1187624" y="1988840"/>
            <a:ext cx="324000" cy="324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Zaoblený obdélník 41"/>
          <p:cNvSpPr/>
          <p:nvPr/>
        </p:nvSpPr>
        <p:spPr>
          <a:xfrm>
            <a:off x="2051720" y="2780928"/>
            <a:ext cx="324000" cy="324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3" name="Zaoblený obdélník 42"/>
          <p:cNvSpPr/>
          <p:nvPr/>
        </p:nvSpPr>
        <p:spPr>
          <a:xfrm>
            <a:off x="2699792" y="3501008"/>
            <a:ext cx="324000" cy="324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1547664" y="22768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>
                <a:solidFill>
                  <a:schemeClr val="bg1"/>
                </a:solidFill>
              </a:rPr>
              <a:t>Sevcik</a:t>
            </a:r>
            <a:r>
              <a:rPr lang="cs-CZ" i="1" dirty="0" smtClean="0">
                <a:solidFill>
                  <a:schemeClr val="bg1"/>
                </a:solidFill>
              </a:rPr>
              <a:t>_</a:t>
            </a:r>
            <a:r>
              <a:rPr lang="cs-CZ" i="1" dirty="0" err="1" smtClean="0">
                <a:solidFill>
                  <a:schemeClr val="bg1"/>
                </a:solidFill>
              </a:rPr>
              <a:t>Mapovani.gdb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2411760" y="29969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chemeClr val="bg1"/>
                </a:solidFill>
              </a:rPr>
              <a:t>Lysá_hora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852936"/>
            <a:ext cx="16764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060848"/>
            <a:ext cx="146685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5085184"/>
            <a:ext cx="157163" cy="13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933056"/>
            <a:ext cx="157163" cy="13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4221088"/>
            <a:ext cx="157163" cy="13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1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4509120"/>
            <a:ext cx="157163" cy="13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4797152"/>
            <a:ext cx="157163" cy="13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3573016"/>
            <a:ext cx="157163" cy="13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3" name="Přímá spojovací čára 72"/>
          <p:cNvCxnSpPr/>
          <p:nvPr/>
        </p:nvCxnSpPr>
        <p:spPr>
          <a:xfrm>
            <a:off x="4860032" y="2204864"/>
            <a:ext cx="1440160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Zaoblený obdélník 17"/>
          <p:cNvSpPr/>
          <p:nvPr/>
        </p:nvSpPr>
        <p:spPr>
          <a:xfrm>
            <a:off x="6300192" y="1844824"/>
            <a:ext cx="1728192" cy="2448272"/>
          </a:xfrm>
          <a:prstGeom prst="roundRect">
            <a:avLst>
              <a:gd name="adj" fmla="val 9102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Číselníky</a:t>
            </a:r>
          </a:p>
          <a:p>
            <a:pPr>
              <a:buFont typeface="Arial" pitchFamily="34" charset="0"/>
              <a:buChar char="•"/>
            </a:pPr>
            <a:r>
              <a:rPr lang="cs-CZ" sz="1600" i="1" dirty="0" smtClean="0">
                <a:solidFill>
                  <a:schemeClr val="bg1"/>
                </a:solidFill>
              </a:rPr>
              <a:t> Barva</a:t>
            </a:r>
          </a:p>
          <a:p>
            <a:pPr>
              <a:buFont typeface="Arial" pitchFamily="34" charset="0"/>
              <a:buChar char="•"/>
            </a:pPr>
            <a:r>
              <a:rPr lang="cs-CZ" sz="1600" i="1" dirty="0" smtClean="0">
                <a:solidFill>
                  <a:schemeClr val="bg1"/>
                </a:solidFill>
              </a:rPr>
              <a:t> </a:t>
            </a:r>
            <a:r>
              <a:rPr lang="cs-CZ" sz="1600" i="1" dirty="0" err="1" smtClean="0">
                <a:solidFill>
                  <a:schemeClr val="bg1"/>
                </a:solidFill>
              </a:rPr>
              <a:t>Material</a:t>
            </a:r>
            <a:endParaRPr lang="cs-CZ" sz="1600" i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1600" i="1" dirty="0" smtClean="0">
                <a:solidFill>
                  <a:schemeClr val="bg1"/>
                </a:solidFill>
              </a:rPr>
              <a:t> Povrch</a:t>
            </a:r>
          </a:p>
          <a:p>
            <a:pPr>
              <a:buFont typeface="Arial" pitchFamily="34" charset="0"/>
              <a:buChar char="•"/>
            </a:pPr>
            <a:r>
              <a:rPr lang="cs-CZ" sz="1600" i="1" dirty="0" smtClean="0">
                <a:solidFill>
                  <a:schemeClr val="bg1"/>
                </a:solidFill>
              </a:rPr>
              <a:t> </a:t>
            </a:r>
            <a:r>
              <a:rPr lang="cs-CZ" sz="1600" i="1" dirty="0" err="1" smtClean="0">
                <a:solidFill>
                  <a:schemeClr val="bg1"/>
                </a:solidFill>
              </a:rPr>
              <a:t>Smer</a:t>
            </a:r>
            <a:r>
              <a:rPr lang="cs-CZ" sz="1600" i="1" dirty="0" smtClean="0">
                <a:solidFill>
                  <a:schemeClr val="bg1"/>
                </a:solidFill>
              </a:rPr>
              <a:t> </a:t>
            </a:r>
            <a:r>
              <a:rPr lang="cs-CZ" sz="1600" i="1" dirty="0" err="1" smtClean="0">
                <a:solidFill>
                  <a:schemeClr val="bg1"/>
                </a:solidFill>
              </a:rPr>
              <a:t>znaceni</a:t>
            </a:r>
            <a:endParaRPr lang="cs-CZ" sz="1600" i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1600" i="1" dirty="0" smtClean="0">
                <a:solidFill>
                  <a:schemeClr val="bg1"/>
                </a:solidFill>
              </a:rPr>
              <a:t> Typ objektu</a:t>
            </a:r>
          </a:p>
          <a:p>
            <a:pPr>
              <a:buFont typeface="Arial" pitchFamily="34" charset="0"/>
              <a:buChar char="•"/>
            </a:pPr>
            <a:r>
              <a:rPr lang="cs-CZ" sz="1600" i="1" dirty="0" smtClean="0">
                <a:solidFill>
                  <a:schemeClr val="bg1"/>
                </a:solidFill>
              </a:rPr>
              <a:t> Typ </a:t>
            </a:r>
            <a:r>
              <a:rPr lang="cs-CZ" sz="1600" i="1" dirty="0" err="1" smtClean="0">
                <a:solidFill>
                  <a:schemeClr val="bg1"/>
                </a:solidFill>
              </a:rPr>
              <a:t>znacky</a:t>
            </a:r>
            <a:endParaRPr lang="cs-CZ" sz="1600" i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1600" i="1" dirty="0" smtClean="0">
                <a:solidFill>
                  <a:schemeClr val="bg1"/>
                </a:solidFill>
              </a:rPr>
              <a:t> </a:t>
            </a:r>
            <a:r>
              <a:rPr lang="cs-CZ" sz="1600" i="1" dirty="0" err="1" smtClean="0">
                <a:solidFill>
                  <a:schemeClr val="bg1"/>
                </a:solidFill>
              </a:rPr>
              <a:t>Umisteni</a:t>
            </a:r>
            <a:endParaRPr lang="cs-CZ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lum bright="-30000" contrast="-71000"/>
          </a:blip>
          <a:srcRect/>
          <a:stretch>
            <a:fillRect/>
          </a:stretch>
        </p:blipFill>
        <p:spPr bwMode="auto">
          <a:xfrm rot="20550717">
            <a:off x="7007310" y="-967753"/>
            <a:ext cx="3166587" cy="519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lum bright="-17000" contrast="12000"/>
          </a:blip>
          <a:srcRect/>
          <a:stretch>
            <a:fillRect/>
          </a:stretch>
        </p:blipFill>
        <p:spPr bwMode="auto">
          <a:xfrm>
            <a:off x="5255568" y="1052736"/>
            <a:ext cx="3888432" cy="507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150" normalizeH="0" baseline="0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Tištěné mapy</a:t>
            </a:r>
            <a:endParaRPr kumimoji="0" lang="cs-CZ" sz="4400" b="1" i="0" u="none" strike="noStrike" kern="1200" cap="none" spc="150" normalizeH="0" noProof="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23528" y="1700808"/>
            <a:ext cx="822960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800" noProof="0" dirty="0" smtClean="0">
                <a:solidFill>
                  <a:schemeClr val="bg1"/>
                </a:solidFill>
              </a:rPr>
              <a:t>Obsah:	značky </a:t>
            </a:r>
          </a:p>
          <a:p>
            <a:pPr marL="1714500" lvl="3" indent="-342900">
              <a:spcBef>
                <a:spcPct val="20000"/>
              </a:spcBef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 		</a:t>
            </a:r>
            <a:r>
              <a:rPr lang="cs-CZ" sz="2800" noProof="0" dirty="0" smtClean="0">
                <a:solidFill>
                  <a:schemeClr val="bg1"/>
                </a:solidFill>
              </a:rPr>
              <a:t>rozcestníky</a:t>
            </a:r>
          </a:p>
          <a:p>
            <a:pPr marL="1714500" lvl="3" indent="-342900">
              <a:spcBef>
                <a:spcPct val="20000"/>
              </a:spcBef>
              <a:spcAft>
                <a:spcPts val="2400"/>
              </a:spcAft>
              <a:defRPr/>
            </a:pPr>
            <a:r>
              <a:rPr lang="cs-CZ" sz="2800" noProof="0" dirty="0" smtClean="0">
                <a:solidFill>
                  <a:schemeClr val="bg1"/>
                </a:solidFill>
              </a:rPr>
              <a:t> 		povrchy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800" noProof="0" dirty="0" smtClean="0">
                <a:solidFill>
                  <a:schemeClr val="bg1"/>
                </a:solidFill>
              </a:rPr>
              <a:t>Mapy  jednotlivě pro každou trasu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Měřítka 1:3000 až 1:6000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Formát A0 nebo A1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3200" noProof="0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9756576" y="4437112"/>
            <a:ext cx="1475657" cy="147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lum bright="-30000" contrast="-71000"/>
          </a:blip>
          <a:srcRect/>
          <a:stretch>
            <a:fillRect/>
          </a:stretch>
        </p:blipFill>
        <p:spPr bwMode="auto">
          <a:xfrm rot="20550717">
            <a:off x="7007310" y="-967753"/>
            <a:ext cx="3166587" cy="519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27813"/>
            <a:ext cx="9144000" cy="61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539552" y="0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spc="1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Webov</a:t>
            </a:r>
            <a:r>
              <a:rPr kumimoji="0" lang="cs-CZ" sz="4400" b="1" i="0" u="none" strike="noStrike" kern="1200" cap="none" spc="150" normalizeH="0" baseline="0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á</a:t>
            </a:r>
            <a:r>
              <a:rPr kumimoji="0" lang="cs-CZ" sz="4400" b="1" i="0" u="none" strike="noStrike" kern="1200" cap="none" spc="150" normalizeH="0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aplikace – </a:t>
            </a:r>
            <a:r>
              <a:rPr kumimoji="0" lang="cs-CZ" sz="4400" b="1" i="0" u="none" strike="noStrike" kern="1200" cap="none" spc="150" normalizeH="0" noProof="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ArcGIS</a:t>
            </a:r>
            <a:r>
              <a:rPr kumimoji="0" lang="cs-CZ" sz="4400" b="1" i="0" u="none" strike="noStrike" kern="1200" cap="none" spc="150" normalizeH="0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Online</a:t>
            </a:r>
            <a:endParaRPr kumimoji="0" lang="cs-CZ" sz="4400" b="1" i="0" u="none" strike="noStrike" kern="1200" cap="none" spc="150" normalizeH="0" baseline="0" noProof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lum bright="-30000" contrast="-71000"/>
          </a:blip>
          <a:srcRect/>
          <a:stretch>
            <a:fillRect/>
          </a:stretch>
        </p:blipFill>
        <p:spPr bwMode="auto">
          <a:xfrm rot="20550717">
            <a:off x="7007310" y="-967753"/>
            <a:ext cx="3166587" cy="519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465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539552" y="332656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spc="1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Webo</a:t>
            </a:r>
            <a:r>
              <a:rPr kumimoji="0" lang="cs-CZ" sz="4400" b="1" i="0" u="none" strike="noStrike" kern="1200" cap="none" spc="150" normalizeH="0" baseline="0" noProof="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vá</a:t>
            </a:r>
            <a:r>
              <a:rPr kumimoji="0" lang="cs-CZ" sz="4400" b="1" i="0" u="none" strike="noStrike" kern="1200" cap="none" spc="150" normalizeH="0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aplikace – výškové profily</a:t>
            </a:r>
            <a:endParaRPr kumimoji="0" lang="cs-CZ" sz="4400" b="1" i="0" u="none" strike="noStrike" kern="1200" cap="none" spc="150" normalizeH="0" baseline="0" noProof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8235280" y="5949280"/>
            <a:ext cx="90872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4156</TotalTime>
  <Words>501</Words>
  <Application>Microsoft Office PowerPoint</Application>
  <PresentationFormat>Předvádění na obrazovce (4:3)</PresentationFormat>
  <Paragraphs>416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MAPOVÁNÍ TURISTICKÉHO ZNAČENÍ NA LYSOU HORU</vt:lpstr>
      <vt:lpstr>Cíle práce</vt:lpstr>
      <vt:lpstr>Mapování</vt:lpstr>
      <vt:lpstr>Mapování</vt:lpstr>
      <vt:lpstr>Mapované trasy</vt:lpstr>
      <vt:lpstr>Geodatabáze</vt:lpstr>
      <vt:lpstr>Snímek 7</vt:lpstr>
      <vt:lpstr>Snímek 8</vt:lpstr>
      <vt:lpstr>Snímek 9</vt:lpstr>
      <vt:lpstr>Hodnocení stavu značení</vt:lpstr>
      <vt:lpstr>Dotazník</vt:lpstr>
      <vt:lpstr>Snímek 12</vt:lpstr>
      <vt:lpstr>Statistické hodnocení</vt:lpstr>
      <vt:lpstr>DĚKUJI ZA POZORNOST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MAPOVÁNÍ TURISTICKÉHO ZNAČENÍ NA LYSOU HORU</dc:title>
  <dc:creator>Jířa</dc:creator>
  <cp:lastModifiedBy>Jira</cp:lastModifiedBy>
  <cp:revision>126</cp:revision>
  <dcterms:created xsi:type="dcterms:W3CDTF">2013-03-28T13:59:31Z</dcterms:created>
  <dcterms:modified xsi:type="dcterms:W3CDTF">2013-05-08T21:08:42Z</dcterms:modified>
</cp:coreProperties>
</file>