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6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7" r:id="rId29"/>
    <p:sldId id="273" r:id="rId30"/>
    <p:sldId id="288" r:id="rId31"/>
    <p:sldId id="284" r:id="rId32"/>
    <p:sldId id="285" r:id="rId3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9D6"/>
    <a:srgbClr val="DCDCDC"/>
    <a:srgbClr val="E2BFA3"/>
    <a:srgbClr val="EBDED5"/>
    <a:srgbClr val="D2B4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71" autoAdjust="0"/>
  </p:normalViewPr>
  <p:slideViewPr>
    <p:cSldViewPr>
      <p:cViewPr>
        <p:scale>
          <a:sx n="111" d="100"/>
          <a:sy n="111" d="100"/>
        </p:scale>
        <p:origin x="-161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DDA06-70ED-4ECE-BD9A-CA8665BD9873}" type="datetimeFigureOut">
              <a:rPr lang="sk-SK" smtClean="0"/>
              <a:t>15. 5. 2014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F6A1E-D26C-484D-B6A8-B03F53E6D1C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7935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MAPY A PLANY:  </a:t>
            </a:r>
            <a:r>
              <a:rPr lang="cs-CZ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stovky </a:t>
            </a:r>
            <a:r>
              <a:rPr lang="cs-CZ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zaznamov</a:t>
            </a:r>
            <a:r>
              <a:rPr lang="cs-CZ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cs-CZ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sachty</a:t>
            </a:r>
            <a:r>
              <a:rPr lang="cs-CZ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doly </a:t>
            </a:r>
            <a:r>
              <a:rPr lang="cs-CZ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atd</a:t>
            </a:r>
            <a:endParaRPr lang="cs-CZ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FONDY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dolování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uhlí, železné rudy, tuhy a jiných nerostů na severovýchodní Moravě a ve Slezsku, k důlnímu podnikání na Ostravsku a Těšínsku - důlní oprávnění, nákresy těžebních zařízení, agenda k vlastnictví a provozu dolů 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F6A1E-D26C-484D-B6A8-B03F53E6D1C5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4775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F6A1E-D26C-484D-B6A8-B03F53E6D1C5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02336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045A-0E9C-44B6-82AC-75FAD656D3CF}" type="datetimeFigureOut">
              <a:rPr lang="sk-SK" smtClean="0"/>
              <a:t>15. 5. 2014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C97D-EAE5-4203-9EFA-F4A6F71C0F7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7884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045A-0E9C-44B6-82AC-75FAD656D3CF}" type="datetimeFigureOut">
              <a:rPr lang="sk-SK" smtClean="0"/>
              <a:t>15. 5. 2014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C97D-EAE5-4203-9EFA-F4A6F71C0F7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0860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045A-0E9C-44B6-82AC-75FAD656D3CF}" type="datetimeFigureOut">
              <a:rPr lang="sk-SK" smtClean="0"/>
              <a:t>15. 5. 2014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C97D-EAE5-4203-9EFA-F4A6F71C0F7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43403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045A-0E9C-44B6-82AC-75FAD656D3CF}" type="datetimeFigureOut">
              <a:rPr lang="sk-SK" smtClean="0"/>
              <a:t>15. 5. 2014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C97D-EAE5-4203-9EFA-F4A6F71C0F7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1580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045A-0E9C-44B6-82AC-75FAD656D3CF}" type="datetimeFigureOut">
              <a:rPr lang="sk-SK" smtClean="0"/>
              <a:t>15. 5. 2014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C97D-EAE5-4203-9EFA-F4A6F71C0F7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44343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045A-0E9C-44B6-82AC-75FAD656D3CF}" type="datetimeFigureOut">
              <a:rPr lang="sk-SK" smtClean="0"/>
              <a:t>15. 5. 2014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C97D-EAE5-4203-9EFA-F4A6F71C0F7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445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045A-0E9C-44B6-82AC-75FAD656D3CF}" type="datetimeFigureOut">
              <a:rPr lang="sk-SK" smtClean="0"/>
              <a:t>15. 5. 2014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C97D-EAE5-4203-9EFA-F4A6F71C0F7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61247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045A-0E9C-44B6-82AC-75FAD656D3CF}" type="datetimeFigureOut">
              <a:rPr lang="sk-SK" smtClean="0"/>
              <a:t>15. 5. 2014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C97D-EAE5-4203-9EFA-F4A6F71C0F7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811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045A-0E9C-44B6-82AC-75FAD656D3CF}" type="datetimeFigureOut">
              <a:rPr lang="sk-SK" smtClean="0"/>
              <a:t>15. 5. 2014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C97D-EAE5-4203-9EFA-F4A6F71C0F7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876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045A-0E9C-44B6-82AC-75FAD656D3CF}" type="datetimeFigureOut">
              <a:rPr lang="sk-SK" smtClean="0"/>
              <a:t>15. 5. 2014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C97D-EAE5-4203-9EFA-F4A6F71C0F7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0079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045A-0E9C-44B6-82AC-75FAD656D3CF}" type="datetimeFigureOut">
              <a:rPr lang="sk-SK" smtClean="0"/>
              <a:t>15. 5. 2014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3C97D-EAE5-4203-9EFA-F4A6F71C0F7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80953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62000"/>
                    </a14:imgEffect>
                    <a14:imgEffect>
                      <a14:colorTemperature colorTemp="7400"/>
                    </a14:imgEffect>
                    <a14:imgEffect>
                      <a14:saturation sat="90000"/>
                    </a14:imgEffect>
                    <a14:imgEffect>
                      <a14:brightnessContrast bright="-19000" contrast="3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4045A-0E9C-44B6-82AC-75FAD656D3CF}" type="datetimeFigureOut">
              <a:rPr lang="sk-SK" smtClean="0"/>
              <a:t>15. 5. 2014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3C97D-EAE5-4203-9EFA-F4A6F71C0F7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936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4094" y="1268760"/>
            <a:ext cx="7772400" cy="1470025"/>
          </a:xfrm>
          <a:solidFill>
            <a:schemeClr val="bg1"/>
          </a:solidFill>
        </p:spPr>
        <p:txBody>
          <a:bodyPr/>
          <a:lstStyle/>
          <a:p>
            <a:r>
              <a:rPr lang="sk-SK" b="1" dirty="0" err="1" smtClean="0"/>
              <a:t>Lokalizace</a:t>
            </a:r>
            <a:r>
              <a:rPr lang="sk-SK" b="1" dirty="0" smtClean="0"/>
              <a:t> starých </a:t>
            </a:r>
            <a:r>
              <a:rPr lang="sk-SK" b="1" dirty="0" err="1" smtClean="0"/>
              <a:t>důlních</a:t>
            </a:r>
            <a:r>
              <a:rPr lang="sk-SK" b="1" dirty="0" smtClean="0"/>
              <a:t> </a:t>
            </a:r>
            <a:r>
              <a:rPr lang="sk-SK" b="1" dirty="0" err="1" smtClean="0"/>
              <a:t>děl</a:t>
            </a:r>
            <a:r>
              <a:rPr lang="sk-SK" b="1" dirty="0" smtClean="0"/>
              <a:t> z historických </a:t>
            </a:r>
            <a:r>
              <a:rPr lang="sk-SK" b="1" dirty="0" err="1" smtClean="0"/>
              <a:t>podkladů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5229200"/>
            <a:ext cx="6080895" cy="1175706"/>
          </a:xfrm>
          <a:solidFill>
            <a:schemeClr val="bg1"/>
          </a:solidFill>
        </p:spPr>
        <p:txBody>
          <a:bodyPr wrap="none">
            <a:spAutoFit/>
          </a:bodyPr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Autor práce: </a:t>
            </a:r>
            <a:r>
              <a:rPr lang="sk-SK" dirty="0" smtClean="0">
                <a:solidFill>
                  <a:schemeClr val="tx1"/>
                </a:solidFill>
              </a:rPr>
              <a:t>Henrich </a:t>
            </a:r>
            <a:r>
              <a:rPr lang="sk-SK" dirty="0" err="1" smtClean="0">
                <a:solidFill>
                  <a:schemeClr val="tx1"/>
                </a:solidFill>
              </a:rPr>
              <a:t>Bernát</a:t>
            </a:r>
            <a:endParaRPr lang="sk-SK" dirty="0" smtClean="0">
              <a:solidFill>
                <a:schemeClr val="tx1"/>
              </a:solidFill>
            </a:endParaRPr>
          </a:p>
          <a:p>
            <a:pPr algn="l"/>
            <a:r>
              <a:rPr lang="sk-SK" b="1" dirty="0" smtClean="0">
                <a:solidFill>
                  <a:schemeClr val="tx1"/>
                </a:solidFill>
              </a:rPr>
              <a:t>Vedúci práce: </a:t>
            </a:r>
            <a:r>
              <a:rPr lang="sk-SK" dirty="0" smtClean="0">
                <a:solidFill>
                  <a:schemeClr val="tx1"/>
                </a:solidFill>
              </a:rPr>
              <a:t>doc. </a:t>
            </a:r>
            <a:r>
              <a:rPr lang="sk-SK" dirty="0" err="1" smtClean="0">
                <a:solidFill>
                  <a:schemeClr val="tx1"/>
                </a:solidFill>
              </a:rPr>
              <a:t>Dr.Ing</a:t>
            </a:r>
            <a:r>
              <a:rPr lang="sk-SK" dirty="0" smtClean="0">
                <a:solidFill>
                  <a:schemeClr val="tx1"/>
                </a:solidFill>
              </a:rPr>
              <a:t>. </a:t>
            </a:r>
            <a:r>
              <a:rPr lang="sk-SK" dirty="0" err="1" smtClean="0">
                <a:solidFill>
                  <a:schemeClr val="tx1"/>
                </a:solidFill>
              </a:rPr>
              <a:t>Jiří</a:t>
            </a:r>
            <a:r>
              <a:rPr lang="sk-SK" dirty="0" smtClean="0">
                <a:solidFill>
                  <a:schemeClr val="tx1"/>
                </a:solidFill>
              </a:rPr>
              <a:t> Horák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662" y="3068960"/>
            <a:ext cx="1509107" cy="168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5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2. Prehľad chýb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sk-SK" b="1" dirty="0" err="1" smtClean="0"/>
              <a:t>Michálkovice</a:t>
            </a:r>
            <a:endParaRPr lang="sk-SK" b="1" dirty="0" smtClean="0"/>
          </a:p>
          <a:p>
            <a:endParaRPr lang="sk-SK" b="1" dirty="0"/>
          </a:p>
        </p:txBody>
      </p:sp>
      <p:pic>
        <p:nvPicPr>
          <p:cNvPr id="1026" name="Picture 2" descr="D:\Documents\3_rocnik\_Balarka\Pracovny\Obrazky\mich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803616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71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2. Prehľad chýb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sk-SK" b="1" dirty="0" err="1" smtClean="0"/>
              <a:t>Přívoz</a:t>
            </a:r>
            <a:endParaRPr lang="sk-SK" b="1" dirty="0" smtClean="0"/>
          </a:p>
          <a:p>
            <a:endParaRPr lang="sk-SK" b="1" dirty="0"/>
          </a:p>
        </p:txBody>
      </p:sp>
      <p:pic>
        <p:nvPicPr>
          <p:cNvPr id="2050" name="Picture 2" descr="D:\Documents\3_rocnik\_Balarka\Pracovny\Obrazky\privo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4" y="2204864"/>
            <a:ext cx="795999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2. Prehľad chýb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sk-SK" b="1" dirty="0" err="1" smtClean="0"/>
              <a:t>Slezská</a:t>
            </a:r>
            <a:r>
              <a:rPr lang="sk-SK" b="1" dirty="0" smtClean="0"/>
              <a:t> Ostrava</a:t>
            </a:r>
            <a:endParaRPr lang="sk-SK" b="1" dirty="0"/>
          </a:p>
        </p:txBody>
      </p:sp>
      <p:pic>
        <p:nvPicPr>
          <p:cNvPr id="3074" name="Picture 2" descr="D:\Documents\3_rocnik\_Balarka\Pracovny\Obrazky\ostravaSle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3262"/>
            <a:ext cx="7848872" cy="423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pic>
        <p:nvPicPr>
          <p:cNvPr id="4098" name="Picture 2" descr="D:\Documents\3_rocnik\_Balarka\Pracovny\Mapy\Michalkovice_V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30139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pic>
        <p:nvPicPr>
          <p:cNvPr id="5122" name="Picture 2" descr="D:\Documents\3_rocnik\_Balarka\Pracovny\Mapy\Prioz_V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810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endParaRPr lang="sk-SK" dirty="0"/>
          </a:p>
        </p:txBody>
      </p:sp>
      <p:pic>
        <p:nvPicPr>
          <p:cNvPr id="6146" name="Picture 2" descr="D:\Documents\3_rocnik\_Balarka\Pracovny\Mapy\SlezskaOstrava_V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3432"/>
            <a:ext cx="6023054" cy="688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3. Publikovanie SKM 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4968552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sk-SK" dirty="0" smtClean="0"/>
              <a:t>WMS – webová mapová služba</a:t>
            </a:r>
          </a:p>
          <a:p>
            <a:pPr>
              <a:lnSpc>
                <a:spcPct val="150000"/>
              </a:lnSpc>
            </a:pPr>
            <a:r>
              <a:rPr lang="sk-SK" dirty="0" err="1" smtClean="0"/>
              <a:t>ArcGIS</a:t>
            </a:r>
            <a:r>
              <a:rPr lang="sk-SK" dirty="0" smtClean="0"/>
              <a:t> Server 10</a:t>
            </a:r>
          </a:p>
          <a:p>
            <a:pPr>
              <a:lnSpc>
                <a:spcPct val="150000"/>
              </a:lnSpc>
            </a:pPr>
            <a:r>
              <a:rPr lang="sk-SK" dirty="0" err="1" smtClean="0"/>
              <a:t>Skusobny</a:t>
            </a:r>
            <a:r>
              <a:rPr lang="sk-SK" dirty="0" smtClean="0"/>
              <a:t> server</a:t>
            </a:r>
          </a:p>
          <a:p>
            <a:pPr>
              <a:lnSpc>
                <a:spcPct val="150000"/>
              </a:lnSpc>
            </a:pPr>
            <a:r>
              <a:rPr lang="sk-SK" dirty="0" smtClean="0"/>
              <a:t>ags10.vsb.cz</a:t>
            </a:r>
          </a:p>
          <a:p>
            <a:pPr>
              <a:lnSpc>
                <a:spcPct val="150000"/>
              </a:lnSpc>
            </a:pPr>
            <a:r>
              <a:rPr lang="sk-SK" dirty="0" err="1" smtClean="0"/>
              <a:t>Metadata</a:t>
            </a:r>
            <a:r>
              <a:rPr lang="sk-SK" dirty="0" smtClean="0"/>
              <a:t>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84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3. Ukážka WMS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  <a:ln>
            <a:noFill/>
          </a:ln>
        </p:spPr>
        <p:txBody>
          <a:bodyPr/>
          <a:lstStyle/>
          <a:p>
            <a:endParaRPr lang="sk-SK" dirty="0"/>
          </a:p>
        </p:txBody>
      </p:sp>
      <p:pic>
        <p:nvPicPr>
          <p:cNvPr id="2050" name="Picture 2" descr="D:\Documents\3_rocnik\_Balarka\Semes_A\WMS\WM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08742"/>
            <a:ext cx="8594651" cy="557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77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4. Lokalizácia SBD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2808312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sk-SK" b="1" dirty="0" smtClean="0"/>
              <a:t>Indície</a:t>
            </a:r>
          </a:p>
          <a:p>
            <a:pPr>
              <a:lnSpc>
                <a:spcPct val="150000"/>
              </a:lnSpc>
            </a:pPr>
            <a:r>
              <a:rPr lang="sk-SK" b="1" dirty="0" smtClean="0"/>
              <a:t>Bodová vrstva</a:t>
            </a:r>
          </a:p>
          <a:p>
            <a:pPr>
              <a:lnSpc>
                <a:spcPct val="150000"/>
              </a:lnSpc>
            </a:pPr>
            <a:r>
              <a:rPr lang="sk-SK" b="1" dirty="0" err="1" smtClean="0"/>
              <a:t>Atributy</a:t>
            </a:r>
            <a:endParaRPr lang="sk-SK" b="1" dirty="0" smtClean="0"/>
          </a:p>
          <a:p>
            <a:pPr marL="0" indent="0">
              <a:buNone/>
            </a:pP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184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4. Lokalizácia SBD - indície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sk-SK" b="1" dirty="0" err="1" smtClean="0"/>
              <a:t>Kutacie</a:t>
            </a:r>
            <a:r>
              <a:rPr lang="sk-SK" b="1" dirty="0" smtClean="0"/>
              <a:t> znamenie </a:t>
            </a:r>
            <a:r>
              <a:rPr lang="sk-SK" b="1" dirty="0" err="1" smtClean="0"/>
              <a:t>varianta</a:t>
            </a:r>
            <a:r>
              <a:rPr lang="sk-SK" b="1" dirty="0" smtClean="0"/>
              <a:t> 1</a:t>
            </a:r>
            <a:endParaRPr lang="sk-SK" b="1" dirty="0"/>
          </a:p>
        </p:txBody>
      </p:sp>
      <p:pic>
        <p:nvPicPr>
          <p:cNvPr id="7170" name="Picture 2" descr="D:\Documents\3_rocnik\_Balarka\Semes_A\Kutaciev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14576"/>
            <a:ext cx="6696744" cy="387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08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Úlohy práce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sk-SK" dirty="0" err="1" smtClean="0"/>
              <a:t>Průzkum</a:t>
            </a:r>
            <a:r>
              <a:rPr lang="sk-SK" dirty="0" smtClean="0"/>
              <a:t> </a:t>
            </a:r>
            <a:r>
              <a:rPr lang="sk-SK" dirty="0" err="1" smtClean="0"/>
              <a:t>zdrojů</a:t>
            </a:r>
            <a:r>
              <a:rPr lang="sk-SK" dirty="0" smtClean="0"/>
              <a:t> </a:t>
            </a:r>
            <a:r>
              <a:rPr lang="sk-SK" dirty="0" err="1" smtClean="0"/>
              <a:t>dat</a:t>
            </a:r>
            <a:r>
              <a:rPr lang="sk-SK" dirty="0" smtClean="0"/>
              <a:t> o </a:t>
            </a:r>
            <a:r>
              <a:rPr lang="sk-SK" dirty="0" err="1" smtClean="0"/>
              <a:t>existenci</a:t>
            </a:r>
            <a:r>
              <a:rPr lang="sk-SK" dirty="0" smtClean="0"/>
              <a:t> SDD v </a:t>
            </a:r>
            <a:r>
              <a:rPr lang="sk-SK" dirty="0" err="1" smtClean="0"/>
              <a:t>prostoru</a:t>
            </a:r>
            <a:r>
              <a:rPr lang="sk-SK" dirty="0" smtClean="0"/>
              <a:t> Ostravsko-karvinského revíru a </a:t>
            </a:r>
            <a:r>
              <a:rPr lang="sk-SK" dirty="0" err="1" smtClean="0"/>
              <a:t>doplnění</a:t>
            </a:r>
            <a:r>
              <a:rPr lang="sk-SK" dirty="0" smtClean="0"/>
              <a:t> </a:t>
            </a:r>
            <a:r>
              <a:rPr lang="sk-SK" dirty="0" err="1" smtClean="0"/>
              <a:t>existujícího</a:t>
            </a:r>
            <a:r>
              <a:rPr lang="sk-SK" dirty="0" smtClean="0"/>
              <a:t> </a:t>
            </a:r>
            <a:r>
              <a:rPr lang="sk-SK" dirty="0" err="1" smtClean="0"/>
              <a:t>přehledu</a:t>
            </a:r>
            <a:r>
              <a:rPr lang="sk-SK" dirty="0" smtClean="0"/>
              <a:t> dostupné </a:t>
            </a:r>
            <a:r>
              <a:rPr lang="sk-SK" dirty="0" err="1" smtClean="0"/>
              <a:t>dokumentace</a:t>
            </a:r>
            <a:r>
              <a:rPr lang="sk-SK" dirty="0" smtClean="0"/>
              <a:t> o </a:t>
            </a:r>
            <a:r>
              <a:rPr lang="sk-SK" dirty="0" err="1" smtClean="0"/>
              <a:t>další</a:t>
            </a:r>
            <a:r>
              <a:rPr lang="sk-SK" dirty="0" smtClean="0"/>
              <a:t>, </a:t>
            </a:r>
            <a:r>
              <a:rPr lang="sk-SK" dirty="0" err="1" smtClean="0"/>
              <a:t>zejména</a:t>
            </a:r>
            <a:r>
              <a:rPr lang="sk-SK" dirty="0" smtClean="0"/>
              <a:t> mapovou </a:t>
            </a:r>
            <a:r>
              <a:rPr lang="sk-SK" dirty="0" err="1" smtClean="0"/>
              <a:t>dokumentaci</a:t>
            </a:r>
            <a:r>
              <a:rPr lang="sk-SK" dirty="0" smtClean="0"/>
              <a:t> - </a:t>
            </a:r>
            <a:r>
              <a:rPr lang="sk-SK" b="1" dirty="0" smtClean="0">
                <a:solidFill>
                  <a:srgbClr val="00B050"/>
                </a:solidFill>
              </a:rPr>
              <a:t>splnené</a:t>
            </a:r>
            <a:endParaRPr lang="sk-SK" b="1" dirty="0">
              <a:solidFill>
                <a:srgbClr val="00B050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sk-SK" dirty="0" err="1" smtClean="0"/>
              <a:t>Mozaikování</a:t>
            </a:r>
            <a:r>
              <a:rPr lang="sk-SK" dirty="0" smtClean="0"/>
              <a:t> starých </a:t>
            </a:r>
            <a:r>
              <a:rPr lang="sk-SK" dirty="0" err="1" smtClean="0"/>
              <a:t>katastrálních</a:t>
            </a:r>
            <a:r>
              <a:rPr lang="sk-SK" dirty="0" smtClean="0"/>
              <a:t> </a:t>
            </a:r>
            <a:r>
              <a:rPr lang="sk-SK" dirty="0" err="1" smtClean="0"/>
              <a:t>map</a:t>
            </a:r>
            <a:r>
              <a:rPr lang="sk-SK" dirty="0" smtClean="0"/>
              <a:t> z archívu OKD a </a:t>
            </a:r>
            <a:r>
              <a:rPr lang="sk-SK" dirty="0" err="1" smtClean="0"/>
              <a:t>jejich</a:t>
            </a:r>
            <a:r>
              <a:rPr lang="sk-SK" dirty="0" smtClean="0"/>
              <a:t> </a:t>
            </a:r>
            <a:r>
              <a:rPr lang="sk-SK" dirty="0" err="1" smtClean="0"/>
              <a:t>transformace</a:t>
            </a:r>
            <a:r>
              <a:rPr lang="sk-SK" dirty="0" smtClean="0"/>
              <a:t> do S-JTSK- </a:t>
            </a:r>
            <a:r>
              <a:rPr lang="sk-SK" b="1" dirty="0" smtClean="0">
                <a:solidFill>
                  <a:srgbClr val="00B050"/>
                </a:solidFill>
              </a:rPr>
              <a:t>splnené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3037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4. Lokalizácia SBD - indície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sk-SK" b="1" dirty="0" err="1" smtClean="0"/>
              <a:t>Kutacie</a:t>
            </a:r>
            <a:r>
              <a:rPr lang="sk-SK" b="1" dirty="0" smtClean="0"/>
              <a:t> znamenie </a:t>
            </a:r>
            <a:r>
              <a:rPr lang="sk-SK" b="1" dirty="0" err="1" smtClean="0"/>
              <a:t>varianta</a:t>
            </a:r>
            <a:r>
              <a:rPr lang="sk-SK" b="1" dirty="0" smtClean="0"/>
              <a:t> 2</a:t>
            </a:r>
          </a:p>
          <a:p>
            <a:endParaRPr lang="sk-SK" dirty="0"/>
          </a:p>
        </p:txBody>
      </p:sp>
      <p:pic>
        <p:nvPicPr>
          <p:cNvPr id="4" name="Picture 3" descr="D:\Documents\3_rocnik\_Balarka\Semes_A\Kutacie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14583"/>
            <a:ext cx="5904656" cy="376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08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4. Lokalizácia SBD - indície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sk-SK" b="1" dirty="0" err="1" smtClean="0"/>
              <a:t>Kutacie</a:t>
            </a:r>
            <a:r>
              <a:rPr lang="sk-SK" b="1" dirty="0" smtClean="0"/>
              <a:t> znamenie </a:t>
            </a:r>
            <a:r>
              <a:rPr lang="sk-SK" b="1" dirty="0" err="1" smtClean="0"/>
              <a:t>varianta</a:t>
            </a:r>
            <a:r>
              <a:rPr lang="sk-SK" b="1" dirty="0" smtClean="0"/>
              <a:t> 3</a:t>
            </a:r>
          </a:p>
          <a:p>
            <a:endParaRPr lang="sk-SK" dirty="0"/>
          </a:p>
        </p:txBody>
      </p:sp>
      <p:pic>
        <p:nvPicPr>
          <p:cNvPr id="4" name="Picture 4" descr="D:\Documents\3_rocnik\_Balarka\Semes_A\Kutaciev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25440"/>
            <a:ext cx="4968552" cy="358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08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4. Lokalizácia SBD - indície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sk-SK" b="1" dirty="0" err="1" smtClean="0"/>
              <a:t>Kutacie</a:t>
            </a:r>
            <a:r>
              <a:rPr lang="sk-SK" b="1" dirty="0" smtClean="0"/>
              <a:t> </a:t>
            </a:r>
            <a:r>
              <a:rPr lang="sk-SK" b="1" dirty="0" err="1" smtClean="0"/>
              <a:t>znmenie</a:t>
            </a:r>
            <a:r>
              <a:rPr lang="sk-SK" b="1" dirty="0" smtClean="0"/>
              <a:t> </a:t>
            </a:r>
            <a:r>
              <a:rPr lang="sk-SK" b="1" dirty="0" err="1" smtClean="0"/>
              <a:t>varianta</a:t>
            </a:r>
            <a:r>
              <a:rPr lang="sk-SK" b="1" dirty="0" smtClean="0"/>
              <a:t> 4</a:t>
            </a:r>
            <a:endParaRPr lang="sk-SK" b="1" dirty="0"/>
          </a:p>
        </p:txBody>
      </p:sp>
      <p:pic>
        <p:nvPicPr>
          <p:cNvPr id="8194" name="Picture 2" descr="D:\Documents\3_rocnik\_Balarka\Semes_A\Kutaciev4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-6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48880"/>
            <a:ext cx="4968552" cy="393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05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4. Lokalizácia SBD - indície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sk-SK" b="1" dirty="0" smtClean="0"/>
              <a:t>Šachta </a:t>
            </a:r>
            <a:r>
              <a:rPr lang="sk-SK" b="1" dirty="0" err="1" smtClean="0"/>
              <a:t>varianta</a:t>
            </a:r>
            <a:r>
              <a:rPr lang="sk-SK" b="1" dirty="0" smtClean="0"/>
              <a:t> 1</a:t>
            </a:r>
            <a:endParaRPr lang="sk-SK" dirty="0"/>
          </a:p>
        </p:txBody>
      </p:sp>
      <p:pic>
        <p:nvPicPr>
          <p:cNvPr id="9218" name="Picture 2" descr="D:\Documents\3_rocnik\_Balarka\Semes_A\Šahtav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348880"/>
            <a:ext cx="4104456" cy="385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05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4. Lokalizácia SBD - indície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sk-SK" b="1" dirty="0" smtClean="0"/>
              <a:t>Šachta </a:t>
            </a:r>
            <a:r>
              <a:rPr lang="sk-SK" b="1" dirty="0" err="1" smtClean="0"/>
              <a:t>varianta</a:t>
            </a:r>
            <a:r>
              <a:rPr lang="sk-SK" b="1" dirty="0" smtClean="0"/>
              <a:t> 2</a:t>
            </a:r>
            <a:endParaRPr lang="sk-SK" b="1" dirty="0"/>
          </a:p>
        </p:txBody>
      </p:sp>
      <p:pic>
        <p:nvPicPr>
          <p:cNvPr id="10242" name="Picture 2" descr="D:\Documents\3_rocnik\_Balarka\Semes_A\Šachta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98624"/>
            <a:ext cx="664788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05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4. Lokalizácia SBD - indície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sk-SK" b="1" dirty="0" smtClean="0"/>
              <a:t>Vrt </a:t>
            </a:r>
            <a:r>
              <a:rPr lang="sk-SK" b="1" dirty="0" err="1" smtClean="0"/>
              <a:t>varianta</a:t>
            </a:r>
            <a:r>
              <a:rPr lang="sk-SK" b="1" dirty="0" smtClean="0"/>
              <a:t> 1</a:t>
            </a:r>
            <a:endParaRPr lang="sk-SK" b="1" dirty="0"/>
          </a:p>
        </p:txBody>
      </p:sp>
      <p:pic>
        <p:nvPicPr>
          <p:cNvPr id="11266" name="Picture 2" descr="D:\Documents\3_rocnik\_Balarka\Semes_A\Vrtv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78131"/>
            <a:ext cx="5858605" cy="337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88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4. Lokalizácia SBD - indície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sk-SK" b="1" dirty="0" smtClean="0"/>
              <a:t>Vrt </a:t>
            </a:r>
            <a:r>
              <a:rPr lang="sk-SK" b="1" dirty="0" err="1" smtClean="0"/>
              <a:t>varianta</a:t>
            </a:r>
            <a:r>
              <a:rPr lang="sk-SK" b="1" dirty="0" smtClean="0"/>
              <a:t> 2</a:t>
            </a:r>
            <a:endParaRPr lang="sk-SK" b="1" dirty="0"/>
          </a:p>
        </p:txBody>
      </p:sp>
      <p:pic>
        <p:nvPicPr>
          <p:cNvPr id="12290" name="Picture 2" descr="D:\Documents\3_rocnik\_Balarka\Semes_A\Vrt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44" y="2541377"/>
            <a:ext cx="5832648" cy="366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88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4. Lokalizácia SBD - indície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sk-SK" b="1" dirty="0" smtClean="0"/>
              <a:t>Vrt </a:t>
            </a:r>
            <a:r>
              <a:rPr lang="sk-SK" b="1" dirty="0" err="1" smtClean="0"/>
              <a:t>varianta</a:t>
            </a:r>
            <a:r>
              <a:rPr lang="sk-SK" b="1" dirty="0" smtClean="0"/>
              <a:t> 3</a:t>
            </a:r>
            <a:endParaRPr lang="sk-SK" b="1" dirty="0"/>
          </a:p>
        </p:txBody>
      </p:sp>
      <p:pic>
        <p:nvPicPr>
          <p:cNvPr id="13314" name="Picture 2" descr="D:\Documents\3_rocnik\_Balarka\Semes_A\Vrtv3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-2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48880"/>
            <a:ext cx="5040560" cy="391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88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4. Lokalizácia SBD - </a:t>
            </a:r>
            <a:r>
              <a:rPr lang="sk-SK" b="1" dirty="0" smtClean="0"/>
              <a:t>výsledky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sk-SK" b="1" dirty="0" smtClean="0"/>
              <a:t>91 lokalizovaných indícii SBD</a:t>
            </a:r>
          </a:p>
          <a:p>
            <a:r>
              <a:rPr lang="sk-SK" b="1" dirty="0" smtClean="0"/>
              <a:t>1 zhoda</a:t>
            </a:r>
            <a:endParaRPr lang="sk-SK" b="1" dirty="0" smtClean="0"/>
          </a:p>
          <a:p>
            <a:endParaRPr lang="sk-SK" b="1" dirty="0"/>
          </a:p>
        </p:txBody>
      </p:sp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572407"/>
              </p:ext>
            </p:extLst>
          </p:nvPr>
        </p:nvGraphicFramePr>
        <p:xfrm>
          <a:off x="1475656" y="2852936"/>
          <a:ext cx="6120681" cy="1296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3701"/>
                <a:gridCol w="1383421"/>
                <a:gridCol w="1272327"/>
                <a:gridCol w="1751232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effectLst/>
                        </a:rPr>
                        <a:t>Typ</a:t>
                      </a:r>
                      <a:endParaRPr lang="sk-SK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effectLst/>
                        </a:rPr>
                        <a:t>Popis</a:t>
                      </a:r>
                      <a:endParaRPr lang="sk-S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effectLst/>
                        </a:rPr>
                        <a:t>X súradnica</a:t>
                      </a:r>
                      <a:endParaRPr lang="sk-S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effectLst/>
                        </a:rPr>
                        <a:t>Y súradnica</a:t>
                      </a:r>
                      <a:endParaRPr lang="sk-S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effectLst/>
                        </a:rPr>
                        <a:t>ťažobná šachta / jáma</a:t>
                      </a:r>
                      <a:endParaRPr lang="sk-S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effectLst/>
                        </a:rPr>
                        <a:t>Salma I-Ignát</a:t>
                      </a:r>
                      <a:endParaRPr lang="sk-S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effectLst/>
                        </a:rPr>
                        <a:t>1 102 286,351</a:t>
                      </a:r>
                      <a:endParaRPr lang="sk-S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effectLst/>
                        </a:rPr>
                        <a:t>467 610,168  </a:t>
                      </a:r>
                      <a:endParaRPr lang="sk-S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effectLst/>
                        </a:rPr>
                        <a:t>šachta 1</a:t>
                      </a:r>
                      <a:endParaRPr lang="sk-S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endParaRPr lang="sk-SK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effectLst/>
                        </a:rPr>
                        <a:t>1 102 296,167</a:t>
                      </a:r>
                      <a:endParaRPr lang="sk-S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effectLst/>
                        </a:rPr>
                        <a:t>467 607,363</a:t>
                      </a:r>
                      <a:endParaRPr lang="sk-SK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059099"/>
              </p:ext>
            </p:extLst>
          </p:nvPr>
        </p:nvGraphicFramePr>
        <p:xfrm>
          <a:off x="1475656" y="4653136"/>
          <a:ext cx="6120681" cy="9361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3701"/>
                <a:gridCol w="1383421"/>
                <a:gridCol w="1272327"/>
                <a:gridCol w="1751232"/>
              </a:tblGrid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effectLst/>
                        </a:rPr>
                        <a:t>Rozdiel súradníc SBD</a:t>
                      </a:r>
                      <a:endParaRPr lang="sk-SK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effectLst/>
                        </a:rPr>
                        <a:t>X </a:t>
                      </a:r>
                      <a:endParaRPr lang="sk-S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effectLst/>
                        </a:rPr>
                        <a:t>Y</a:t>
                      </a:r>
                      <a:endParaRPr lang="sk-S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effectLst/>
                        </a:rPr>
                        <a:t>Rozdiel medzi polosami</a:t>
                      </a:r>
                      <a:endParaRPr lang="sk-S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68052">
                <a:tc>
                  <a:txBody>
                    <a:bodyPr/>
                    <a:lstStyle/>
                    <a:p>
                      <a:endParaRPr lang="sk-SK" sz="1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effectLst/>
                        </a:rPr>
                        <a:t>-9,816</a:t>
                      </a:r>
                      <a:endParaRPr lang="sk-S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effectLst/>
                        </a:rPr>
                        <a:t>2,805</a:t>
                      </a:r>
                      <a:endParaRPr lang="sk-SK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effectLst/>
                        </a:rPr>
                        <a:t>10,21</a:t>
                      </a:r>
                      <a:endParaRPr lang="sk-SK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99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Zdroje dát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sk-SK" b="1" dirty="0" smtClean="0"/>
              <a:t>SKM</a:t>
            </a:r>
            <a:r>
              <a:rPr lang="sk-SK" dirty="0" smtClean="0"/>
              <a:t> – Staré katastrálne mapy </a:t>
            </a:r>
          </a:p>
          <a:p>
            <a:pPr marL="0" indent="0">
              <a:buNone/>
            </a:pPr>
            <a:r>
              <a:rPr lang="sk-SK" dirty="0" smtClean="0"/>
              <a:t>	- 24 bit</a:t>
            </a:r>
          </a:p>
          <a:p>
            <a:pPr marL="0" indent="0">
              <a:buNone/>
            </a:pPr>
            <a:r>
              <a:rPr lang="sk-SK" dirty="0" smtClean="0"/>
              <a:t>	- 3 pásma</a:t>
            </a:r>
          </a:p>
          <a:p>
            <a:pPr marL="0" indent="0">
              <a:buNone/>
            </a:pPr>
            <a:r>
              <a:rPr lang="sk-SK" dirty="0" smtClean="0"/>
              <a:t>	- *.</a:t>
            </a:r>
            <a:r>
              <a:rPr lang="sk-SK" dirty="0" err="1" smtClean="0"/>
              <a:t>tif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	- skenované bez kompresie </a:t>
            </a:r>
            <a:r>
              <a:rPr lang="en-US" dirty="0" smtClean="0"/>
              <a:t>(DIGIS </a:t>
            </a:r>
            <a:r>
              <a:rPr lang="en-US" dirty="0" err="1" smtClean="0"/>
              <a:t>s.r.o</a:t>
            </a:r>
            <a:r>
              <a:rPr lang="en-US" dirty="0" smtClean="0"/>
              <a:t>)</a:t>
            </a:r>
            <a:endParaRPr lang="sk-SK" dirty="0" smtClean="0"/>
          </a:p>
          <a:p>
            <a:pPr marL="0" indent="0">
              <a:buNone/>
            </a:pPr>
            <a:r>
              <a:rPr lang="sk-SK" dirty="0"/>
              <a:t>	</a:t>
            </a:r>
            <a:r>
              <a:rPr lang="sk-SK" dirty="0" smtClean="0"/>
              <a:t>- OKD </a:t>
            </a:r>
            <a:r>
              <a:rPr lang="sk-SK" dirty="0" err="1" smtClean="0"/>
              <a:t>a.s</a:t>
            </a:r>
            <a:endParaRPr lang="sk-SK" dirty="0" smtClean="0"/>
          </a:p>
          <a:p>
            <a:r>
              <a:rPr lang="sk-SK" dirty="0" smtClean="0"/>
              <a:t> </a:t>
            </a:r>
            <a:r>
              <a:rPr lang="sk-SK" b="1" dirty="0" smtClean="0"/>
              <a:t>DKM</a:t>
            </a:r>
            <a:r>
              <a:rPr lang="sk-SK" dirty="0" smtClean="0"/>
              <a:t> – Aktuálna </a:t>
            </a:r>
            <a:r>
              <a:rPr lang="sk-SK" dirty="0" err="1" smtClean="0"/>
              <a:t>kastrálna</a:t>
            </a:r>
            <a:r>
              <a:rPr lang="sk-SK" dirty="0" smtClean="0"/>
              <a:t> </a:t>
            </a:r>
            <a:r>
              <a:rPr lang="sk-SK" dirty="0" smtClean="0"/>
              <a:t>mapa</a:t>
            </a:r>
          </a:p>
          <a:p>
            <a:r>
              <a:rPr lang="sk-SK" b="1" dirty="0" smtClean="0"/>
              <a:t> </a:t>
            </a:r>
            <a:r>
              <a:rPr lang="sk-SK" b="1" dirty="0" err="1" smtClean="0"/>
              <a:t>Ortofoto</a:t>
            </a:r>
            <a:r>
              <a:rPr lang="sk-SK" b="1" dirty="0" smtClean="0"/>
              <a:t> ČR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184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Úlohy práce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sk-SK" dirty="0" err="1" smtClean="0"/>
              <a:t>Publikace</a:t>
            </a:r>
            <a:r>
              <a:rPr lang="sk-SK" dirty="0" smtClean="0"/>
              <a:t> transformovaných starých </a:t>
            </a:r>
            <a:r>
              <a:rPr lang="sk-SK" dirty="0" err="1" smtClean="0"/>
              <a:t>katastrálních</a:t>
            </a:r>
            <a:r>
              <a:rPr lang="sk-SK" dirty="0" smtClean="0"/>
              <a:t> </a:t>
            </a:r>
            <a:r>
              <a:rPr lang="sk-SK" dirty="0" err="1" smtClean="0"/>
              <a:t>map</a:t>
            </a:r>
            <a:r>
              <a:rPr lang="sk-SK" dirty="0" smtClean="0"/>
              <a:t> pomocí webových </a:t>
            </a:r>
            <a:r>
              <a:rPr lang="sk-SK" dirty="0" err="1" smtClean="0"/>
              <a:t>služeb</a:t>
            </a:r>
            <a:r>
              <a:rPr lang="sk-SK" dirty="0" smtClean="0"/>
              <a:t> - </a:t>
            </a:r>
            <a:r>
              <a:rPr lang="sk-SK" b="1" dirty="0" smtClean="0">
                <a:solidFill>
                  <a:srgbClr val="00B050"/>
                </a:solidFill>
              </a:rPr>
              <a:t>splnené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sk-SK" dirty="0" err="1" smtClean="0"/>
              <a:t>Lokalizace</a:t>
            </a:r>
            <a:r>
              <a:rPr lang="sk-SK" dirty="0" smtClean="0"/>
              <a:t> možných </a:t>
            </a:r>
            <a:r>
              <a:rPr lang="sk-SK" dirty="0" err="1" smtClean="0"/>
              <a:t>indicií</a:t>
            </a:r>
            <a:r>
              <a:rPr lang="sk-SK" dirty="0" smtClean="0"/>
              <a:t> SDD a starých </a:t>
            </a:r>
            <a:r>
              <a:rPr lang="sk-SK" dirty="0" err="1" smtClean="0"/>
              <a:t>vrtů</a:t>
            </a:r>
            <a:r>
              <a:rPr lang="sk-SK" dirty="0" smtClean="0"/>
              <a:t> na starých </a:t>
            </a:r>
            <a:r>
              <a:rPr lang="sk-SK" dirty="0" err="1" smtClean="0"/>
              <a:t>katastrálních</a:t>
            </a:r>
            <a:r>
              <a:rPr lang="sk-SK" dirty="0" smtClean="0"/>
              <a:t> mapách - </a:t>
            </a:r>
            <a:r>
              <a:rPr lang="sk-SK" b="1" dirty="0">
                <a:solidFill>
                  <a:srgbClr val="00B050"/>
                </a:solidFill>
              </a:rPr>
              <a:t>splnené</a:t>
            </a:r>
          </a:p>
          <a:p>
            <a:pPr marL="0" indent="0">
              <a:lnSpc>
                <a:spcPct val="150000"/>
              </a:lnSpc>
              <a:buNone/>
            </a:pPr>
            <a:endParaRPr lang="sk-SK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4699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Použitý Software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sk-SK" b="1" dirty="0" err="1" smtClean="0"/>
              <a:t>ArcGIS</a:t>
            </a:r>
            <a:r>
              <a:rPr lang="sk-SK" b="1" dirty="0" smtClean="0"/>
              <a:t> 10.1</a:t>
            </a:r>
          </a:p>
          <a:p>
            <a:endParaRPr lang="sk-SK" b="1" dirty="0" smtClean="0"/>
          </a:p>
          <a:p>
            <a:endParaRPr lang="sk-SK" b="1" dirty="0" smtClean="0"/>
          </a:p>
          <a:p>
            <a:r>
              <a:rPr lang="sk-SK" b="1" dirty="0" err="1" smtClean="0"/>
              <a:t>ArcGIS</a:t>
            </a:r>
            <a:r>
              <a:rPr lang="sk-SK" b="1" dirty="0" smtClean="0"/>
              <a:t> Server 10</a:t>
            </a:r>
          </a:p>
          <a:p>
            <a:endParaRPr lang="sk-SK" b="1" dirty="0" smtClean="0"/>
          </a:p>
          <a:p>
            <a:endParaRPr lang="sk-SK" b="1" dirty="0" smtClean="0"/>
          </a:p>
          <a:p>
            <a:r>
              <a:rPr lang="sk-SK" b="1" dirty="0" smtClean="0"/>
              <a:t>Microsoft</a:t>
            </a:r>
            <a:r>
              <a:rPr lang="sk-SK" b="1" dirty="0" smtClean="0"/>
              <a:t> Office 2010</a:t>
            </a:r>
            <a:endParaRPr lang="sk-SK" dirty="0" smtClean="0"/>
          </a:p>
          <a:p>
            <a:endParaRPr lang="sk-SK" dirty="0"/>
          </a:p>
        </p:txBody>
      </p:sp>
      <p:pic>
        <p:nvPicPr>
          <p:cNvPr id="2050" name="Picture 2" descr="D:\Documents\3_rocnik\_Balarka\Semes_A\GISACEK\ArcGIS_10_1_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02906"/>
            <a:ext cx="1689051" cy="94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ocuments\3_rocnik\_Balarka\Semes_A\GISACEK\arcgis_ser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861048"/>
            <a:ext cx="2097757" cy="110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ocuments\3_rocnik\_Balarka\Semes_A\GISACEK\microsoft-office-2010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600700"/>
            <a:ext cx="26479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51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Literatúra a zdroje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>
            <a:normAutofit fontScale="85000" lnSpcReduction="20000"/>
          </a:bodyPr>
          <a:lstStyle/>
          <a:p>
            <a:r>
              <a:rPr lang="sk-SK" dirty="0" smtClean="0"/>
              <a:t>Horák J.: </a:t>
            </a:r>
            <a:r>
              <a:rPr lang="sk-SK" dirty="0" err="1" smtClean="0"/>
              <a:t>Zpracování</a:t>
            </a:r>
            <a:r>
              <a:rPr lang="sk-SK" dirty="0" smtClean="0"/>
              <a:t> </a:t>
            </a:r>
            <a:r>
              <a:rPr lang="sk-SK" dirty="0" err="1" smtClean="0"/>
              <a:t>dat</a:t>
            </a:r>
            <a:r>
              <a:rPr lang="sk-SK" dirty="0" smtClean="0"/>
              <a:t> v GIS. Skripta VŠBTUO, 2008. 187 </a:t>
            </a:r>
            <a:r>
              <a:rPr lang="sk-SK" dirty="0" err="1" smtClean="0"/>
              <a:t>stran</a:t>
            </a:r>
            <a:r>
              <a:rPr lang="sk-SK" dirty="0" smtClean="0"/>
              <a:t>.</a:t>
            </a:r>
          </a:p>
          <a:p>
            <a:r>
              <a:rPr lang="sk-SK" dirty="0" smtClean="0"/>
              <a:t>Horák J., </a:t>
            </a:r>
            <a:r>
              <a:rPr lang="sk-SK" dirty="0" err="1" smtClean="0"/>
              <a:t>Drozdová</a:t>
            </a:r>
            <a:r>
              <a:rPr lang="sk-SK" dirty="0" smtClean="0"/>
              <a:t> M., </a:t>
            </a:r>
            <a:r>
              <a:rPr lang="sk-SK" dirty="0" err="1" smtClean="0"/>
              <a:t>Grmela</a:t>
            </a:r>
            <a:r>
              <a:rPr lang="sk-SK" dirty="0" smtClean="0"/>
              <a:t> A., Vojtek D., </a:t>
            </a:r>
            <a:r>
              <a:rPr lang="sk-SK" dirty="0" err="1" smtClean="0"/>
              <a:t>Orlíková</a:t>
            </a:r>
            <a:r>
              <a:rPr lang="sk-SK" dirty="0" smtClean="0"/>
              <a:t> L.: Projekt 35/L2-6 </a:t>
            </a:r>
            <a:r>
              <a:rPr lang="sk-SK" dirty="0" err="1" smtClean="0"/>
              <a:t>Geoinformační</a:t>
            </a:r>
            <a:r>
              <a:rPr lang="sk-SK" dirty="0" smtClean="0"/>
              <a:t> podpora </a:t>
            </a:r>
            <a:r>
              <a:rPr lang="sk-SK" dirty="0" err="1" smtClean="0"/>
              <a:t>řešení</a:t>
            </a:r>
            <a:r>
              <a:rPr lang="sk-SK" dirty="0" smtClean="0"/>
              <a:t> projektu (GIS) na </a:t>
            </a:r>
            <a:r>
              <a:rPr lang="sk-SK" dirty="0" err="1" smtClean="0"/>
              <a:t>řešení</a:t>
            </a:r>
            <a:r>
              <a:rPr lang="sk-SK" dirty="0" smtClean="0"/>
              <a:t> </a:t>
            </a:r>
            <a:r>
              <a:rPr lang="sk-SK" dirty="0" err="1" smtClean="0"/>
              <a:t>revitalizace</a:t>
            </a:r>
            <a:r>
              <a:rPr lang="sk-SK" dirty="0" smtClean="0"/>
              <a:t> </a:t>
            </a:r>
            <a:r>
              <a:rPr lang="sk-SK" dirty="0" err="1" smtClean="0"/>
              <a:t>Moravskoslezského</a:t>
            </a:r>
            <a:r>
              <a:rPr lang="sk-SK" dirty="0" smtClean="0"/>
              <a:t> kraje „Komplexní </a:t>
            </a:r>
            <a:r>
              <a:rPr lang="sk-SK" dirty="0" err="1" smtClean="0"/>
              <a:t>řešení</a:t>
            </a:r>
            <a:r>
              <a:rPr lang="sk-SK" dirty="0" smtClean="0"/>
              <a:t> problematiky </a:t>
            </a:r>
            <a:r>
              <a:rPr lang="sk-SK" dirty="0" err="1" smtClean="0"/>
              <a:t>metanu</a:t>
            </a:r>
            <a:r>
              <a:rPr lang="sk-SK" dirty="0" smtClean="0"/>
              <a:t> </a:t>
            </a:r>
            <a:r>
              <a:rPr lang="sk-SK" dirty="0" err="1" smtClean="0"/>
              <a:t>ve</a:t>
            </a:r>
            <a:r>
              <a:rPr lang="sk-SK" dirty="0" smtClean="0"/>
              <a:t> </a:t>
            </a:r>
            <a:r>
              <a:rPr lang="sk-SK" dirty="0" err="1" smtClean="0"/>
              <a:t>vazbě</a:t>
            </a:r>
            <a:r>
              <a:rPr lang="sk-SK" dirty="0" smtClean="0"/>
              <a:t> na stará </a:t>
            </a:r>
            <a:r>
              <a:rPr lang="sk-SK" dirty="0" err="1" smtClean="0"/>
              <a:t>důlní</a:t>
            </a:r>
            <a:r>
              <a:rPr lang="sk-SK" dirty="0" smtClean="0"/>
              <a:t> </a:t>
            </a:r>
            <a:r>
              <a:rPr lang="sk-SK" dirty="0" err="1" smtClean="0"/>
              <a:t>díla</a:t>
            </a:r>
            <a:r>
              <a:rPr lang="sk-SK" dirty="0" smtClean="0"/>
              <a:t>“ - </a:t>
            </a:r>
            <a:r>
              <a:rPr lang="sk-SK" dirty="0" err="1" smtClean="0"/>
              <a:t>Vědecko-výzkumná</a:t>
            </a:r>
            <a:r>
              <a:rPr lang="sk-SK" dirty="0" smtClean="0"/>
              <a:t> podpora </a:t>
            </a:r>
            <a:r>
              <a:rPr lang="sk-SK" dirty="0" err="1" smtClean="0"/>
              <a:t>řešení</a:t>
            </a:r>
            <a:r>
              <a:rPr lang="sk-SK" dirty="0" smtClean="0"/>
              <a:t>. Roční </a:t>
            </a:r>
            <a:r>
              <a:rPr lang="sk-SK" dirty="0" err="1" smtClean="0"/>
              <a:t>zpráva</a:t>
            </a:r>
            <a:r>
              <a:rPr lang="sk-SK" dirty="0" smtClean="0"/>
              <a:t> za rok 2012. </a:t>
            </a:r>
            <a:r>
              <a:rPr lang="sk-SK" dirty="0" err="1" smtClean="0"/>
              <a:t>Zpráva</a:t>
            </a:r>
            <a:r>
              <a:rPr lang="sk-SK" dirty="0" smtClean="0"/>
              <a:t> k HV 511101. Ostrava, 2012, 156 </a:t>
            </a:r>
            <a:r>
              <a:rPr lang="sk-SK" dirty="0" err="1" smtClean="0"/>
              <a:t>stran</a:t>
            </a:r>
            <a:r>
              <a:rPr lang="sk-SK" dirty="0" smtClean="0"/>
              <a:t>.</a:t>
            </a:r>
          </a:p>
          <a:p>
            <a:r>
              <a:rPr lang="sk-SK" dirty="0" smtClean="0"/>
              <a:t>Klát J., Slivka K.: Kronika </a:t>
            </a:r>
            <a:r>
              <a:rPr lang="sk-SK" dirty="0" err="1" smtClean="0"/>
              <a:t>počátku</a:t>
            </a:r>
            <a:r>
              <a:rPr lang="sk-SK" dirty="0" smtClean="0"/>
              <a:t> </a:t>
            </a:r>
            <a:r>
              <a:rPr lang="sk-SK" dirty="0" err="1" smtClean="0"/>
              <a:t>hornictví</a:t>
            </a:r>
            <a:r>
              <a:rPr lang="sk-SK" dirty="0" smtClean="0"/>
              <a:t> v </a:t>
            </a:r>
            <a:r>
              <a:rPr lang="sk-SK" dirty="0" err="1" smtClean="0"/>
              <a:t>Ostravě</a:t>
            </a:r>
            <a:r>
              <a:rPr lang="sk-SK" dirty="0" smtClean="0"/>
              <a:t>. Ostrava 2011. ISBN 978-80-260-0382-3.</a:t>
            </a:r>
          </a:p>
          <a:p>
            <a:endParaRPr lang="sk-SK" dirty="0" smtClean="0"/>
          </a:p>
          <a:p>
            <a:r>
              <a:rPr lang="sk-SK" dirty="0" smtClean="0"/>
              <a:t>http://resources.arcgis.com/en/help/</a:t>
            </a:r>
          </a:p>
        </p:txBody>
      </p:sp>
    </p:spTree>
    <p:extLst>
      <p:ext uri="{BB962C8B-B14F-4D97-AF65-F5344CB8AC3E}">
        <p14:creationId xmlns:p14="http://schemas.microsoft.com/office/powerpoint/2010/main" val="336788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64047" y="3068960"/>
            <a:ext cx="633670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Ďakujem za pozornosť</a:t>
            </a:r>
            <a:endParaRPr lang="sk-SK" b="1" dirty="0"/>
          </a:p>
        </p:txBody>
      </p:sp>
      <p:pic>
        <p:nvPicPr>
          <p:cNvPr id="15362" name="Picture 2" descr="D:\Documents\3_rocnik\_Balarka\Semes_A\hgf_zna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92696"/>
            <a:ext cx="17049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88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Cie</a:t>
            </a:r>
            <a:r>
              <a:rPr lang="sk-SK" b="1" dirty="0"/>
              <a:t>ľ</a:t>
            </a:r>
            <a:r>
              <a:rPr lang="sk-SK" b="1" dirty="0" smtClean="0"/>
              <a:t> práce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2736304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k-SK" dirty="0" smtClean="0"/>
              <a:t>Odhalenie doposiaľ neznámych alebo nelokalizovaných starých banských diel, ktoré môžu byť potenciálne nebezpečné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0787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Úvod do riešenej problematiky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sk-SK" dirty="0" smtClean="0"/>
              <a:t>Nedostatočné odstavenie baní</a:t>
            </a:r>
          </a:p>
          <a:p>
            <a:pPr>
              <a:lnSpc>
                <a:spcPct val="150000"/>
              </a:lnSpc>
            </a:pPr>
            <a:r>
              <a:rPr lang="sk-SK" dirty="0" smtClean="0"/>
              <a:t>Hromadenie metánu</a:t>
            </a:r>
          </a:p>
          <a:p>
            <a:pPr>
              <a:lnSpc>
                <a:spcPct val="150000"/>
              </a:lnSpc>
            </a:pPr>
            <a:r>
              <a:rPr lang="sk-SK" dirty="0" smtClean="0"/>
              <a:t>Projekt: </a:t>
            </a:r>
            <a:r>
              <a:rPr lang="sk-SK" dirty="0"/>
              <a:t>„Komplexní </a:t>
            </a:r>
            <a:r>
              <a:rPr lang="sk-SK" dirty="0" err="1"/>
              <a:t>řešení</a:t>
            </a:r>
            <a:r>
              <a:rPr lang="sk-SK" dirty="0"/>
              <a:t> problematiky </a:t>
            </a:r>
            <a:r>
              <a:rPr lang="sk-SK" dirty="0" err="1"/>
              <a:t>metanu</a:t>
            </a:r>
            <a:r>
              <a:rPr lang="sk-SK" dirty="0"/>
              <a:t> </a:t>
            </a:r>
            <a:r>
              <a:rPr lang="sk-SK" dirty="0" err="1"/>
              <a:t>ve</a:t>
            </a:r>
            <a:r>
              <a:rPr lang="sk-SK" dirty="0"/>
              <a:t> </a:t>
            </a:r>
            <a:r>
              <a:rPr lang="sk-SK" dirty="0" err="1"/>
              <a:t>vazbě</a:t>
            </a:r>
            <a:r>
              <a:rPr lang="sk-SK" dirty="0"/>
              <a:t> na stará </a:t>
            </a:r>
            <a:r>
              <a:rPr lang="sk-SK" dirty="0" err="1"/>
              <a:t>důlní</a:t>
            </a:r>
            <a:r>
              <a:rPr lang="sk-SK" dirty="0"/>
              <a:t> </a:t>
            </a:r>
            <a:r>
              <a:rPr lang="sk-SK" dirty="0" err="1"/>
              <a:t>díla</a:t>
            </a:r>
            <a:r>
              <a:rPr lang="sk-SK" dirty="0"/>
              <a:t>“ </a:t>
            </a:r>
            <a:endParaRPr lang="sk-SK" dirty="0" smtClean="0"/>
          </a:p>
          <a:p>
            <a:pPr>
              <a:lnSpc>
                <a:spcPct val="150000"/>
              </a:lnSpc>
            </a:pPr>
            <a:r>
              <a:rPr lang="sk-SK" dirty="0" smtClean="0"/>
              <a:t>Časť projektu: „</a:t>
            </a:r>
            <a:r>
              <a:rPr lang="sk-SK" dirty="0" err="1" smtClean="0"/>
              <a:t>Geoinformační</a:t>
            </a:r>
            <a:r>
              <a:rPr lang="sk-SK" dirty="0" smtClean="0"/>
              <a:t> </a:t>
            </a:r>
            <a:r>
              <a:rPr lang="sk-SK" dirty="0"/>
              <a:t>podpora </a:t>
            </a:r>
            <a:r>
              <a:rPr lang="sk-SK" dirty="0" err="1"/>
              <a:t>řešení</a:t>
            </a:r>
            <a:r>
              <a:rPr lang="sk-SK" dirty="0"/>
              <a:t> projektu (35/L2-6</a:t>
            </a:r>
            <a:r>
              <a:rPr lang="sk-SK" dirty="0" smtClean="0"/>
              <a:t>)“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4956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1. Prieskum ďalšej dokumentácie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k-SK" b="1" dirty="0" smtClean="0"/>
              <a:t>Archív OKD </a:t>
            </a:r>
            <a:r>
              <a:rPr lang="sk-SK" dirty="0" smtClean="0"/>
              <a:t>– ďalšie územia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sk-SK" dirty="0" smtClean="0"/>
              <a:t>Územia: Ostrava – (</a:t>
            </a:r>
            <a:r>
              <a:rPr lang="sk-SK" dirty="0" err="1" smtClean="0"/>
              <a:t>Doubrava</a:t>
            </a:r>
            <a:r>
              <a:rPr lang="sk-SK" dirty="0" smtClean="0"/>
              <a:t>, </a:t>
            </a:r>
            <a:r>
              <a:rPr lang="sk-SK" dirty="0" err="1" smtClean="0"/>
              <a:t>Orlová</a:t>
            </a:r>
            <a:r>
              <a:rPr lang="sk-SK" dirty="0" smtClean="0"/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sk-SK" dirty="0"/>
          </a:p>
          <a:p>
            <a:pPr marL="0" indent="0">
              <a:lnSpc>
                <a:spcPct val="150000"/>
              </a:lnSpc>
              <a:buNone/>
            </a:pPr>
            <a:r>
              <a:rPr lang="sk-SK" b="1" dirty="0" smtClean="0"/>
              <a:t>Digitálne archívy</a:t>
            </a:r>
          </a:p>
          <a:p>
            <a:pPr>
              <a:lnSpc>
                <a:spcPct val="150000"/>
              </a:lnSpc>
            </a:pPr>
            <a:r>
              <a:rPr lang="sk-SK" dirty="0" err="1" smtClean="0"/>
              <a:t>www.archives</a:t>
            </a:r>
            <a:r>
              <a:rPr lang="sk-SK" dirty="0" err="1" smtClean="0"/>
              <a:t>.cz</a:t>
            </a:r>
            <a:r>
              <a:rPr lang="sk-SK" dirty="0" smtClean="0"/>
              <a:t>  - </a:t>
            </a:r>
            <a:r>
              <a:rPr lang="sk-SK" dirty="0" err="1" smtClean="0"/>
              <a:t>Zemnsky</a:t>
            </a:r>
            <a:r>
              <a:rPr lang="sk-SK" dirty="0" smtClean="0"/>
              <a:t> archív Opava</a:t>
            </a: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394956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2. </a:t>
            </a:r>
            <a:r>
              <a:rPr lang="sk-SK" b="1" dirty="0" err="1" smtClean="0"/>
              <a:t>Mozaikovanie</a:t>
            </a:r>
            <a:r>
              <a:rPr lang="sk-SK" b="1" dirty="0" smtClean="0"/>
              <a:t>, transformácia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sk-SK" dirty="0" smtClean="0"/>
              <a:t>Vybratie vhodných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k-SK" dirty="0" smtClean="0"/>
              <a:t>    mapových sérii</a:t>
            </a:r>
          </a:p>
          <a:p>
            <a:pPr>
              <a:lnSpc>
                <a:spcPct val="150000"/>
              </a:lnSpc>
            </a:pPr>
            <a:r>
              <a:rPr lang="sk-SK" dirty="0" smtClean="0"/>
              <a:t>Štvorcová sieť</a:t>
            </a:r>
          </a:p>
          <a:p>
            <a:pPr>
              <a:lnSpc>
                <a:spcPct val="150000"/>
              </a:lnSpc>
            </a:pPr>
            <a:r>
              <a:rPr lang="sk-SK" dirty="0" smtClean="0"/>
              <a:t>Lokálna registrácia</a:t>
            </a:r>
          </a:p>
          <a:p>
            <a:pPr>
              <a:lnSpc>
                <a:spcPct val="150000"/>
              </a:lnSpc>
            </a:pPr>
            <a:r>
              <a:rPr lang="sk-SK" dirty="0" smtClean="0"/>
              <a:t>Metóda </a:t>
            </a:r>
            <a:r>
              <a:rPr lang="sk-SK" dirty="0" err="1" smtClean="0"/>
              <a:t>Spline</a:t>
            </a:r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00310"/>
            <a:ext cx="3312368" cy="49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6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2. </a:t>
            </a:r>
            <a:r>
              <a:rPr lang="sk-SK" b="1" dirty="0" err="1" smtClean="0"/>
              <a:t>Mozaikovanie</a:t>
            </a:r>
            <a:r>
              <a:rPr lang="sk-SK" b="1" dirty="0" smtClean="0"/>
              <a:t>, transformácia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sk-SK" dirty="0" err="1" smtClean="0"/>
              <a:t>Mozaikovanie</a:t>
            </a:r>
            <a:endParaRPr lang="sk-SK" dirty="0" smtClean="0"/>
          </a:p>
          <a:p>
            <a:pPr>
              <a:lnSpc>
                <a:spcPct val="150000"/>
              </a:lnSpc>
            </a:pPr>
            <a:r>
              <a:rPr lang="sk-SK" dirty="0" smtClean="0"/>
              <a:t>Orezanie mozaiky</a:t>
            </a:r>
          </a:p>
          <a:p>
            <a:pPr>
              <a:lnSpc>
                <a:spcPct val="150000"/>
              </a:lnSpc>
            </a:pPr>
            <a:r>
              <a:rPr lang="sk-SK" dirty="0" smtClean="0"/>
              <a:t>Vytvorenie nového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k-SK" dirty="0" smtClean="0"/>
              <a:t>    rastru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759485"/>
            <a:ext cx="4464496" cy="450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1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chemeClr val="bg1"/>
          </a:solidFill>
        </p:spPr>
        <p:txBody>
          <a:bodyPr/>
          <a:lstStyle/>
          <a:p>
            <a:r>
              <a:rPr lang="sk-SK" b="1" dirty="0" smtClean="0"/>
              <a:t>2. </a:t>
            </a:r>
            <a:r>
              <a:rPr lang="sk-SK" b="1" dirty="0" err="1" smtClean="0"/>
              <a:t>Mozaikovanie</a:t>
            </a:r>
            <a:r>
              <a:rPr lang="sk-SK" b="1" dirty="0" smtClean="0"/>
              <a:t>, transformácia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sk-SK" dirty="0" smtClean="0"/>
              <a:t>Podkladová vrstva DKM</a:t>
            </a:r>
          </a:p>
          <a:p>
            <a:pPr>
              <a:lnSpc>
                <a:spcPct val="150000"/>
              </a:lnSpc>
            </a:pPr>
            <a:r>
              <a:rPr lang="sk-SK" dirty="0" err="1" smtClean="0"/>
              <a:t>Vlícovacie</a:t>
            </a:r>
            <a:r>
              <a:rPr lang="sk-SK" dirty="0" smtClean="0"/>
              <a:t> body</a:t>
            </a:r>
          </a:p>
          <a:p>
            <a:pPr>
              <a:lnSpc>
                <a:spcPct val="150000"/>
              </a:lnSpc>
            </a:pPr>
            <a:r>
              <a:rPr lang="sk-SK" dirty="0" smtClean="0"/>
              <a:t>Metóda </a:t>
            </a:r>
            <a:r>
              <a:rPr lang="sk-SK" dirty="0" err="1" smtClean="0"/>
              <a:t>Afínna</a:t>
            </a:r>
            <a:endParaRPr lang="sk-SK" dirty="0" smtClean="0"/>
          </a:p>
          <a:p>
            <a:pPr>
              <a:lnSpc>
                <a:spcPct val="150000"/>
              </a:lnSpc>
            </a:pPr>
            <a:r>
              <a:rPr lang="sk-SK" dirty="0" smtClean="0"/>
              <a:t>Kontrola</a:t>
            </a:r>
          </a:p>
          <a:p>
            <a:endParaRPr lang="sk-SK" dirty="0"/>
          </a:p>
        </p:txBody>
      </p:sp>
      <p:pic>
        <p:nvPicPr>
          <p:cNvPr id="5" name="Zástupný symbol obsahu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60848"/>
            <a:ext cx="4536504" cy="444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1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1748</TotalTime>
  <Words>537</Words>
  <Application>Microsoft Office PowerPoint</Application>
  <PresentationFormat>Prezentácia na obrazovke (4:3)</PresentationFormat>
  <Paragraphs>122</Paragraphs>
  <Slides>32</Slides>
  <Notes>2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32</vt:i4>
      </vt:variant>
    </vt:vector>
  </HeadingPairs>
  <TitlesOfParts>
    <vt:vector size="33" baseType="lpstr">
      <vt:lpstr>Motív Office</vt:lpstr>
      <vt:lpstr>Lokalizace starých důlních děl z historických podkladů</vt:lpstr>
      <vt:lpstr>Úlohy práce</vt:lpstr>
      <vt:lpstr>Úlohy práce</vt:lpstr>
      <vt:lpstr>Cieľ práce</vt:lpstr>
      <vt:lpstr>Úvod do riešenej problematiky</vt:lpstr>
      <vt:lpstr>1. Prieskum ďalšej dokumentácie</vt:lpstr>
      <vt:lpstr>2. Mozaikovanie, transformácia</vt:lpstr>
      <vt:lpstr>2. Mozaikovanie, transformácia</vt:lpstr>
      <vt:lpstr>2. Mozaikovanie, transformácia</vt:lpstr>
      <vt:lpstr>2. Prehľad chýb</vt:lpstr>
      <vt:lpstr>2. Prehľad chýb</vt:lpstr>
      <vt:lpstr>2. Prehľad chýb</vt:lpstr>
      <vt:lpstr>Prezentácia programu PowerPoint</vt:lpstr>
      <vt:lpstr>Prezentácia programu PowerPoint</vt:lpstr>
      <vt:lpstr>Prezentácia programu PowerPoint</vt:lpstr>
      <vt:lpstr>3. Publikovanie SKM </vt:lpstr>
      <vt:lpstr>3. Ukážka WMS</vt:lpstr>
      <vt:lpstr>4. Lokalizácia SBD</vt:lpstr>
      <vt:lpstr>4. Lokalizácia SBD - indície</vt:lpstr>
      <vt:lpstr>4. Lokalizácia SBD - indície</vt:lpstr>
      <vt:lpstr>4. Lokalizácia SBD - indície</vt:lpstr>
      <vt:lpstr>4. Lokalizácia SBD - indície</vt:lpstr>
      <vt:lpstr>4. Lokalizácia SBD - indície</vt:lpstr>
      <vt:lpstr>4. Lokalizácia SBD - indície</vt:lpstr>
      <vt:lpstr>4. Lokalizácia SBD - indície</vt:lpstr>
      <vt:lpstr>4. Lokalizácia SBD - indície</vt:lpstr>
      <vt:lpstr>4. Lokalizácia SBD - indície</vt:lpstr>
      <vt:lpstr>4. Lokalizácia SBD - výsledky</vt:lpstr>
      <vt:lpstr>Zdroje dát</vt:lpstr>
      <vt:lpstr>Použitý Software</vt:lpstr>
      <vt:lpstr>Literatúra a zdroje</vt:lpstr>
      <vt:lpstr>Ďakujem za pozornosť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Heňo</dc:creator>
  <cp:lastModifiedBy>hack</cp:lastModifiedBy>
  <cp:revision>57</cp:revision>
  <dcterms:created xsi:type="dcterms:W3CDTF">2013-12-10T16:24:16Z</dcterms:created>
  <dcterms:modified xsi:type="dcterms:W3CDTF">2014-05-15T19:29:54Z</dcterms:modified>
</cp:coreProperties>
</file>