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9" r:id="rId4"/>
    <p:sldId id="270" r:id="rId5"/>
    <p:sldId id="269" r:id="rId6"/>
    <p:sldId id="272" r:id="rId7"/>
    <p:sldId id="274" r:id="rId8"/>
    <p:sldId id="261" r:id="rId9"/>
    <p:sldId id="262" r:id="rId10"/>
    <p:sldId id="263" r:id="rId11"/>
    <p:sldId id="267" r:id="rId12"/>
    <p:sldId id="264" r:id="rId13"/>
    <p:sldId id="277" r:id="rId14"/>
    <p:sldId id="265" r:id="rId15"/>
    <p:sldId id="278" r:id="rId16"/>
    <p:sldId id="260" r:id="rId17"/>
    <p:sldId id="276" r:id="rId18"/>
    <p:sldId id="25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203" autoAdjust="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84C64EC-35AC-4244-9FDC-E7CF989A1063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2FB745A-2B2C-406C-AD92-B586397B0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64EC-35AC-4244-9FDC-E7CF989A1063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45A-2B2C-406C-AD92-B586397B0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64EC-35AC-4244-9FDC-E7CF989A1063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45A-2B2C-406C-AD92-B586397B0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64EC-35AC-4244-9FDC-E7CF989A1063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45A-2B2C-406C-AD92-B586397B0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64EC-35AC-4244-9FDC-E7CF989A1063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45A-2B2C-406C-AD92-B586397B0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64EC-35AC-4244-9FDC-E7CF989A1063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45A-2B2C-406C-AD92-B586397B0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4C64EC-35AC-4244-9FDC-E7CF989A1063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2FB745A-2B2C-406C-AD92-B586397B04D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84C64EC-35AC-4244-9FDC-E7CF989A1063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2FB745A-2B2C-406C-AD92-B586397B0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64EC-35AC-4244-9FDC-E7CF989A1063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45A-2B2C-406C-AD92-B586397B0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64EC-35AC-4244-9FDC-E7CF989A1063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45A-2B2C-406C-AD92-B586397B0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64EC-35AC-4244-9FDC-E7CF989A1063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B745A-2B2C-406C-AD92-B586397B0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84C64EC-35AC-4244-9FDC-E7CF989A1063}" type="datetimeFigureOut">
              <a:rPr lang="cs-CZ" smtClean="0"/>
              <a:pPr/>
              <a:t>15.5.2014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2FB745A-2B2C-406C-AD92-B586397B04D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fotomap.moxo.cz/index.ph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effectLst/>
                <a:latin typeface="Calibri" pitchFamily="34" charset="0"/>
              </a:rPr>
              <a:t>MAPOVÁ APLIKACE PRO FOTOGRAFICKY ZAJÍMAVÁ MÍSTA V OKOLÍ BRNA</a:t>
            </a:r>
            <a:endParaRPr lang="cs-CZ" dirty="0">
              <a:effectLst/>
              <a:latin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7772400" cy="1113538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Monika Bláhová</a:t>
            </a:r>
          </a:p>
          <a:p>
            <a:pPr algn="l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Vedoucí práce: doc. RNDr. Tomáš Řezník, Ph.D.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5475" y="5257562"/>
            <a:ext cx="41044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dirty="0" smtClean="0">
              <a:latin typeface="Calibri" pitchFamily="34" charset="0"/>
            </a:endParaRPr>
          </a:p>
          <a:p>
            <a:r>
              <a:rPr lang="cs-CZ" sz="2000" b="1" dirty="0" smtClean="0">
                <a:latin typeface="Calibri" pitchFamily="34" charset="0"/>
              </a:rPr>
              <a:t>MASARYKOVA UNIVERZITA</a:t>
            </a:r>
          </a:p>
          <a:p>
            <a:r>
              <a:rPr lang="cs-CZ" sz="2000" dirty="0" smtClean="0">
                <a:latin typeface="Calibri" pitchFamily="34" charset="0"/>
              </a:rPr>
              <a:t>Přírodovědecká fakulta</a:t>
            </a:r>
          </a:p>
          <a:p>
            <a:r>
              <a:rPr lang="cs-CZ" sz="2000" dirty="0" smtClean="0">
                <a:latin typeface="Calibri" pitchFamily="34" charset="0"/>
              </a:rPr>
              <a:t>Geografický ústav</a:t>
            </a:r>
          </a:p>
          <a:p>
            <a:endParaRPr lang="cs-CZ" dirty="0">
              <a:latin typeface="Calibri" pitchFamily="34" charset="0"/>
            </a:endParaRPr>
          </a:p>
        </p:txBody>
      </p:sp>
      <p:pic>
        <p:nvPicPr>
          <p:cNvPr id="1026" name="Picture 2" descr="C:\Users\Monika\Desktop\znak200_mu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0632" y="5517232"/>
            <a:ext cx="1124744" cy="1124744"/>
          </a:xfrm>
          <a:prstGeom prst="rect">
            <a:avLst/>
          </a:prstGeom>
          <a:noFill/>
        </p:spPr>
      </p:pic>
      <p:pic>
        <p:nvPicPr>
          <p:cNvPr id="1027" name="Picture 3" descr="C:\Users\Monika\Desktop\znak200_sci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767" y="5508204"/>
            <a:ext cx="1133772" cy="1133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MAPOVÁ ČÁST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9496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" pitchFamily="34" charset="0"/>
              </a:rPr>
              <a:t>ZÁKLADNÍ FUNKČNOST MAPOVÉHO POLE</a:t>
            </a:r>
          </a:p>
        </p:txBody>
      </p:sp>
      <p:pic>
        <p:nvPicPr>
          <p:cNvPr id="3086" name="Picture 14" descr="C:\Users\Monika\Desktop\hlavni strana_po milion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844754" cy="4231115"/>
          </a:xfrm>
          <a:prstGeom prst="rect">
            <a:avLst/>
          </a:prstGeom>
          <a:noFill/>
        </p:spPr>
      </p:pic>
      <p:sp>
        <p:nvSpPr>
          <p:cNvPr id="19" name="Obdélník 18"/>
          <p:cNvSpPr/>
          <p:nvPr/>
        </p:nvSpPr>
        <p:spPr>
          <a:xfrm>
            <a:off x="539552" y="2420888"/>
            <a:ext cx="7848872" cy="4248472"/>
          </a:xfrm>
          <a:prstGeom prst="rect">
            <a:avLst/>
          </a:prstGeom>
          <a:solidFill>
            <a:schemeClr val="bg1">
              <a:alpha val="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/>
          <a:lstStyle/>
          <a:p>
            <a:r>
              <a:rPr lang="cs-CZ" dirty="0" smtClean="0"/>
              <a:t>MAPOVÁ ČÁST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9496"/>
          </a:xfrm>
        </p:spPr>
        <p:txBody>
          <a:bodyPr/>
          <a:lstStyle/>
          <a:p>
            <a:r>
              <a:rPr lang="cs-CZ" sz="2400" dirty="0" smtClean="0">
                <a:latin typeface="Calibri" pitchFamily="34" charset="0"/>
              </a:rPr>
              <a:t>PŘIDÁVÁNÍ BODŮ A PROPOJENÍ S GALERIÍ FOTOGRAFIÍ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8194" name="Picture 2" descr="C:\Users\Monika\Desktop\pridavan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7806255" cy="4231297"/>
          </a:xfrm>
          <a:prstGeom prst="rect">
            <a:avLst/>
          </a:prstGeom>
          <a:noFill/>
        </p:spPr>
      </p:pic>
      <p:pic>
        <p:nvPicPr>
          <p:cNvPr id="8195" name="Picture 3" descr="C:\Users\Monika\Desktop\nahrana fot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19690"/>
            <a:ext cx="7920880" cy="4320480"/>
          </a:xfrm>
          <a:prstGeom prst="rect">
            <a:avLst/>
          </a:prstGeom>
          <a:noFill/>
        </p:spPr>
      </p:pic>
      <p:pic>
        <p:nvPicPr>
          <p:cNvPr id="8196" name="Picture 4" descr="C:\Users\Monika\Desktop\novyb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420888"/>
            <a:ext cx="7920880" cy="4319833"/>
          </a:xfrm>
          <a:prstGeom prst="rect">
            <a:avLst/>
          </a:prstGeom>
          <a:noFill/>
        </p:spPr>
      </p:pic>
      <p:pic>
        <p:nvPicPr>
          <p:cNvPr id="8197" name="Picture 5" descr="C:\Users\Monika\Desktop\detai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348880"/>
            <a:ext cx="8064896" cy="4369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066800"/>
          </a:xfrm>
        </p:spPr>
        <p:txBody>
          <a:bodyPr/>
          <a:lstStyle/>
          <a:p>
            <a:r>
              <a:rPr lang="cs-CZ" dirty="0" smtClean="0"/>
              <a:t>ADMINISTRACE </a:t>
            </a:r>
            <a:r>
              <a:rPr lang="cs-CZ" dirty="0" smtClean="0"/>
              <a:t>UŽIVATELŮ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" pitchFamily="34" charset="0"/>
              </a:rPr>
              <a:t>REGISTRACE, PŘIHLÁŠENÍ A ODHLÁŠENÍ UŽIVATELE</a:t>
            </a:r>
          </a:p>
          <a:p>
            <a:r>
              <a:rPr lang="cs-CZ" sz="2400" dirty="0" smtClean="0">
                <a:latin typeface="Calibri" pitchFamily="34" charset="0"/>
              </a:rPr>
              <a:t>KONTROLA PŘIHLÁŠENÍ</a:t>
            </a:r>
          </a:p>
          <a:p>
            <a:r>
              <a:rPr lang="cs-CZ" sz="2400" dirty="0" smtClean="0">
                <a:latin typeface="Calibri" pitchFamily="34" charset="0"/>
              </a:rPr>
              <a:t>ZABEZPEČENÍ VSTUPŮ A UŽIVATELSKÝCH ÚDAJŮ</a:t>
            </a:r>
            <a:endParaRPr lang="cs-CZ" sz="2400" dirty="0">
              <a:latin typeface="Calibri" pitchFamily="34" charset="0"/>
            </a:endParaRPr>
          </a:p>
        </p:txBody>
      </p:sp>
      <p:pic>
        <p:nvPicPr>
          <p:cNvPr id="9218" name="Picture 2" descr="C:\Users\Monika\Desktop\Škola\6. SEMESTR\BAKALÁŘSKÁ PRÁCE Z KARTOGRAFIE I\OBRÁZKY\registar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338" y="3573016"/>
            <a:ext cx="6089502" cy="3102199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1619672" y="3573016"/>
            <a:ext cx="6048672" cy="3096344"/>
          </a:xfrm>
          <a:prstGeom prst="rect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ADMINISTRACE UŽIVATELŮ</a:t>
            </a:r>
            <a:endParaRPr lang="cs-CZ" dirty="0"/>
          </a:p>
        </p:txBody>
      </p:sp>
      <p:pic>
        <p:nvPicPr>
          <p:cNvPr id="10242" name="Picture 2" descr="C:\Users\Monika\Desktop\nesprav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8486155" cy="2728307"/>
          </a:xfrm>
          <a:prstGeom prst="rect">
            <a:avLst/>
          </a:prstGeom>
          <a:noFill/>
        </p:spPr>
      </p:pic>
      <p:pic>
        <p:nvPicPr>
          <p:cNvPr id="10243" name="Picture 3" descr="C:\Users\Monika\Desktop\k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869160"/>
            <a:ext cx="7164387" cy="1638300"/>
          </a:xfrm>
          <a:prstGeom prst="rect">
            <a:avLst/>
          </a:prstGeom>
          <a:noFill/>
        </p:spPr>
      </p:pic>
      <p:pic>
        <p:nvPicPr>
          <p:cNvPr id="10244" name="Picture 4" descr="C:\Users\Monika\Desktop\upozornen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546" y="1988840"/>
            <a:ext cx="8676456" cy="47326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FOTOGRAFIÍ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UKLÁDÁNÍ SOUBORŮ NA SERVER</a:t>
            </a:r>
          </a:p>
          <a:p>
            <a:r>
              <a:rPr lang="cs-CZ" dirty="0" smtClean="0">
                <a:latin typeface="Calibri" pitchFamily="34" charset="0"/>
              </a:rPr>
              <a:t>NASTAVENÍ PARAMETRŮ UKLÁDANÝCH SOUBORŮ</a:t>
            </a:r>
          </a:p>
          <a:p>
            <a:r>
              <a:rPr lang="cs-CZ" dirty="0" smtClean="0">
                <a:latin typeface="Calibri" pitchFamily="34" charset="0"/>
              </a:rPr>
              <a:t>KONTROLA NAHRÁVANÝCH DAT</a:t>
            </a:r>
          </a:p>
          <a:p>
            <a:r>
              <a:rPr lang="cs-CZ" dirty="0" smtClean="0">
                <a:latin typeface="Calibri" pitchFamily="34" charset="0"/>
              </a:rPr>
              <a:t>MAZÁNÍ SOUBORŮ</a:t>
            </a:r>
          </a:p>
          <a:p>
            <a:r>
              <a:rPr lang="cs-CZ" dirty="0" smtClean="0">
                <a:latin typeface="Calibri" pitchFamily="34" charset="0"/>
              </a:rPr>
              <a:t>PROPOJENÍ S MAPOVÝM POLEM A BODY ZÁJMU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 smtClean="0"/>
              <a:t>SPRÁVA FOTOGRAFIÍ</a:t>
            </a:r>
            <a:endParaRPr lang="cs-CZ" dirty="0"/>
          </a:p>
        </p:txBody>
      </p:sp>
      <p:pic>
        <p:nvPicPr>
          <p:cNvPr id="11266" name="Picture 2" descr="C:\Users\Monika\Desktop\chyba format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7794626" cy="4287837"/>
          </a:xfrm>
          <a:prstGeom prst="rect">
            <a:avLst/>
          </a:prstGeom>
          <a:noFill/>
        </p:spPr>
      </p:pic>
      <p:pic>
        <p:nvPicPr>
          <p:cNvPr id="11268" name="Picture 4" descr="C:\Users\Monika\Desktop\kod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5085184"/>
            <a:ext cx="5591175" cy="1323975"/>
          </a:xfrm>
          <a:prstGeom prst="rect">
            <a:avLst/>
          </a:prstGeom>
          <a:noFill/>
        </p:spPr>
      </p:pic>
      <p:pic>
        <p:nvPicPr>
          <p:cNvPr id="11269" name="Picture 5" descr="C:\Users\Monika\Desktop\chyba-hlas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5614" y="1927849"/>
            <a:ext cx="8677084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Rešerše existujících řešení</a:t>
            </a:r>
          </a:p>
          <a:p>
            <a:r>
              <a:rPr lang="cs-CZ" dirty="0" smtClean="0">
                <a:latin typeface="Calibri" pitchFamily="34" charset="0"/>
              </a:rPr>
              <a:t>Matice požadavků aplikovatelná na jiné projekty</a:t>
            </a:r>
          </a:p>
          <a:p>
            <a:r>
              <a:rPr lang="cs-CZ" dirty="0" smtClean="0">
                <a:latin typeface="Calibri" pitchFamily="34" charset="0"/>
              </a:rPr>
              <a:t>Webová aplikace</a:t>
            </a:r>
          </a:p>
          <a:p>
            <a:pPr>
              <a:buNone/>
            </a:pP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Výsledný projekt dostupný na: 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hlinkClick r:id="rId2"/>
              </a:rPr>
              <a:t>http://fotomap.moxo.cz/index.php</a:t>
            </a:r>
            <a:endParaRPr lang="cs-CZ" dirty="0" smtClean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cs-CZ" dirty="0" smtClean="0"/>
              <a:t>MOŽNOSTI ROZVOJE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V RÁMCI NAVAZUJÍCÍ DIMPLOMOVÉ PRÁCE</a:t>
            </a:r>
          </a:p>
          <a:p>
            <a:pPr>
              <a:buNone/>
            </a:pP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Rozšíření funkčnosti aplikace</a:t>
            </a:r>
          </a:p>
          <a:p>
            <a:r>
              <a:rPr lang="cs-CZ" dirty="0" smtClean="0">
                <a:latin typeface="Calibri" pitchFamily="34" charset="0"/>
              </a:rPr>
              <a:t>Možnost propojení se sociálními sítěmi</a:t>
            </a:r>
          </a:p>
          <a:p>
            <a:r>
              <a:rPr lang="cs-CZ" dirty="0" smtClean="0">
                <a:latin typeface="Calibri" pitchFamily="34" charset="0"/>
              </a:rPr>
              <a:t>Rozšíření aplikace pro rozsáhlejší oblast</a:t>
            </a:r>
          </a:p>
          <a:p>
            <a:endParaRPr lang="cs-CZ" dirty="0" smtClean="0">
              <a:latin typeface="Calibri" pitchFamily="34" charset="0"/>
            </a:endParaRPr>
          </a:p>
          <a:p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829761"/>
          </a:xfrm>
        </p:spPr>
        <p:txBody>
          <a:bodyPr/>
          <a:lstStyle/>
          <a:p>
            <a:pPr algn="ctr"/>
            <a:r>
              <a:rPr lang="cs-CZ" dirty="0" smtClean="0">
                <a:latin typeface="Calibri" pitchFamily="34" charset="0"/>
              </a:rPr>
              <a:t>DĚKUJI ZA </a:t>
            </a:r>
            <a:r>
              <a:rPr lang="cs-CZ" dirty="0" smtClean="0">
                <a:effectLst/>
                <a:latin typeface="Calibri" pitchFamily="34" charset="0"/>
              </a:rPr>
              <a:t>POZORNOST</a:t>
            </a:r>
            <a:r>
              <a:rPr lang="cs-CZ" dirty="0" smtClean="0">
                <a:latin typeface="Calibri" pitchFamily="34" charset="0"/>
              </a:rPr>
              <a:t> !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267744" y="4293096"/>
            <a:ext cx="4953000" cy="1752600"/>
          </a:xfrm>
        </p:spPr>
        <p:txBody>
          <a:bodyPr>
            <a:normAutofit/>
          </a:bodyPr>
          <a:lstStyle/>
          <a:p>
            <a:pPr algn="ctr"/>
            <a:r>
              <a:rPr lang="cs-CZ" sz="2400" dirty="0" smtClean="0">
                <a:latin typeface="Calibri" pitchFamily="34" charset="0"/>
              </a:rPr>
              <a:t>Monika Bláhová</a:t>
            </a:r>
          </a:p>
          <a:p>
            <a:pPr algn="ctr"/>
            <a:r>
              <a:rPr lang="cs-CZ" sz="2400" dirty="0" smtClean="0">
                <a:latin typeface="Calibri" pitchFamily="34" charset="0"/>
              </a:rPr>
              <a:t>Kontakt: </a:t>
            </a:r>
            <a:r>
              <a:rPr lang="cs-CZ" sz="2400" dirty="0" err="1" smtClean="0">
                <a:latin typeface="Calibri" pitchFamily="34" charset="0"/>
              </a:rPr>
              <a:t>moblahova</a:t>
            </a:r>
            <a:r>
              <a:rPr lang="cs-CZ" sz="2400" dirty="0" smtClean="0">
                <a:latin typeface="Calibri" pitchFamily="34" charset="0"/>
              </a:rPr>
              <a:t>@centrum.cz</a:t>
            </a:r>
            <a:endParaRPr lang="cs-CZ" sz="2400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339752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cs-CZ" dirty="0" smtClean="0">
              <a:latin typeface="Calibri" pitchFamily="34" charset="0"/>
            </a:endParaRPr>
          </a:p>
          <a:p>
            <a:pPr algn="ctr"/>
            <a:r>
              <a:rPr lang="cs-CZ" b="1" dirty="0" smtClean="0">
                <a:latin typeface="Calibri" pitchFamily="34" charset="0"/>
              </a:rPr>
              <a:t>MASARYKOVA UNIVERZITA</a:t>
            </a:r>
          </a:p>
          <a:p>
            <a:pPr algn="ctr"/>
            <a:r>
              <a:rPr lang="cs-CZ" dirty="0" smtClean="0">
                <a:latin typeface="Calibri" pitchFamily="34" charset="0"/>
              </a:rPr>
              <a:t>Přírodovědecká fakulta</a:t>
            </a:r>
          </a:p>
          <a:p>
            <a:pPr algn="ctr"/>
            <a:r>
              <a:rPr lang="cs-CZ" dirty="0" smtClean="0">
                <a:latin typeface="Calibri" pitchFamily="34" charset="0"/>
              </a:rPr>
              <a:t>Geografický ústav</a:t>
            </a:r>
          </a:p>
        </p:txBody>
      </p:sp>
      <p:pic>
        <p:nvPicPr>
          <p:cNvPr id="8" name="Picture 2" descr="C:\Users\Monika\Desktop\znak200_mu-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517232"/>
            <a:ext cx="1124744" cy="1124744"/>
          </a:xfrm>
          <a:prstGeom prst="rect">
            <a:avLst/>
          </a:prstGeom>
          <a:noFill/>
        </p:spPr>
      </p:pic>
      <p:pic>
        <p:nvPicPr>
          <p:cNvPr id="9" name="Picture 3" descr="C:\Users\Monika\Desktop\znak200_sci-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511326"/>
            <a:ext cx="1133772" cy="1133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effectLst/>
                <a:latin typeface="Calibri" pitchFamily="34" charset="0"/>
              </a:rPr>
              <a:t>OSNOVA</a:t>
            </a:r>
            <a:endParaRPr lang="cs-CZ" dirty="0">
              <a:effectLst/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latin typeface="Calibri" pitchFamily="34" charset="0"/>
              </a:rPr>
              <a:t>CÍLE PRÁCE</a:t>
            </a:r>
          </a:p>
          <a:p>
            <a:r>
              <a:rPr lang="cs-CZ" sz="2400" dirty="0" smtClean="0">
                <a:latin typeface="Calibri" pitchFamily="34" charset="0"/>
              </a:rPr>
              <a:t>HODNOCENÍ VYBRANÝCH WEBOVÝCH MAPOVÝCH ZDROJŮ</a:t>
            </a:r>
          </a:p>
          <a:p>
            <a:r>
              <a:rPr lang="cs-CZ" sz="2400" dirty="0" smtClean="0">
                <a:latin typeface="Calibri" pitchFamily="34" charset="0"/>
              </a:rPr>
              <a:t>STANOVENÍ FUNKČNÍCH A MIMOFUNKČNÍCH POŽADAVKŮ</a:t>
            </a:r>
          </a:p>
          <a:p>
            <a:r>
              <a:rPr lang="cs-CZ" sz="2400" dirty="0" smtClean="0">
                <a:latin typeface="Calibri" pitchFamily="34" charset="0"/>
              </a:rPr>
              <a:t>STRUKTURA APLIKACE</a:t>
            </a:r>
          </a:p>
          <a:p>
            <a:r>
              <a:rPr lang="cs-CZ" sz="2400" dirty="0" smtClean="0">
                <a:latin typeface="Calibri" pitchFamily="34" charset="0"/>
              </a:rPr>
              <a:t>SOFTWARE A TECHNOLOGIE</a:t>
            </a:r>
          </a:p>
          <a:p>
            <a:r>
              <a:rPr lang="cs-CZ" sz="2400" dirty="0" smtClean="0">
                <a:latin typeface="Calibri" pitchFamily="34" charset="0"/>
              </a:rPr>
              <a:t>REALIZACE PROJEKTU</a:t>
            </a:r>
          </a:p>
          <a:p>
            <a:r>
              <a:rPr lang="cs-CZ" sz="2400" dirty="0" smtClean="0">
                <a:latin typeface="Calibri" pitchFamily="34" charset="0"/>
              </a:rPr>
              <a:t>VÝSLEDKY PRÁCE</a:t>
            </a:r>
            <a:endParaRPr lang="cs-CZ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cs-CZ" dirty="0" smtClean="0">
                <a:effectLst/>
                <a:latin typeface="Calibri" pitchFamily="34" charset="0"/>
              </a:rPr>
              <a:t>CÍLE PRÁCE</a:t>
            </a:r>
            <a:endParaRPr lang="cs-CZ" dirty="0">
              <a:effectLst/>
              <a:latin typeface="Calibri" pitchFamily="34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VYTVOŘENÍ PILOTNÍ WEBOVÉ MAPOVÉ APLIKACE</a:t>
            </a:r>
          </a:p>
          <a:p>
            <a:pPr>
              <a:buNone/>
            </a:pPr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Hodnocení vybraných webových mapových zdrojů</a:t>
            </a:r>
          </a:p>
          <a:p>
            <a:r>
              <a:rPr lang="cs-CZ" dirty="0" smtClean="0">
                <a:latin typeface="Calibri" pitchFamily="34" charset="0"/>
              </a:rPr>
              <a:t>Sestavení matice funkčních a mimofunkčních požadavků na aplikaci</a:t>
            </a:r>
          </a:p>
          <a:p>
            <a:r>
              <a:rPr lang="cs-CZ" dirty="0" smtClean="0">
                <a:latin typeface="Calibri" pitchFamily="34" charset="0"/>
              </a:rPr>
              <a:t>Návrh struktury aplikace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Autofit/>
          </a:bodyPr>
          <a:lstStyle/>
          <a:p>
            <a:r>
              <a:rPr lang="cs-CZ" sz="3600" dirty="0" smtClean="0"/>
              <a:t>HODNOCENÍ VYBRANÝCH WEBOVÝCH MAPOVÝCH ZDROJŮ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3682752" cy="4325112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Calibri" pitchFamily="34" charset="0"/>
              </a:rPr>
              <a:t>Google maps, OpenStreet maps, Mapy.cz</a:t>
            </a:r>
          </a:p>
          <a:p>
            <a:r>
              <a:rPr lang="cs-CZ" sz="2400" dirty="0" smtClean="0">
                <a:latin typeface="Calibri" pitchFamily="34" charset="0"/>
              </a:rPr>
              <a:t>Funkční požadavky</a:t>
            </a:r>
          </a:p>
          <a:p>
            <a:r>
              <a:rPr lang="cs-CZ" sz="2400" dirty="0" smtClean="0">
                <a:latin typeface="Calibri" pitchFamily="34" charset="0"/>
              </a:rPr>
              <a:t>Mimofunkční požadavky</a:t>
            </a:r>
            <a:endParaRPr lang="cs-CZ" sz="2400" dirty="0">
              <a:latin typeface="Calibri" pitchFamily="34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283969" y="2060832"/>
          <a:ext cx="4608510" cy="4536519"/>
        </p:xfrm>
        <a:graphic>
          <a:graphicData uri="http://schemas.openxmlformats.org/drawingml/2006/table">
            <a:tbl>
              <a:tblPr/>
              <a:tblGrid>
                <a:gridCol w="3627877"/>
                <a:gridCol w="278444"/>
                <a:gridCol w="362962"/>
                <a:gridCol w="339227"/>
              </a:tblGrid>
              <a:tr h="17170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Uživatelské rozhraní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GM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OSM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MCZ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 k dispozici měření vzdušnou čarou?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 k dispozici měření pomocí liniových prvků?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Lze mapu uložit jako obrázek?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7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 umožněn tisk mapy?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 dostupný nástroj pro přiblížení/oddálení?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7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 dostupný nástroj pro posouvání?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7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 dostupný vyhledávací nástroj?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7170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latin typeface="Calibri"/>
                          <a:ea typeface="Batang"/>
                          <a:cs typeface="Times New Roman"/>
                        </a:rPr>
                        <a:t>Manipulace s daty a průběh procesů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GM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OSM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MCZ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Lze s mapou pohybovat pomocí myši?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Lze s mapovou pohybovat pomocí kurzorových šipek?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Lze mapu přiblížit pomocí dvojkliku?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Lze přiblížit oblast pomocí kolečka myši?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Funguje v Google Chrome?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Funguje v Mozilla Firefox?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Funguje v Internet Explorer?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Lze mapu vycentrovat na prvek?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 možné nastavit styl zobrazovaných dat?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7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Lze ručně nastavit měřítko mapy?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71701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Kompozice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7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GM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OSM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MCZ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 k dispozici grafické měřítko?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 k dispozici číselné měřítko?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65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Je dostupná legenda všech vrstev?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71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Zabírá mapové pole podstatnou část plochy?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82" marR="3418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35444" y="4837699"/>
          <a:ext cx="4074988" cy="1320930"/>
        </p:xfrm>
        <a:graphic>
          <a:graphicData uri="http://schemas.openxmlformats.org/drawingml/2006/table">
            <a:tbl>
              <a:tblPr/>
              <a:tblGrid>
                <a:gridCol w="2984473"/>
                <a:gridCol w="310186"/>
                <a:gridCol w="403241"/>
                <a:gridCol w="377088"/>
              </a:tblGrid>
              <a:tr h="18968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Dokumentace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GM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OSM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MCZ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Lze zjistit datum pořízení dat?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8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Lze zjistit zdroj dat?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8968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Náklady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8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GM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OSM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MCZ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Jsou mapové podklady volně dostupné?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STANOVENÍ FUNKČNÍCH A MIMOFUNKČNÍCH POŽADAVKŮ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Implementace v prostředí WWW</a:t>
            </a:r>
          </a:p>
          <a:p>
            <a:r>
              <a:rPr lang="cs-CZ" dirty="0" smtClean="0">
                <a:latin typeface="Calibri" pitchFamily="34" charset="0"/>
              </a:rPr>
              <a:t>Zobrazení základních kompozičních prvků</a:t>
            </a:r>
          </a:p>
          <a:p>
            <a:r>
              <a:rPr lang="cs-CZ" dirty="0" smtClean="0">
                <a:latin typeface="Calibri" pitchFamily="34" charset="0"/>
              </a:rPr>
              <a:t>Jednoduché ovládání</a:t>
            </a:r>
          </a:p>
          <a:p>
            <a:r>
              <a:rPr lang="cs-CZ" dirty="0" smtClean="0">
                <a:latin typeface="Calibri" pitchFamily="34" charset="0"/>
              </a:rPr>
              <a:t>Propojení mapového pole a nahraných fotografií</a:t>
            </a:r>
          </a:p>
          <a:p>
            <a:r>
              <a:rPr lang="cs-CZ" dirty="0" smtClean="0">
                <a:latin typeface="Calibri" pitchFamily="34" charset="0"/>
              </a:rPr>
              <a:t>Administrace uživatelů</a:t>
            </a:r>
          </a:p>
          <a:p>
            <a:r>
              <a:rPr lang="cs-CZ" dirty="0" smtClean="0">
                <a:latin typeface="Calibri" pitchFamily="34" charset="0"/>
              </a:rPr>
              <a:t>Nahrávání a správa fotografií</a:t>
            </a:r>
          </a:p>
          <a:p>
            <a:r>
              <a:rPr lang="cs-CZ" dirty="0" smtClean="0">
                <a:latin typeface="Calibri" pitchFamily="34" charset="0"/>
              </a:rPr>
              <a:t>Volně dostupné SW produkty pro realizaci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APLIKACE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Klient – server</a:t>
            </a:r>
          </a:p>
          <a:p>
            <a:r>
              <a:rPr lang="cs-CZ" dirty="0" smtClean="0">
                <a:latin typeface="Calibri" pitchFamily="34" charset="0"/>
              </a:rPr>
              <a:t>Rozlišení části veřejné a části pro zaregistrované uživatele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5123" name="Picture 3" descr="C:\Users\Monika\Desktop\Škola\6. SEMESTR\BAKALÁŘSKÁ PRÁCE Z KARTOGRAFIE I\OBRÁZKY\klient-serv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764704"/>
            <a:ext cx="1905000" cy="197167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2699792" y="6093296"/>
            <a:ext cx="3436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latin typeface="Calibri" pitchFamily="34" charset="0"/>
              </a:rPr>
              <a:t>Struktura veřejné části aplikace</a:t>
            </a:r>
            <a:endParaRPr lang="cs-CZ" sz="2000" dirty="0">
              <a:latin typeface="Calibri" pitchFamily="34" charset="0"/>
            </a:endParaRPr>
          </a:p>
        </p:txBody>
      </p:sp>
      <p:pic>
        <p:nvPicPr>
          <p:cNvPr id="5125" name="Picture 5" descr="C:\Users\Monika\Desktop\neprihlasen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573016"/>
            <a:ext cx="5486400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STRUKTURA APLIKACE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9752" y="6237312"/>
            <a:ext cx="5112568" cy="409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>
                <a:latin typeface="Calibri" pitchFamily="34" charset="0"/>
              </a:rPr>
              <a:t>Struktura části pro přihlášené uživatele</a:t>
            </a:r>
            <a:endParaRPr lang="cs-CZ" sz="2000" dirty="0">
              <a:latin typeface="Calibri" pitchFamily="34" charset="0"/>
            </a:endParaRPr>
          </a:p>
        </p:txBody>
      </p:sp>
      <p:pic>
        <p:nvPicPr>
          <p:cNvPr id="6147" name="Picture 3" descr="C:\Users\Monika\Desktop\prih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964488" cy="3757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/>
          <a:lstStyle/>
          <a:p>
            <a:r>
              <a:rPr lang="cs-CZ" dirty="0" smtClean="0"/>
              <a:t>SOFTWARE A TECHNOLOGIE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708920"/>
            <a:ext cx="5184576" cy="3816424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editor PSPad 4.5.8</a:t>
            </a:r>
          </a:p>
          <a:p>
            <a:r>
              <a:rPr lang="cs-CZ" dirty="0" smtClean="0">
                <a:latin typeface="Calibri" pitchFamily="34" charset="0"/>
              </a:rPr>
              <a:t>Apache HTTP server project</a:t>
            </a:r>
          </a:p>
          <a:p>
            <a:r>
              <a:rPr lang="cs-CZ" smtClean="0">
                <a:latin typeface="Calibri" pitchFamily="34" charset="0"/>
              </a:rPr>
              <a:t>MySQL Database 5.6 </a:t>
            </a:r>
            <a:r>
              <a:rPr lang="cs-CZ" dirty="0" smtClean="0">
                <a:latin typeface="Calibri" pitchFamily="34" charset="0"/>
              </a:rPr>
              <a:t>(Oracle)</a:t>
            </a:r>
          </a:p>
          <a:p>
            <a:r>
              <a:rPr lang="cs-CZ" dirty="0" smtClean="0">
                <a:latin typeface="Calibri" pitchFamily="34" charset="0"/>
              </a:rPr>
              <a:t>php MyAdmin</a:t>
            </a:r>
          </a:p>
          <a:p>
            <a:endParaRPr lang="cs-CZ" dirty="0" smtClean="0">
              <a:latin typeface="Calibri" pitchFamily="34" charset="0"/>
            </a:endParaRPr>
          </a:p>
          <a:p>
            <a:r>
              <a:rPr lang="cs-CZ" dirty="0" smtClean="0">
                <a:latin typeface="Calibri" pitchFamily="34" charset="0"/>
              </a:rPr>
              <a:t>Google Maps API</a:t>
            </a:r>
          </a:p>
          <a:p>
            <a:r>
              <a:rPr lang="cs-CZ" dirty="0" smtClean="0">
                <a:latin typeface="Calibri" pitchFamily="34" charset="0"/>
              </a:rPr>
              <a:t>HTML, PHP, JavaScript, CSS, SQL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2051" name="Picture 3" descr="C:\Users\Monika\Desktop\ps p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988840"/>
            <a:ext cx="2188543" cy="773337"/>
          </a:xfrm>
          <a:prstGeom prst="rect">
            <a:avLst/>
          </a:prstGeom>
          <a:noFill/>
        </p:spPr>
      </p:pic>
      <p:pic>
        <p:nvPicPr>
          <p:cNvPr id="2052" name="Picture 4" descr="C:\Users\Monika\Desktop\mysq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717032"/>
            <a:ext cx="1272455" cy="1272455"/>
          </a:xfrm>
          <a:prstGeom prst="rect">
            <a:avLst/>
          </a:prstGeom>
          <a:noFill/>
        </p:spPr>
      </p:pic>
      <p:pic>
        <p:nvPicPr>
          <p:cNvPr id="2050" name="Picture 2" descr="C:\Users\Monika\Desktop\apache-http-server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80928"/>
            <a:ext cx="1475135" cy="1106351"/>
          </a:xfrm>
          <a:prstGeom prst="rect">
            <a:avLst/>
          </a:prstGeom>
          <a:noFill/>
        </p:spPr>
      </p:pic>
      <p:pic>
        <p:nvPicPr>
          <p:cNvPr id="2053" name="Picture 5" descr="C:\Users\Monika\Desktop\phpmyadmin_3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8752" y="4869160"/>
            <a:ext cx="1688636" cy="126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49424"/>
            <a:ext cx="8003232" cy="4325112"/>
          </a:xfrm>
        </p:spPr>
        <p:txBody>
          <a:bodyPr/>
          <a:lstStyle/>
          <a:p>
            <a:r>
              <a:rPr lang="cs-CZ" dirty="0" smtClean="0">
                <a:latin typeface="Calibri" pitchFamily="34" charset="0"/>
              </a:rPr>
              <a:t>MAPOVÁ ČÁST</a:t>
            </a:r>
          </a:p>
          <a:p>
            <a:r>
              <a:rPr lang="cs-CZ" dirty="0" smtClean="0">
                <a:latin typeface="Calibri" pitchFamily="34" charset="0"/>
              </a:rPr>
              <a:t>ADMINISTRACE UŽIVATELŮ</a:t>
            </a:r>
          </a:p>
          <a:p>
            <a:r>
              <a:rPr lang="cs-CZ" dirty="0" smtClean="0">
                <a:latin typeface="Calibri" pitchFamily="34" charset="0"/>
              </a:rPr>
              <a:t>SPRÁVA FOTOGRAFIÍ</a:t>
            </a:r>
          </a:p>
          <a:p>
            <a:r>
              <a:rPr lang="cs-CZ" dirty="0" smtClean="0">
                <a:latin typeface="Calibri" pitchFamily="34" charset="0"/>
              </a:rPr>
              <a:t>UŽIVATELSKÉ ROZHRANÍ</a:t>
            </a:r>
          </a:p>
          <a:p>
            <a:r>
              <a:rPr lang="cs-CZ" dirty="0" smtClean="0">
                <a:latin typeface="Calibri" pitchFamily="34" charset="0"/>
              </a:rPr>
              <a:t>WEBOVÁ IMPLEMENTACE</a:t>
            </a:r>
            <a:endParaRPr lang="cs-CZ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Vlastní 11">
      <a:dk1>
        <a:sysClr val="windowText" lastClr="000000"/>
      </a:dk1>
      <a:lt1>
        <a:sysClr val="window" lastClr="FFFFFF"/>
      </a:lt1>
      <a:dk2>
        <a:srgbClr val="00CC66"/>
      </a:dk2>
      <a:lt2>
        <a:srgbClr val="DEDEDE"/>
      </a:lt2>
      <a:accent1>
        <a:srgbClr val="6600CC"/>
      </a:accent1>
      <a:accent2>
        <a:srgbClr val="3333CC"/>
      </a:accent2>
      <a:accent3>
        <a:srgbClr val="00CC66"/>
      </a:accent3>
      <a:accent4>
        <a:srgbClr val="C4652D"/>
      </a:accent4>
      <a:accent5>
        <a:srgbClr val="8B5D3D"/>
      </a:accent5>
      <a:accent6>
        <a:srgbClr val="3333CC"/>
      </a:accent6>
      <a:hlink>
        <a:srgbClr val="67AFBD"/>
      </a:hlink>
      <a:folHlink>
        <a:srgbClr val="3333CC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5056</TotalTime>
  <Words>470</Words>
  <Application>Microsoft Office PowerPoint</Application>
  <PresentationFormat>Předvádění na obrazovce (4:3)</PresentationFormat>
  <Paragraphs>209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Urbanistický</vt:lpstr>
      <vt:lpstr>MAPOVÁ APLIKACE PRO FOTOGRAFICKY ZAJÍMAVÁ MÍSTA V OKOLÍ BRNA</vt:lpstr>
      <vt:lpstr>OSNOVA</vt:lpstr>
      <vt:lpstr>CÍLE PRÁCE</vt:lpstr>
      <vt:lpstr>HODNOCENÍ VYBRANÝCH WEBOVÝCH MAPOVÝCH ZDROJŮ</vt:lpstr>
      <vt:lpstr>STANOVENÍ FUNKČNÍCH A MIMOFUNKČNÍCH POŽADAVKŮ</vt:lpstr>
      <vt:lpstr>STRUKTURA APLIKACE</vt:lpstr>
      <vt:lpstr>STRUKTURA APLIKACE</vt:lpstr>
      <vt:lpstr>SOFTWARE A TECHNOLOGIE</vt:lpstr>
      <vt:lpstr>REALIZACE PROJEKTU</vt:lpstr>
      <vt:lpstr>MAPOVÁ ČÁST</vt:lpstr>
      <vt:lpstr>MAPOVÁ ČÁST</vt:lpstr>
      <vt:lpstr>ADMINISTRACE UŽIVATELŮ</vt:lpstr>
      <vt:lpstr>ADMINISTRACE UŽIVATELŮ</vt:lpstr>
      <vt:lpstr>SPRÁVA FOTOGRAFIÍ</vt:lpstr>
      <vt:lpstr>SPRÁVA FOTOGRAFIÍ</vt:lpstr>
      <vt:lpstr>VÝSLEDKY PRÁCE</vt:lpstr>
      <vt:lpstr>MOŽNOSTI ROZVOJE</vt:lpstr>
      <vt:lpstr>DĚKUJI ZA POZORNOST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Monika</dc:creator>
  <cp:lastModifiedBy>Monika</cp:lastModifiedBy>
  <cp:revision>215</cp:revision>
  <dcterms:created xsi:type="dcterms:W3CDTF">2014-05-09T16:18:25Z</dcterms:created>
  <dcterms:modified xsi:type="dcterms:W3CDTF">2014-05-15T12:43:48Z</dcterms:modified>
</cp:coreProperties>
</file>