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6" r:id="rId2"/>
    <p:sldId id="257" r:id="rId3"/>
    <p:sldId id="258" r:id="rId4"/>
    <p:sldId id="259" r:id="rId5"/>
    <p:sldId id="260" r:id="rId6"/>
    <p:sldId id="261" r:id="rId7"/>
    <p:sldId id="337" r:id="rId8"/>
    <p:sldId id="264" r:id="rId9"/>
    <p:sldId id="265" r:id="rId10"/>
    <p:sldId id="361" r:id="rId11"/>
    <p:sldId id="266" r:id="rId12"/>
    <p:sldId id="275" r:id="rId13"/>
    <p:sldId id="279" r:id="rId14"/>
    <p:sldId id="280" r:id="rId15"/>
    <p:sldId id="281" r:id="rId16"/>
    <p:sldId id="282" r:id="rId17"/>
    <p:sldId id="268" r:id="rId18"/>
    <p:sldId id="284" r:id="rId19"/>
    <p:sldId id="269" r:id="rId20"/>
    <p:sldId id="272" r:id="rId21"/>
    <p:sldId id="273" r:id="rId22"/>
    <p:sldId id="285" r:id="rId23"/>
    <p:sldId id="274" r:id="rId24"/>
    <p:sldId id="338" r:id="rId25"/>
    <p:sldId id="287" r:id="rId26"/>
    <p:sldId id="288" r:id="rId27"/>
    <p:sldId id="289" r:id="rId28"/>
    <p:sldId id="296" r:id="rId29"/>
    <p:sldId id="297" r:id="rId30"/>
    <p:sldId id="298" r:id="rId31"/>
    <p:sldId id="299" r:id="rId32"/>
    <p:sldId id="301" r:id="rId33"/>
    <p:sldId id="303" r:id="rId34"/>
    <p:sldId id="306" r:id="rId35"/>
    <p:sldId id="328" r:id="rId36"/>
    <p:sldId id="307" r:id="rId37"/>
    <p:sldId id="329" r:id="rId38"/>
    <p:sldId id="330" r:id="rId39"/>
    <p:sldId id="331" r:id="rId40"/>
    <p:sldId id="313" r:id="rId41"/>
    <p:sldId id="314" r:id="rId42"/>
    <p:sldId id="316" r:id="rId43"/>
    <p:sldId id="317" r:id="rId44"/>
    <p:sldId id="318" r:id="rId45"/>
    <p:sldId id="319" r:id="rId46"/>
    <p:sldId id="332" r:id="rId47"/>
    <p:sldId id="320" r:id="rId48"/>
    <p:sldId id="322" r:id="rId49"/>
    <p:sldId id="324" r:id="rId50"/>
    <p:sldId id="325" r:id="rId51"/>
    <p:sldId id="362" r:id="rId52"/>
    <p:sldId id="363" r:id="rId53"/>
    <p:sldId id="364" r:id="rId54"/>
    <p:sldId id="326" r:id="rId55"/>
    <p:sldId id="327" r:id="rId56"/>
    <p:sldId id="334" r:id="rId57"/>
    <p:sldId id="335" r:id="rId58"/>
    <p:sldId id="336" r:id="rId59"/>
    <p:sldId id="339" r:id="rId60"/>
    <p:sldId id="340" r:id="rId61"/>
    <p:sldId id="341" r:id="rId62"/>
    <p:sldId id="343" r:id="rId63"/>
    <p:sldId id="344" r:id="rId64"/>
    <p:sldId id="345" r:id="rId65"/>
    <p:sldId id="346" r:id="rId66"/>
    <p:sldId id="347" r:id="rId67"/>
    <p:sldId id="348" r:id="rId68"/>
    <p:sldId id="349" r:id="rId69"/>
    <p:sldId id="350" r:id="rId70"/>
    <p:sldId id="351" r:id="rId71"/>
    <p:sldId id="352" r:id="rId72"/>
    <p:sldId id="353" r:id="rId73"/>
    <p:sldId id="354" r:id="rId74"/>
    <p:sldId id="355" r:id="rId75"/>
    <p:sldId id="372" r:id="rId76"/>
    <p:sldId id="365" r:id="rId77"/>
    <p:sldId id="366" r:id="rId78"/>
    <p:sldId id="367" r:id="rId79"/>
    <p:sldId id="368" r:id="rId80"/>
    <p:sldId id="369" r:id="rId81"/>
    <p:sldId id="371" r:id="rId82"/>
    <p:sldId id="357" r:id="rId83"/>
    <p:sldId id="358" r:id="rId84"/>
    <p:sldId id="373" r:id="rId85"/>
    <p:sldId id="375" r:id="rId86"/>
    <p:sldId id="376" r:id="rId87"/>
    <p:sldId id="377" r:id="rId88"/>
    <p:sldId id="360" r:id="rId8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Hor&#225;k%20-%20&#353;kolen&#237;\EA.xlsm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Hor&#225;k%20-%20&#353;kolen&#237;\pom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Hor&#225;k%20-%20&#353;kolen&#237;\pom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STA1\DATA\NEZ_GYM_SR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tina\Hor&#225;k%20-%20&#353;kolen&#237;\GIS0stat_Pardubice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oleObject" Target="Se&#353;it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19608649665060529"/>
          <c:y val="9.1097308488613291E-2"/>
          <c:w val="0.74918713519019164"/>
          <c:h val="0.68752903474161453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List1!$A$1:$A$4</c:f>
              <c:strCache>
                <c:ptCount val="4"/>
                <c:pt idx="0">
                  <c:v>Výborně</c:v>
                </c:pt>
                <c:pt idx="1">
                  <c:v>Chvalitebně</c:v>
                </c:pt>
                <c:pt idx="2">
                  <c:v>Prospěl</c:v>
                </c:pt>
                <c:pt idx="3">
                  <c:v>Neprospěl</c:v>
                </c:pt>
              </c:strCache>
            </c:strRef>
          </c:cat>
          <c:val>
            <c:numRef>
              <c:f>List1!$B$1:$B$4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7</c:v>
                </c:pt>
              </c:numCache>
            </c:numRef>
          </c:val>
        </c:ser>
        <c:gapWidth val="147"/>
        <c:axId val="154709376"/>
        <c:axId val="155722880"/>
      </c:barChart>
      <c:catAx>
        <c:axId val="154709376"/>
        <c:scaling>
          <c:orientation val="minMax"/>
        </c:scaling>
        <c:axPos val="b"/>
        <c:tickLblPos val="nextTo"/>
        <c:crossAx val="155722880"/>
        <c:crosses val="autoZero"/>
        <c:auto val="1"/>
        <c:lblAlgn val="ctr"/>
        <c:lblOffset val="100"/>
      </c:catAx>
      <c:valAx>
        <c:axId val="15572288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Počet</a:t>
                </a:r>
              </a:p>
            </c:rich>
          </c:tx>
          <c:layout>
            <c:manualLayout>
              <c:xMode val="edge"/>
              <c:yMode val="edge"/>
              <c:x val="2.5441444006221548E-2"/>
              <c:y val="4.8343788674643402E-2"/>
            </c:manualLayout>
          </c:layout>
        </c:title>
        <c:numFmt formatCode="General" sourceLinked="1"/>
        <c:tickLblPos val="nextTo"/>
        <c:crossAx val="154709376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cs-CZ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view3D>
      <c:rotX val="60"/>
      <c:rotY val="330"/>
      <c:depthPercent val="100"/>
      <c:perspective val="60"/>
    </c:view3D>
    <c:plotArea>
      <c:layout/>
      <c:pie3DChart>
        <c:varyColors val="1"/>
        <c:ser>
          <c:idx val="0"/>
          <c:order val="0"/>
          <c:spPr>
            <a:solidFill>
              <a:schemeClr val="accent1"/>
            </a:solidFill>
            <a:ln w="15875">
              <a:noFill/>
            </a:ln>
            <a:scene3d>
              <a:camera prst="orthographicFront"/>
              <a:lightRig rig="threePt" dir="t"/>
            </a:scene3d>
            <a:sp3d prstMaterial="dkEdge">
              <a:bevelT/>
              <a:contourClr>
                <a:srgbClr val="000000"/>
              </a:contourClr>
            </a:sp3d>
          </c:spPr>
          <c:dPt>
            <c:idx val="0"/>
            <c:spPr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scene3d>
                <a:camera prst="orthographicFront"/>
                <a:lightRig rig="threePt" dir="t"/>
              </a:scene3d>
              <a:sp3d prstMaterial="dkEdge">
                <a:bevelT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  <a:ln w="15875">
                <a:noFill/>
              </a:ln>
              <a:scene3d>
                <a:camera prst="orthographicFront"/>
                <a:lightRig rig="threePt" dir="t"/>
              </a:scene3d>
              <a:sp3d prstMaterial="dkEdge">
                <a:bevelT/>
                <a:contourClr>
                  <a:srgbClr val="000000"/>
                </a:contourClr>
              </a:sp3d>
            </c:spPr>
          </c:dPt>
          <c:dPt>
            <c:idx val="2"/>
            <c:explosion val="9"/>
            <c:spPr>
              <a:solidFill>
                <a:srgbClr val="FFC000"/>
              </a:solidFill>
              <a:ln w="15875">
                <a:noFill/>
              </a:ln>
              <a:scene3d>
                <a:camera prst="orthographicFront"/>
                <a:lightRig rig="threePt" dir="t"/>
              </a:scene3d>
              <a:sp3d prstMaterial="dkEdge">
                <a:bevelT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chemeClr val="accent4">
                  <a:lumMod val="20000"/>
                  <a:lumOff val="80000"/>
                </a:schemeClr>
              </a:solidFill>
              <a:ln w="15875">
                <a:noFill/>
              </a:ln>
              <a:scene3d>
                <a:camera prst="orthographicFront"/>
                <a:lightRig rig="threePt" dir="t"/>
              </a:scene3d>
              <a:sp3d prstMaterial="dkEdge">
                <a:bevelT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5.416959418534243E-2"/>
                  <c:y val="-7.0358923884514521E-2"/>
                </c:manualLayout>
              </c:layout>
              <c:dLblPos val="bestFit"/>
              <c:showVal val="1"/>
              <c:showPercent val="1"/>
            </c:dLbl>
            <c:dLblPos val="bestFit"/>
            <c:showVal val="1"/>
            <c:showPercent val="1"/>
          </c:dLbls>
          <c:cat>
            <c:strRef>
              <c:f>List1!$A$1:$A$4</c:f>
              <c:strCache>
                <c:ptCount val="4"/>
                <c:pt idx="0">
                  <c:v>Výborně</c:v>
                </c:pt>
                <c:pt idx="1">
                  <c:v>Chvalitebně</c:v>
                </c:pt>
                <c:pt idx="2">
                  <c:v>Prospěl</c:v>
                </c:pt>
                <c:pt idx="3">
                  <c:v>Neprospěl</c:v>
                </c:pt>
              </c:strCache>
            </c:strRef>
          </c:cat>
          <c:val>
            <c:numRef>
              <c:f>List1!$B$1:$B$4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7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3"/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FFC000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-0.21292396082974913"/>
                  <c:y val="5.1040955766819525E-3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cs-CZ"/>
                </a:p>
              </c:txPr>
              <c:showPercent val="1"/>
            </c:dLbl>
            <c:dLbl>
              <c:idx val="1"/>
              <c:layout>
                <c:manualLayout>
                  <c:x val="0.20649848429539591"/>
                  <c:y val="4.744016537844999E-4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cs-CZ"/>
                </a:p>
              </c:txPr>
              <c:showPercent val="1"/>
            </c:dLbl>
            <c:showPercent val="1"/>
            <c:showLeaderLines val="1"/>
          </c:dLbls>
          <c:cat>
            <c:strRef>
              <c:f>List1!$A$21:$A$22</c:f>
              <c:strCache>
                <c:ptCount val="2"/>
                <c:pt idx="0">
                  <c:v>PRO</c:v>
                </c:pt>
                <c:pt idx="1">
                  <c:v>PROTI</c:v>
                </c:pt>
              </c:strCache>
            </c:strRef>
          </c:cat>
          <c:val>
            <c:numRef>
              <c:f>List1!$B$21:$B$22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sz="1400"/>
            </a:pPr>
            <a:r>
              <a:rPr lang="cs-CZ" dirty="0"/>
              <a:t>Míra </a:t>
            </a:r>
            <a:r>
              <a:rPr lang="cs-CZ" dirty="0" smtClean="0"/>
              <a:t>nezaměstnanosti </a:t>
            </a:r>
            <a:r>
              <a:rPr lang="en-US" dirty="0" smtClean="0"/>
              <a:t>[%]</a:t>
            </a:r>
            <a:endParaRPr lang="cs-CZ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Četnosti</c:v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</c:spPr>
          <c:cat>
            <c:strRef>
              <c:f>[0]!Kat_XXX</c:f>
              <c:strCache>
                <c:ptCount val="19"/>
                <c:pt idx="0">
                  <c:v>&lt;5,2; 5,7&gt;</c:v>
                </c:pt>
                <c:pt idx="1">
                  <c:v>(5,7; 6,3&gt;</c:v>
                </c:pt>
                <c:pt idx="2">
                  <c:v>(6,3; 6,8&gt;</c:v>
                </c:pt>
                <c:pt idx="3">
                  <c:v>(6,8; 7,3&gt;</c:v>
                </c:pt>
                <c:pt idx="4">
                  <c:v>(7,3; 7,9&gt;</c:v>
                </c:pt>
                <c:pt idx="5">
                  <c:v>(7,9; 8,4&gt;</c:v>
                </c:pt>
                <c:pt idx="6">
                  <c:v>(8,4; 9&gt;</c:v>
                </c:pt>
                <c:pt idx="7">
                  <c:v>(9; 9,5&gt;</c:v>
                </c:pt>
                <c:pt idx="8">
                  <c:v>(9,5; 10&gt;</c:v>
                </c:pt>
                <c:pt idx="9">
                  <c:v>(10; 10,6&gt;</c:v>
                </c:pt>
                <c:pt idx="10">
                  <c:v>(10,6; 11,1&gt;</c:v>
                </c:pt>
                <c:pt idx="11">
                  <c:v>(11,1; 11,6&gt;</c:v>
                </c:pt>
                <c:pt idx="12">
                  <c:v>(11,6; 12,2&gt;</c:v>
                </c:pt>
                <c:pt idx="13">
                  <c:v>(12,2; 12,7&gt;</c:v>
                </c:pt>
                <c:pt idx="14">
                  <c:v>(12,7; 13,2&gt;</c:v>
                </c:pt>
                <c:pt idx="15">
                  <c:v>(13,2; 13,8&gt;</c:v>
                </c:pt>
                <c:pt idx="16">
                  <c:v>(13,8; 14,3&gt;</c:v>
                </c:pt>
                <c:pt idx="17">
                  <c:v>(14,3; 14,8&gt;</c:v>
                </c:pt>
                <c:pt idx="18">
                  <c:v>(14,8; 15,4&gt;</c:v>
                </c:pt>
              </c:strCache>
            </c:strRef>
          </c:cat>
          <c:val>
            <c:numRef>
              <c:f>[0]!Kat_YYY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9</c:v>
                </c:pt>
                <c:pt idx="5">
                  <c:v>6</c:v>
                </c:pt>
                <c:pt idx="6">
                  <c:v>9</c:v>
                </c:pt>
                <c:pt idx="7">
                  <c:v>3</c:v>
                </c:pt>
                <c:pt idx="8">
                  <c:v>10</c:v>
                </c:pt>
                <c:pt idx="9">
                  <c:v>13</c:v>
                </c:pt>
                <c:pt idx="10">
                  <c:v>11</c:v>
                </c:pt>
                <c:pt idx="11">
                  <c:v>8</c:v>
                </c:pt>
                <c:pt idx="12">
                  <c:v>8</c:v>
                </c:pt>
                <c:pt idx="13">
                  <c:v>5</c:v>
                </c:pt>
                <c:pt idx="14">
                  <c:v>4</c:v>
                </c:pt>
                <c:pt idx="15">
                  <c:v>2</c:v>
                </c:pt>
                <c:pt idx="16">
                  <c:v>4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</c:ser>
        <c:gapWidth val="0"/>
        <c:axId val="156539904"/>
        <c:axId val="156570368"/>
      </c:barChart>
      <c:catAx>
        <c:axId val="156539904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156570368"/>
        <c:crosses val="autoZero"/>
        <c:auto val="1"/>
        <c:lblAlgn val="ctr"/>
        <c:lblOffset val="100"/>
      </c:catAx>
      <c:valAx>
        <c:axId val="15657036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Četnost</a:t>
                </a:r>
              </a:p>
            </c:rich>
          </c:tx>
          <c:layout>
            <c:manualLayout>
              <c:xMode val="edge"/>
              <c:yMode val="edge"/>
              <c:x val="1.3961605584642269E-2"/>
              <c:y val="0.15039353090572424"/>
            </c:manualLayout>
          </c:layout>
        </c:title>
        <c:numFmt formatCode="General" sourceLinked="1"/>
        <c:tickLblPos val="nextTo"/>
        <c:crossAx val="156539904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en-US"/>
              <a:t>Vývoj nezaměstnanosti (Rybitví, 2010)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circle"/>
            <c:size val="3"/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'Příklad 6.1'!$B$5114:$B$5125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'Příklad 6.1'!$D$5114:$D$5125</c:f>
              <c:numCache>
                <c:formatCode>General</c:formatCode>
                <c:ptCount val="12"/>
                <c:pt idx="0">
                  <c:v>13.910355486862398</c:v>
                </c:pt>
                <c:pt idx="1">
                  <c:v>13.910355486862398</c:v>
                </c:pt>
                <c:pt idx="2">
                  <c:v>11.2828438948995</c:v>
                </c:pt>
                <c:pt idx="3">
                  <c:v>10.355486862442051</c:v>
                </c:pt>
                <c:pt idx="4">
                  <c:v>8.9644513137558004</c:v>
                </c:pt>
                <c:pt idx="5">
                  <c:v>8.0370942812983017</c:v>
                </c:pt>
                <c:pt idx="6">
                  <c:v>7.8825347758887068</c:v>
                </c:pt>
                <c:pt idx="7">
                  <c:v>7.7279752704791198</c:v>
                </c:pt>
                <c:pt idx="8">
                  <c:v>8.5007727975270502</c:v>
                </c:pt>
                <c:pt idx="9">
                  <c:v>8.5007727975270502</c:v>
                </c:pt>
                <c:pt idx="10">
                  <c:v>9.42812982998454</c:v>
                </c:pt>
                <c:pt idx="11">
                  <c:v>10.8191653786708</c:v>
                </c:pt>
              </c:numCache>
            </c:numRef>
          </c:yVal>
          <c:smooth val="1"/>
        </c:ser>
        <c:axId val="156602752"/>
        <c:axId val="156605056"/>
      </c:scatterChart>
      <c:valAx>
        <c:axId val="156602752"/>
        <c:scaling>
          <c:orientation val="minMax"/>
          <c:max val="12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Měsíc</a:t>
                </a:r>
              </a:p>
            </c:rich>
          </c:tx>
          <c:layout/>
        </c:title>
        <c:numFmt formatCode="General" sourceLinked="1"/>
        <c:tickLblPos val="nextTo"/>
        <c:crossAx val="156605056"/>
        <c:crosses val="autoZero"/>
        <c:crossBetween val="midCat"/>
        <c:majorUnit val="1"/>
      </c:valAx>
      <c:valAx>
        <c:axId val="156605056"/>
        <c:scaling>
          <c:orientation val="minMax"/>
          <c:max val="15"/>
          <c:min val="6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Míra nezaměstnanosti [%]</a:t>
                </a:r>
              </a:p>
            </c:rich>
          </c:tx>
          <c:layout>
            <c:manualLayout>
              <c:xMode val="edge"/>
              <c:yMode val="edge"/>
              <c:x val="2.0356234096692107E-2"/>
              <c:y val="0.1466815981335666"/>
            </c:manualLayout>
          </c:layout>
        </c:title>
        <c:numFmt formatCode="General" sourceLinked="1"/>
        <c:tickLblPos val="nextTo"/>
        <c:crossAx val="156602752"/>
        <c:crosses val="autoZero"/>
        <c:crossBetween val="midCat"/>
      </c:valAx>
    </c:plotArea>
    <c:plotVisOnly val="1"/>
  </c:chart>
  <c:spPr>
    <a:ln>
      <a:noFill/>
    </a:ln>
  </c:spPr>
  <c:txPr>
    <a:bodyPr/>
    <a:lstStyle/>
    <a:p>
      <a:pPr>
        <a:defRPr sz="1600"/>
      </a:pPr>
      <a:endParaRPr lang="cs-CZ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en-US"/>
              <a:t>Vývoj nezaměstnanosti (2010)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Rybitví</c:v>
          </c:tx>
          <c:spPr>
            <a:ln>
              <a:solidFill>
                <a:schemeClr val="tx1"/>
              </a:solidFill>
            </a:ln>
          </c:spPr>
          <c:marker>
            <c:symbol val="circle"/>
            <c:size val="3"/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'Příklad 6.1'!$B$5114:$B$5125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'Příklad 6.1'!$D$5114:$D$5125</c:f>
              <c:numCache>
                <c:formatCode>General</c:formatCode>
                <c:ptCount val="12"/>
                <c:pt idx="0">
                  <c:v>13.910355486862398</c:v>
                </c:pt>
                <c:pt idx="1">
                  <c:v>13.910355486862398</c:v>
                </c:pt>
                <c:pt idx="2">
                  <c:v>11.2828438948995</c:v>
                </c:pt>
                <c:pt idx="3">
                  <c:v>10.355486862442051</c:v>
                </c:pt>
                <c:pt idx="4">
                  <c:v>8.9644513137558004</c:v>
                </c:pt>
                <c:pt idx="5">
                  <c:v>8.0370942812983017</c:v>
                </c:pt>
                <c:pt idx="6">
                  <c:v>7.8825347758887068</c:v>
                </c:pt>
                <c:pt idx="7">
                  <c:v>7.7279752704791198</c:v>
                </c:pt>
                <c:pt idx="8">
                  <c:v>8.5007727975270502</c:v>
                </c:pt>
                <c:pt idx="9">
                  <c:v>8.5007727975270502</c:v>
                </c:pt>
                <c:pt idx="10">
                  <c:v>9.42812982998454</c:v>
                </c:pt>
                <c:pt idx="11">
                  <c:v>10.8191653786708</c:v>
                </c:pt>
              </c:numCache>
            </c:numRef>
          </c:yVal>
          <c:smooth val="1"/>
        </c:ser>
        <c:ser>
          <c:idx val="1"/>
          <c:order val="1"/>
          <c:tx>
            <c:v>Barchov</c:v>
          </c:tx>
          <c:marker>
            <c:symbol val="circle"/>
            <c:size val="3"/>
          </c:marker>
          <c:yVal>
            <c:numRef>
              <c:f>'Příklad 6.2'!$D$2:$D$13</c:f>
              <c:numCache>
                <c:formatCode>General</c:formatCode>
                <c:ptCount val="12"/>
                <c:pt idx="0">
                  <c:v>7.5949367088607467</c:v>
                </c:pt>
                <c:pt idx="1">
                  <c:v>6.3291139240506302</c:v>
                </c:pt>
                <c:pt idx="2">
                  <c:v>7.5949367088607467</c:v>
                </c:pt>
                <c:pt idx="3">
                  <c:v>8.8607594936708907</c:v>
                </c:pt>
                <c:pt idx="4">
                  <c:v>8.8607594936708907</c:v>
                </c:pt>
                <c:pt idx="5">
                  <c:v>7.5949367088607467</c:v>
                </c:pt>
                <c:pt idx="6">
                  <c:v>6.3291139240506302</c:v>
                </c:pt>
                <c:pt idx="7">
                  <c:v>7.5949367088607467</c:v>
                </c:pt>
                <c:pt idx="8">
                  <c:v>3.79746835443038</c:v>
                </c:pt>
                <c:pt idx="9">
                  <c:v>5.0632911392405102</c:v>
                </c:pt>
                <c:pt idx="10">
                  <c:v>7.5949367088607467</c:v>
                </c:pt>
                <c:pt idx="11">
                  <c:v>8.8607594936708907</c:v>
                </c:pt>
              </c:numCache>
            </c:numRef>
          </c:yVal>
          <c:smooth val="1"/>
        </c:ser>
        <c:axId val="156708224"/>
        <c:axId val="156710400"/>
      </c:scatterChart>
      <c:valAx>
        <c:axId val="156708224"/>
        <c:scaling>
          <c:orientation val="minMax"/>
          <c:max val="12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Měsíc</a:t>
                </a:r>
              </a:p>
            </c:rich>
          </c:tx>
          <c:layout/>
        </c:title>
        <c:numFmt formatCode="General" sourceLinked="1"/>
        <c:tickLblPos val="nextTo"/>
        <c:crossAx val="156710400"/>
        <c:crosses val="autoZero"/>
        <c:crossBetween val="midCat"/>
        <c:majorUnit val="1"/>
      </c:valAx>
      <c:valAx>
        <c:axId val="156710400"/>
        <c:scaling>
          <c:orientation val="minMax"/>
          <c:max val="17"/>
          <c:min val="2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Míra nezaměstnanosti [%]</a:t>
                </a:r>
              </a:p>
            </c:rich>
          </c:tx>
          <c:layout>
            <c:manualLayout>
              <c:xMode val="edge"/>
              <c:yMode val="edge"/>
              <c:x val="2.0356234096692107E-2"/>
              <c:y val="0.13359560392029646"/>
            </c:manualLayout>
          </c:layout>
        </c:title>
        <c:numFmt formatCode="General" sourceLinked="1"/>
        <c:tickLblPos val="nextTo"/>
        <c:crossAx val="156708224"/>
        <c:crosses val="autoZero"/>
        <c:crossBetween val="midCat"/>
      </c:valAx>
    </c:plotArea>
    <c:legend>
      <c:legendPos val="b"/>
      <c:layout/>
    </c:legend>
    <c:plotVisOnly val="1"/>
  </c:chart>
  <c:spPr>
    <a:ln>
      <a:noFill/>
    </a:ln>
  </c:spPr>
  <c:txPr>
    <a:bodyPr/>
    <a:lstStyle/>
    <a:p>
      <a:pPr>
        <a:defRPr sz="1600"/>
      </a:pPr>
      <a:endParaRPr lang="cs-CZ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Vývoj počtu nezaměstnaných absolventů gymnázií v SR</a:t>
            </a:r>
            <a:endParaRPr lang="cs-CZ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3923287951503741"/>
          <c:y val="0.26959031335575495"/>
          <c:w val="0.70788462998060719"/>
          <c:h val="0.49527500306112054"/>
        </c:manualLayout>
      </c:layout>
      <c:scatterChart>
        <c:scatterStyle val="lineMarker"/>
        <c:ser>
          <c:idx val="0"/>
          <c:order val="0"/>
          <c:tx>
            <c:v>1993</c:v>
          </c:tx>
          <c:spPr>
            <a:ln w="28575">
              <a:solidFill>
                <a:prstClr val="black"/>
              </a:solidFill>
            </a:ln>
          </c:spPr>
          <c:marker>
            <c:symbol val="none"/>
          </c:marker>
          <c:xVal>
            <c:strRef>
              <c:f>List1!$C$2:$C$13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xVal>
          <c:yVal>
            <c:numRef>
              <c:f>List1!$B$2:$B$13</c:f>
              <c:numCache>
                <c:formatCode>General</c:formatCode>
                <c:ptCount val="12"/>
                <c:pt idx="0">
                  <c:v>3154</c:v>
                </c:pt>
                <c:pt idx="1">
                  <c:v>3078</c:v>
                </c:pt>
                <c:pt idx="2">
                  <c:v>3097</c:v>
                </c:pt>
                <c:pt idx="3">
                  <c:v>2907</c:v>
                </c:pt>
                <c:pt idx="4">
                  <c:v>2769</c:v>
                </c:pt>
                <c:pt idx="5">
                  <c:v>3357</c:v>
                </c:pt>
                <c:pt idx="6">
                  <c:v>4066</c:v>
                </c:pt>
                <c:pt idx="7">
                  <c:v>4352</c:v>
                </c:pt>
                <c:pt idx="8">
                  <c:v>4537</c:v>
                </c:pt>
                <c:pt idx="9">
                  <c:v>4419</c:v>
                </c:pt>
                <c:pt idx="10">
                  <c:v>4069</c:v>
                </c:pt>
                <c:pt idx="11">
                  <c:v>3937</c:v>
                </c:pt>
              </c:numCache>
            </c:numRef>
          </c:yVal>
        </c:ser>
        <c:ser>
          <c:idx val="1"/>
          <c:order val="1"/>
          <c:tx>
            <c:v>1994</c:v>
          </c:tx>
          <c:marker>
            <c:symbol val="none"/>
          </c:marker>
          <c:xVal>
            <c:strRef>
              <c:f>List1!$C$2:$C$13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xVal>
          <c:yVal>
            <c:numRef>
              <c:f>List1!$B$14:$B$25</c:f>
              <c:numCache>
                <c:formatCode>General</c:formatCode>
                <c:ptCount val="12"/>
                <c:pt idx="0">
                  <c:v>3756</c:v>
                </c:pt>
                <c:pt idx="1">
                  <c:v>3589</c:v>
                </c:pt>
                <c:pt idx="2">
                  <c:v>3474</c:v>
                </c:pt>
                <c:pt idx="3">
                  <c:v>3401</c:v>
                </c:pt>
                <c:pt idx="4">
                  <c:v>3268</c:v>
                </c:pt>
                <c:pt idx="5">
                  <c:v>3899</c:v>
                </c:pt>
                <c:pt idx="6">
                  <c:v>4473</c:v>
                </c:pt>
                <c:pt idx="7">
                  <c:v>4733</c:v>
                </c:pt>
                <c:pt idx="8">
                  <c:v>4500</c:v>
                </c:pt>
                <c:pt idx="9">
                  <c:v>4388</c:v>
                </c:pt>
                <c:pt idx="10">
                  <c:v>4079</c:v>
                </c:pt>
                <c:pt idx="11">
                  <c:v>3870</c:v>
                </c:pt>
              </c:numCache>
            </c:numRef>
          </c:yVal>
        </c:ser>
        <c:ser>
          <c:idx val="2"/>
          <c:order val="2"/>
          <c:tx>
            <c:v>1995</c:v>
          </c:tx>
          <c:marker>
            <c:symbol val="none"/>
          </c:marker>
          <c:xVal>
            <c:strRef>
              <c:f>List1!$C$2:$C$13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xVal>
          <c:yVal>
            <c:numRef>
              <c:f>List1!$B$26:$B$37</c:f>
              <c:numCache>
                <c:formatCode>General</c:formatCode>
                <c:ptCount val="12"/>
                <c:pt idx="0">
                  <c:v>3771</c:v>
                </c:pt>
                <c:pt idx="1">
                  <c:v>3709</c:v>
                </c:pt>
                <c:pt idx="2">
                  <c:v>3777</c:v>
                </c:pt>
                <c:pt idx="3">
                  <c:v>3509</c:v>
                </c:pt>
                <c:pt idx="4">
                  <c:v>3420</c:v>
                </c:pt>
                <c:pt idx="5">
                  <c:v>3942</c:v>
                </c:pt>
                <c:pt idx="6">
                  <c:v>4505</c:v>
                </c:pt>
                <c:pt idx="7">
                  <c:v>4911</c:v>
                </c:pt>
                <c:pt idx="8">
                  <c:v>4951</c:v>
                </c:pt>
                <c:pt idx="9">
                  <c:v>4755</c:v>
                </c:pt>
                <c:pt idx="10">
                  <c:v>4525</c:v>
                </c:pt>
                <c:pt idx="11">
                  <c:v>4083</c:v>
                </c:pt>
              </c:numCache>
            </c:numRef>
          </c:yVal>
        </c:ser>
        <c:ser>
          <c:idx val="3"/>
          <c:order val="3"/>
          <c:tx>
            <c:v>1996</c:v>
          </c:tx>
          <c:marker>
            <c:symbol val="none"/>
          </c:marker>
          <c:yVal>
            <c:numRef>
              <c:f>List1!$B$38:$B$49</c:f>
              <c:numCache>
                <c:formatCode>General</c:formatCode>
                <c:ptCount val="12"/>
                <c:pt idx="0">
                  <c:v>3731</c:v>
                </c:pt>
                <c:pt idx="1">
                  <c:v>3590</c:v>
                </c:pt>
                <c:pt idx="2">
                  <c:v>3473</c:v>
                </c:pt>
                <c:pt idx="3">
                  <c:v>3399</c:v>
                </c:pt>
                <c:pt idx="4">
                  <c:v>3213</c:v>
                </c:pt>
                <c:pt idx="5">
                  <c:v>3585</c:v>
                </c:pt>
                <c:pt idx="6">
                  <c:v>4239</c:v>
                </c:pt>
                <c:pt idx="7">
                  <c:v>4581</c:v>
                </c:pt>
                <c:pt idx="8">
                  <c:v>5099</c:v>
                </c:pt>
                <c:pt idx="9">
                  <c:v>4906</c:v>
                </c:pt>
                <c:pt idx="10">
                  <c:v>4537</c:v>
                </c:pt>
                <c:pt idx="11">
                  <c:v>4417</c:v>
                </c:pt>
              </c:numCache>
            </c:numRef>
          </c:yVal>
        </c:ser>
        <c:axId val="156438912"/>
        <c:axId val="156440832"/>
      </c:scatterChart>
      <c:valAx>
        <c:axId val="156438912"/>
        <c:scaling>
          <c:orientation val="minMax"/>
          <c:max val="12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Měsíc</a:t>
                </a:r>
              </a:p>
            </c:rich>
          </c:tx>
          <c:layout/>
        </c:title>
        <c:numFmt formatCode="General" sourceLinked="0"/>
        <c:tickLblPos val="nextTo"/>
        <c:crossAx val="156440832"/>
        <c:crosses val="autoZero"/>
        <c:crossBetween val="midCat"/>
        <c:majorUnit val="1"/>
      </c:valAx>
      <c:valAx>
        <c:axId val="156440832"/>
        <c:scaling>
          <c:orientation val="minMax"/>
          <c:min val="25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Počet [tis.]</a:t>
                </a:r>
              </a:p>
            </c:rich>
          </c:tx>
          <c:layout>
            <c:manualLayout>
              <c:xMode val="edge"/>
              <c:yMode val="edge"/>
              <c:x val="1.76982535493856E-2"/>
              <c:y val="0.37410183289600318"/>
            </c:manualLayout>
          </c:layout>
        </c:title>
        <c:numFmt formatCode="General" sourceLinked="1"/>
        <c:tickLblPos val="nextTo"/>
        <c:crossAx val="156438912"/>
        <c:crosses val="autoZero"/>
        <c:crossBetween val="midCat"/>
        <c:dispUnits>
          <c:builtInUnit val="thousands"/>
        </c:dispUnits>
      </c:valAx>
    </c:plotArea>
    <c:legend>
      <c:legendPos val="r"/>
      <c:layout/>
    </c:legend>
    <c:plotVisOnly val="1"/>
  </c:chart>
  <c:spPr>
    <a:ln>
      <a:noFill/>
    </a:ln>
  </c:spPr>
  <c:txPr>
    <a:bodyPr/>
    <a:lstStyle/>
    <a:p>
      <a:pPr>
        <a:defRPr sz="1600"/>
      </a:pPr>
      <a:endParaRPr lang="cs-CZ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pivotSource>
    <c:name>[GIS0stat_Pardubice.xlsm]Grafy k příkladu 6.4!Kontingenční tabulka 1</c:name>
    <c:fmtId val="4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Míra nezaměstnanosti (Rybitví)</a:t>
            </a:r>
          </a:p>
        </c:rich>
      </c:tx>
      <c:layout>
        <c:manualLayout>
          <c:xMode val="edge"/>
          <c:yMode val="edge"/>
          <c:x val="0.29777326784891078"/>
          <c:y val="1.7636929230085547E-2"/>
        </c:manualLayout>
      </c:layout>
    </c:title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</c:pivotFmts>
    <c:plotArea>
      <c:layout/>
      <c:lineChart>
        <c:grouping val="standard"/>
        <c:ser>
          <c:idx val="0"/>
          <c:order val="0"/>
          <c:tx>
            <c:strRef>
              <c:f>'Grafy k příkladu 6.4'!$B$1:$B$2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'Grafy k příkladu 6.4'!$A$3:$A$15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'Grafy k příkladu 6.4'!$B$3:$B$15</c:f>
              <c:numCache>
                <c:formatCode>0.0</c:formatCode>
                <c:ptCount val="12"/>
                <c:pt idx="0">
                  <c:v>11.591962905718701</c:v>
                </c:pt>
                <c:pt idx="1">
                  <c:v>10.973724884080401</c:v>
                </c:pt>
                <c:pt idx="2">
                  <c:v>10.6646058732612</c:v>
                </c:pt>
                <c:pt idx="3">
                  <c:v>9.2735703245749601</c:v>
                </c:pt>
                <c:pt idx="4">
                  <c:v>9.5826893353941305</c:v>
                </c:pt>
                <c:pt idx="5">
                  <c:v>9.2735703245749601</c:v>
                </c:pt>
                <c:pt idx="6">
                  <c:v>7.8825347758887201</c:v>
                </c:pt>
                <c:pt idx="7">
                  <c:v>8.1916537867078798</c:v>
                </c:pt>
                <c:pt idx="8">
                  <c:v>9.1190108191653803</c:v>
                </c:pt>
                <c:pt idx="9">
                  <c:v>7.7279752704791296</c:v>
                </c:pt>
                <c:pt idx="10">
                  <c:v>7.7279752704791296</c:v>
                </c:pt>
                <c:pt idx="11">
                  <c:v>9.1190108191653803</c:v>
                </c:pt>
              </c:numCache>
            </c:numRef>
          </c:val>
        </c:ser>
        <c:ser>
          <c:idx val="1"/>
          <c:order val="1"/>
          <c:tx>
            <c:strRef>
              <c:f>'Grafy k příkladu 6.4'!$C$1:$C$2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'Grafy k příkladu 6.4'!$A$3:$A$15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'Grafy k příkladu 6.4'!$C$3:$C$15</c:f>
              <c:numCache>
                <c:formatCode>0.0</c:formatCode>
                <c:ptCount val="12"/>
                <c:pt idx="0">
                  <c:v>9.2735703245749601</c:v>
                </c:pt>
                <c:pt idx="1">
                  <c:v>9.2735703245749601</c:v>
                </c:pt>
                <c:pt idx="2">
                  <c:v>8.3462132921174703</c:v>
                </c:pt>
                <c:pt idx="3">
                  <c:v>7.26429675425039</c:v>
                </c:pt>
                <c:pt idx="4">
                  <c:v>5.8732612055641402</c:v>
                </c:pt>
                <c:pt idx="5">
                  <c:v>5.8732612055641402</c:v>
                </c:pt>
                <c:pt idx="6">
                  <c:v>6.4914992272024703</c:v>
                </c:pt>
                <c:pt idx="7">
                  <c:v>5.8732612055641402</c:v>
                </c:pt>
                <c:pt idx="8">
                  <c:v>7.26429675425039</c:v>
                </c:pt>
                <c:pt idx="9">
                  <c:v>7.7279752704791296</c:v>
                </c:pt>
                <c:pt idx="10">
                  <c:v>7.5734157650695497</c:v>
                </c:pt>
                <c:pt idx="11">
                  <c:v>7.4188562596599699</c:v>
                </c:pt>
              </c:numCache>
            </c:numRef>
          </c:val>
        </c:ser>
        <c:ser>
          <c:idx val="2"/>
          <c:order val="2"/>
          <c:tx>
            <c:strRef>
              <c:f>'Grafy k příkladu 6.4'!$D$1:$D$2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'Grafy k příkladu 6.4'!$A$3:$A$15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'Grafy k příkladu 6.4'!$D$3:$D$15</c:f>
              <c:numCache>
                <c:formatCode>0.0</c:formatCode>
                <c:ptCount val="12"/>
                <c:pt idx="0">
                  <c:v>7.8825347758887201</c:v>
                </c:pt>
                <c:pt idx="1">
                  <c:v>6.8006182380216398</c:v>
                </c:pt>
                <c:pt idx="2">
                  <c:v>6.1823802163833097</c:v>
                </c:pt>
                <c:pt idx="3">
                  <c:v>5.2550231839258101</c:v>
                </c:pt>
                <c:pt idx="4">
                  <c:v>4.7913446676970599</c:v>
                </c:pt>
                <c:pt idx="5">
                  <c:v>4.01854714064915</c:v>
                </c:pt>
                <c:pt idx="6">
                  <c:v>4.4822256568779002</c:v>
                </c:pt>
                <c:pt idx="7">
                  <c:v>4.9459041731066504</c:v>
                </c:pt>
                <c:pt idx="8">
                  <c:v>5.5641421947449796</c:v>
                </c:pt>
                <c:pt idx="9">
                  <c:v>5.2550231839258101</c:v>
                </c:pt>
                <c:pt idx="10">
                  <c:v>5.5641421947449796</c:v>
                </c:pt>
                <c:pt idx="11">
                  <c:v>7.1097372488408004</c:v>
                </c:pt>
              </c:numCache>
            </c:numRef>
          </c:val>
        </c:ser>
        <c:marker val="1"/>
        <c:axId val="170121472"/>
        <c:axId val="170399232"/>
      </c:lineChart>
      <c:catAx>
        <c:axId val="1701214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Měsíc</a:t>
                </a:r>
              </a:p>
            </c:rich>
          </c:tx>
          <c:layout/>
        </c:title>
        <c:tickLblPos val="nextTo"/>
        <c:crossAx val="170399232"/>
        <c:crosses val="autoZero"/>
        <c:auto val="1"/>
        <c:lblAlgn val="ctr"/>
        <c:lblOffset val="100"/>
      </c:catAx>
      <c:valAx>
        <c:axId val="1703992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Míra nezaměstnanosti [%]</a:t>
                </a:r>
              </a:p>
            </c:rich>
          </c:tx>
          <c:layout/>
        </c:title>
        <c:numFmt formatCode="0.0" sourceLinked="1"/>
        <c:tickLblPos val="nextTo"/>
        <c:crossAx val="170121472"/>
        <c:crosses val="autoZero"/>
        <c:crossBetween val="between"/>
      </c:valAx>
    </c:plotArea>
    <c:legend>
      <c:legendPos val="b"/>
      <c:layout/>
    </c:legend>
    <c:plotVisOnly val="1"/>
  </c:chart>
  <c:spPr>
    <a:ln>
      <a:noFill/>
    </a:ln>
  </c:spPr>
  <c:txPr>
    <a:bodyPr/>
    <a:lstStyle/>
    <a:p>
      <a:pPr>
        <a:defRPr sz="1800"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view3D>
      <c:perspective val="30"/>
    </c:view3D>
    <c:plotArea>
      <c:layout>
        <c:manualLayout>
          <c:layoutTarget val="inner"/>
          <c:xMode val="edge"/>
          <c:yMode val="edge"/>
          <c:x val="0.19608649665060524"/>
          <c:y val="9.1097308488613318E-2"/>
          <c:w val="0.74918713519019164"/>
          <c:h val="0.68752903474161431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List1!$A$1:$A$4</c:f>
              <c:strCache>
                <c:ptCount val="4"/>
                <c:pt idx="0">
                  <c:v>Výborně</c:v>
                </c:pt>
                <c:pt idx="1">
                  <c:v>Chvalitebně</c:v>
                </c:pt>
                <c:pt idx="2">
                  <c:v>Prospěl</c:v>
                </c:pt>
                <c:pt idx="3">
                  <c:v>Neprospěl</c:v>
                </c:pt>
              </c:strCache>
            </c:strRef>
          </c:cat>
          <c:val>
            <c:numRef>
              <c:f>List1!$B$1:$B$4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7</c:v>
                </c:pt>
              </c:numCache>
            </c:numRef>
          </c:val>
        </c:ser>
        <c:gapWidth val="147"/>
        <c:shape val="box"/>
        <c:axId val="155757184"/>
        <c:axId val="155763072"/>
        <c:axId val="0"/>
      </c:bar3DChart>
      <c:catAx>
        <c:axId val="155757184"/>
        <c:scaling>
          <c:orientation val="minMax"/>
        </c:scaling>
        <c:axPos val="b"/>
        <c:tickLblPos val="nextTo"/>
        <c:crossAx val="155763072"/>
        <c:crosses val="autoZero"/>
        <c:auto val="1"/>
        <c:lblAlgn val="ctr"/>
        <c:lblOffset val="100"/>
      </c:catAx>
      <c:valAx>
        <c:axId val="15576307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err="1"/>
                  <a:t>Počet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0472447505832691"/>
              <c:y val="0.10870840654560709"/>
            </c:manualLayout>
          </c:layout>
        </c:title>
        <c:numFmt formatCode="General" sourceLinked="1"/>
        <c:tickLblPos val="nextTo"/>
        <c:crossAx val="155757184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view3D>
      <c:perspective val="30"/>
    </c:view3D>
    <c:plotArea>
      <c:layout>
        <c:manualLayout>
          <c:layoutTarget val="inner"/>
          <c:xMode val="edge"/>
          <c:yMode val="edge"/>
          <c:x val="0.19608649665060524"/>
          <c:y val="9.1097308488613374E-2"/>
          <c:w val="0.74918713519019164"/>
          <c:h val="0.68752903474161431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List1!$A$1:$A$4</c:f>
              <c:strCache>
                <c:ptCount val="4"/>
                <c:pt idx="0">
                  <c:v>Výborně</c:v>
                </c:pt>
                <c:pt idx="1">
                  <c:v>Chvalitebně</c:v>
                </c:pt>
                <c:pt idx="2">
                  <c:v>Prospěl</c:v>
                </c:pt>
                <c:pt idx="3">
                  <c:v>Neprospěl</c:v>
                </c:pt>
              </c:strCache>
            </c:strRef>
          </c:cat>
          <c:val>
            <c:numRef>
              <c:f>List1!$B$1:$B$4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7</c:v>
                </c:pt>
              </c:numCache>
            </c:numRef>
          </c:val>
        </c:ser>
        <c:gapWidth val="147"/>
        <c:shape val="cylinder"/>
        <c:axId val="156133248"/>
        <c:axId val="156134784"/>
        <c:axId val="0"/>
      </c:bar3DChart>
      <c:catAx>
        <c:axId val="156133248"/>
        <c:scaling>
          <c:orientation val="minMax"/>
        </c:scaling>
        <c:axPos val="b"/>
        <c:tickLblPos val="nextTo"/>
        <c:crossAx val="156134784"/>
        <c:crosses val="autoZero"/>
        <c:auto val="1"/>
        <c:lblAlgn val="ctr"/>
        <c:lblOffset val="100"/>
      </c:catAx>
      <c:valAx>
        <c:axId val="15613478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err="1"/>
                  <a:t>Počet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0472447505832697"/>
              <c:y val="0.10870840654560709"/>
            </c:manualLayout>
          </c:layout>
        </c:title>
        <c:numFmt formatCode="General" sourceLinked="1"/>
        <c:tickLblPos val="nextTo"/>
        <c:crossAx val="156133248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cs-CZ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view3D>
      <c:perspective val="30"/>
    </c:view3D>
    <c:plotArea>
      <c:layout>
        <c:manualLayout>
          <c:layoutTarget val="inner"/>
          <c:xMode val="edge"/>
          <c:yMode val="edge"/>
          <c:x val="0.19608649665060524"/>
          <c:y val="9.1097308488613443E-2"/>
          <c:w val="0.74918713519019164"/>
          <c:h val="0.68752903474161431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List1!$A$1:$A$4</c:f>
              <c:strCache>
                <c:ptCount val="4"/>
                <c:pt idx="0">
                  <c:v>Výborně</c:v>
                </c:pt>
                <c:pt idx="1">
                  <c:v>Chvalitebně</c:v>
                </c:pt>
                <c:pt idx="2">
                  <c:v>Prospěl</c:v>
                </c:pt>
                <c:pt idx="3">
                  <c:v>Neprospěl</c:v>
                </c:pt>
              </c:strCache>
            </c:strRef>
          </c:cat>
          <c:val>
            <c:numRef>
              <c:f>List1!$B$1:$B$4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7</c:v>
                </c:pt>
              </c:numCache>
            </c:numRef>
          </c:val>
        </c:ser>
        <c:gapWidth val="147"/>
        <c:shape val="cone"/>
        <c:axId val="154731648"/>
        <c:axId val="154733184"/>
        <c:axId val="0"/>
      </c:bar3DChart>
      <c:catAx>
        <c:axId val="154731648"/>
        <c:scaling>
          <c:orientation val="minMax"/>
        </c:scaling>
        <c:axPos val="b"/>
        <c:tickLblPos val="nextTo"/>
        <c:crossAx val="154733184"/>
        <c:crosses val="autoZero"/>
        <c:auto val="1"/>
        <c:lblAlgn val="ctr"/>
        <c:lblOffset val="100"/>
      </c:catAx>
      <c:valAx>
        <c:axId val="15473318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err="1"/>
                  <a:t>Počet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0472447505832701"/>
              <c:y val="0.10870840654560709"/>
            </c:manualLayout>
          </c:layout>
        </c:title>
        <c:numFmt formatCode="General" sourceLinked="1"/>
        <c:tickLblPos val="nextTo"/>
        <c:crossAx val="154731648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cs-CZ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view3D>
      <c:perspective val="30"/>
    </c:view3D>
    <c:plotArea>
      <c:layout>
        <c:manualLayout>
          <c:layoutTarget val="inner"/>
          <c:xMode val="edge"/>
          <c:yMode val="edge"/>
          <c:x val="0.19608649665060524"/>
          <c:y val="9.1097308488613513E-2"/>
          <c:w val="0.74918713519019164"/>
          <c:h val="0.68752903474161431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List1!$A$1:$A$4</c:f>
              <c:strCache>
                <c:ptCount val="4"/>
                <c:pt idx="0">
                  <c:v>Výborně</c:v>
                </c:pt>
                <c:pt idx="1">
                  <c:v>Chvalitebně</c:v>
                </c:pt>
                <c:pt idx="2">
                  <c:v>Prospěl</c:v>
                </c:pt>
                <c:pt idx="3">
                  <c:v>Neprospěl</c:v>
                </c:pt>
              </c:strCache>
            </c:strRef>
          </c:cat>
          <c:val>
            <c:numRef>
              <c:f>List1!$B$1:$B$4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7</c:v>
                </c:pt>
              </c:numCache>
            </c:numRef>
          </c:val>
        </c:ser>
        <c:gapWidth val="147"/>
        <c:shape val="pyramid"/>
        <c:axId val="154767744"/>
        <c:axId val="154769280"/>
        <c:axId val="0"/>
      </c:bar3DChart>
      <c:catAx>
        <c:axId val="154767744"/>
        <c:scaling>
          <c:orientation val="minMax"/>
        </c:scaling>
        <c:axPos val="b"/>
        <c:tickLblPos val="nextTo"/>
        <c:crossAx val="154769280"/>
        <c:crosses val="autoZero"/>
        <c:auto val="1"/>
        <c:lblAlgn val="ctr"/>
        <c:lblOffset val="100"/>
      </c:catAx>
      <c:valAx>
        <c:axId val="15476928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err="1"/>
                  <a:t>Počet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0472447505832706"/>
              <c:y val="0.10870840654560709"/>
            </c:manualLayout>
          </c:layout>
        </c:title>
        <c:numFmt formatCode="General" sourceLinked="1"/>
        <c:tickLblPos val="nextTo"/>
        <c:crossAx val="154767744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cs-CZ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view3D>
      <c:perspective val="30"/>
    </c:view3D>
    <c:plotArea>
      <c:layout>
        <c:manualLayout>
          <c:layoutTarget val="inner"/>
          <c:xMode val="edge"/>
          <c:yMode val="edge"/>
          <c:x val="0.19608649665060524"/>
          <c:y val="9.1097308488613443E-2"/>
          <c:w val="0.74918713519019164"/>
          <c:h val="0.68752903474161431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c:spPr>
          </c:dPt>
          <c:dPt>
            <c:idx val="1"/>
            <c:spPr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c:spPr>
          </c:dPt>
          <c:dPt>
            <c:idx val="3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c:spPr>
          </c:dPt>
          <c:cat>
            <c:strRef>
              <c:f>List1!$A$1:$A$4</c:f>
              <c:strCache>
                <c:ptCount val="4"/>
                <c:pt idx="0">
                  <c:v>Výborně</c:v>
                </c:pt>
                <c:pt idx="1">
                  <c:v>Chvalitebně</c:v>
                </c:pt>
                <c:pt idx="2">
                  <c:v>Prospěl</c:v>
                </c:pt>
                <c:pt idx="3">
                  <c:v>Neprospěl</c:v>
                </c:pt>
              </c:strCache>
            </c:strRef>
          </c:cat>
          <c:val>
            <c:numRef>
              <c:f>List1!$B$1:$B$4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7</c:v>
                </c:pt>
              </c:numCache>
            </c:numRef>
          </c:val>
        </c:ser>
        <c:gapWidth val="147"/>
        <c:shape val="box"/>
        <c:axId val="156249472"/>
        <c:axId val="156259456"/>
        <c:axId val="0"/>
      </c:bar3DChart>
      <c:catAx>
        <c:axId val="156249472"/>
        <c:scaling>
          <c:orientation val="minMax"/>
        </c:scaling>
        <c:axPos val="b"/>
        <c:tickLblPos val="nextTo"/>
        <c:crossAx val="156259456"/>
        <c:crosses val="autoZero"/>
        <c:auto val="1"/>
        <c:lblAlgn val="ctr"/>
        <c:lblOffset val="100"/>
      </c:catAx>
      <c:valAx>
        <c:axId val="15625945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err="1"/>
                  <a:t>Počet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0472447505832701"/>
              <c:y val="0.10870840654560709"/>
            </c:manualLayout>
          </c:layout>
        </c:title>
        <c:numFmt formatCode="General" sourceLinked="1"/>
        <c:tickLblPos val="nextTo"/>
        <c:crossAx val="156249472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cs-CZ"/>
    </a:p>
  </c:txPr>
  <c:externalData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pieChart>
        <c:varyColors val="1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Lbls>
            <c:dLblPos val="bestFit"/>
            <c:showVal val="1"/>
            <c:showPercent val="1"/>
            <c:showLeaderLines val="1"/>
          </c:dLbls>
          <c:cat>
            <c:strRef>
              <c:f>List1!$A$1:$A$4</c:f>
              <c:strCache>
                <c:ptCount val="4"/>
                <c:pt idx="0">
                  <c:v>Výborně</c:v>
                </c:pt>
                <c:pt idx="1">
                  <c:v>Chvalitebně</c:v>
                </c:pt>
                <c:pt idx="2">
                  <c:v>Prospěl</c:v>
                </c:pt>
                <c:pt idx="3">
                  <c:v>Neprospěl</c:v>
                </c:pt>
              </c:strCache>
            </c:strRef>
          </c:cat>
          <c:val>
            <c:numRef>
              <c:f>List1!$B$1:$B$4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7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view3D>
      <c:rotX val="60"/>
      <c:rotY val="330"/>
      <c:depthPercent val="100"/>
      <c:perspective val="60"/>
    </c:view3D>
    <c:plotArea>
      <c:layout/>
      <c:pie3DChart>
        <c:varyColors val="1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  <a:contourClr>
                <a:srgbClr val="000000"/>
              </a:contourClr>
            </a:sp3d>
          </c:spPr>
          <c:dPt>
            <c:idx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  <a:contourClr>
                  <a:srgbClr val="000000"/>
                </a:contourClr>
              </a:sp3d>
            </c:spPr>
          </c:dPt>
          <c:dPt>
            <c:idx val="2"/>
            <c:explosion val="9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5.416959418534241E-2"/>
                  <c:y val="-7.0358923884514521E-2"/>
                </c:manualLayout>
              </c:layout>
              <c:dLblPos val="bestFit"/>
              <c:showVal val="1"/>
              <c:showPercent val="1"/>
            </c:dLbl>
            <c:dLblPos val="bestFit"/>
            <c:showVal val="1"/>
            <c:showPercent val="1"/>
          </c:dLbls>
          <c:cat>
            <c:strRef>
              <c:f>List1!$A$1:$A$4</c:f>
              <c:strCache>
                <c:ptCount val="4"/>
                <c:pt idx="0">
                  <c:v>Výborně</c:v>
                </c:pt>
                <c:pt idx="1">
                  <c:v>Chvalitebně</c:v>
                </c:pt>
                <c:pt idx="2">
                  <c:v>Prospěl</c:v>
                </c:pt>
                <c:pt idx="3">
                  <c:v>Neprospěl</c:v>
                </c:pt>
              </c:strCache>
            </c:strRef>
          </c:cat>
          <c:val>
            <c:numRef>
              <c:f>List1!$B$1:$B$4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7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pieChart>
        <c:varyColors val="1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Lbls>
            <c:dLblPos val="bestFit"/>
            <c:showVal val="1"/>
            <c:showPercent val="1"/>
            <c:showLeaderLines val="1"/>
          </c:dLbls>
          <c:cat>
            <c:strRef>
              <c:f>List1!$A$1:$A$4</c:f>
              <c:strCache>
                <c:ptCount val="4"/>
                <c:pt idx="0">
                  <c:v>Výborně</c:v>
                </c:pt>
                <c:pt idx="1">
                  <c:v>Chvalitebně</c:v>
                </c:pt>
                <c:pt idx="2">
                  <c:v>Prospěl</c:v>
                </c:pt>
                <c:pt idx="3">
                  <c:v>Neprospěl</c:v>
                </c:pt>
              </c:strCache>
            </c:strRef>
          </c:cat>
          <c:val>
            <c:numRef>
              <c:f>List1!$B$1:$B$4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7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CDD58-2157-4CCA-9698-E476F0C370F4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2F72F217-2867-4EDC-A5FB-A62A6CD3BF0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cs-CZ" sz="1800" b="1" dirty="0"/>
            <a:t>Typy proměnných</a:t>
          </a:r>
        </a:p>
      </dgm:t>
    </dgm:pt>
    <dgm:pt modelId="{54B9FEA1-5836-45F5-954C-BB1BBC1FC1A6}" type="parTrans" cxnId="{1F7F6B9F-D2C7-4EDF-A67C-BFD64D694C15}">
      <dgm:prSet/>
      <dgm:spPr/>
      <dgm:t>
        <a:bodyPr/>
        <a:lstStyle/>
        <a:p>
          <a:endParaRPr lang="cs-CZ" sz="1800"/>
        </a:p>
      </dgm:t>
    </dgm:pt>
    <dgm:pt modelId="{ABF8531B-B4F2-4955-AF59-591C3F234ED0}" type="sibTrans" cxnId="{1F7F6B9F-D2C7-4EDF-A67C-BFD64D694C15}">
      <dgm:prSet/>
      <dgm:spPr/>
      <dgm:t>
        <a:bodyPr/>
        <a:lstStyle/>
        <a:p>
          <a:endParaRPr lang="cs-CZ" sz="1800"/>
        </a:p>
      </dgm:t>
    </dgm:pt>
    <dgm:pt modelId="{0390D359-E196-47FD-A6FD-9B83B78BC0E7}" type="asst">
      <dgm:prSet phldrT="[Text]" custT="1"/>
      <dgm:spPr>
        <a:solidFill>
          <a:srgbClr val="FFFFCC"/>
        </a:solidFill>
      </dgm:spPr>
      <dgm:t>
        <a:bodyPr/>
        <a:lstStyle/>
        <a:p>
          <a:r>
            <a:rPr lang="cs-CZ" sz="1800" b="1" dirty="0"/>
            <a:t>Kvalitativní  </a:t>
          </a:r>
          <a:r>
            <a:rPr lang="cs-CZ" sz="1800" b="1" dirty="0" smtClean="0"/>
            <a:t>proměnná</a:t>
          </a:r>
          <a:r>
            <a:rPr lang="cs-CZ" sz="1800" dirty="0" smtClean="0"/>
            <a:t>                     </a:t>
          </a:r>
          <a:r>
            <a:rPr lang="cs-CZ" sz="1800" dirty="0"/>
            <a:t>(kategoriální, slovní...)</a:t>
          </a:r>
        </a:p>
      </dgm:t>
    </dgm:pt>
    <dgm:pt modelId="{1D4E55AC-4D42-4AAC-89BF-35EFA134B7CA}" type="parTrans" cxnId="{B134DE09-171A-4D5E-8EE4-98DDFA8202C5}">
      <dgm:prSet custT="1"/>
      <dgm:spPr/>
      <dgm:t>
        <a:bodyPr/>
        <a:lstStyle/>
        <a:p>
          <a:endParaRPr lang="cs-CZ" sz="1800"/>
        </a:p>
      </dgm:t>
    </dgm:pt>
    <dgm:pt modelId="{76C01B0E-CAA4-4F69-A5F9-FDD0A3CA0B6C}" type="sibTrans" cxnId="{B134DE09-171A-4D5E-8EE4-98DDFA8202C5}">
      <dgm:prSet/>
      <dgm:spPr/>
      <dgm:t>
        <a:bodyPr/>
        <a:lstStyle/>
        <a:p>
          <a:endParaRPr lang="cs-CZ" sz="1800"/>
        </a:p>
      </dgm:t>
    </dgm:pt>
    <dgm:pt modelId="{74900BD6-49B4-4339-B643-3E9EBAAE703F}">
      <dgm:prSet phldrT="[Text]" custT="1"/>
      <dgm:spPr>
        <a:solidFill>
          <a:srgbClr val="FFFFCC"/>
        </a:solidFill>
      </dgm:spPr>
      <dgm:t>
        <a:bodyPr/>
        <a:lstStyle/>
        <a:p>
          <a:r>
            <a:rPr lang="cs-CZ" sz="1800" b="1" dirty="0"/>
            <a:t>Kvantitativní proměnná</a:t>
          </a:r>
          <a:r>
            <a:rPr lang="cs-CZ" sz="1800" dirty="0"/>
            <a:t>                 (numerická, číselná ...)</a:t>
          </a:r>
        </a:p>
      </dgm:t>
    </dgm:pt>
    <dgm:pt modelId="{CE9BD256-327F-448E-ACF3-DE5167CC7A99}" type="parTrans" cxnId="{C29323D7-0D3D-4756-99D4-7168B3FB6255}">
      <dgm:prSet custT="1"/>
      <dgm:spPr/>
      <dgm:t>
        <a:bodyPr/>
        <a:lstStyle/>
        <a:p>
          <a:endParaRPr lang="cs-CZ" sz="1800"/>
        </a:p>
      </dgm:t>
    </dgm:pt>
    <dgm:pt modelId="{6ABB6A72-05B9-4160-B9A2-40D79FA47601}" type="sibTrans" cxnId="{C29323D7-0D3D-4756-99D4-7168B3FB6255}">
      <dgm:prSet/>
      <dgm:spPr/>
      <dgm:t>
        <a:bodyPr/>
        <a:lstStyle/>
        <a:p>
          <a:endParaRPr lang="cs-CZ" sz="1800"/>
        </a:p>
      </dgm:t>
    </dgm:pt>
    <dgm:pt modelId="{D2C4FCF4-B8CC-45D8-B92E-1C7947A34C73}" type="asst">
      <dgm:prSet phldrT="[Text]" custT="1"/>
      <dgm:spPr>
        <a:solidFill>
          <a:srgbClr val="ECECFA"/>
        </a:solidFill>
      </dgm:spPr>
      <dgm:t>
        <a:bodyPr/>
        <a:lstStyle/>
        <a:p>
          <a:r>
            <a:rPr lang="cs-CZ" sz="1800" b="1" dirty="0"/>
            <a:t>Nominální </a:t>
          </a:r>
          <a:r>
            <a:rPr lang="cs-CZ" sz="1800" b="1" dirty="0" smtClean="0"/>
            <a:t>proměnná</a:t>
          </a:r>
        </a:p>
        <a:p>
          <a:r>
            <a:rPr lang="cs-CZ" sz="1800" dirty="0" smtClean="0"/>
            <a:t>(</a:t>
          </a:r>
          <a:r>
            <a:rPr lang="cs-CZ" sz="1800" dirty="0"/>
            <a:t>nelze uspořádat)</a:t>
          </a:r>
        </a:p>
      </dgm:t>
    </dgm:pt>
    <dgm:pt modelId="{BC6FECFF-6E01-415B-AA14-C0D9C2E8479A}" type="parTrans" cxnId="{9FD683B6-BEF0-43C2-9D02-FCE2C83F6F88}">
      <dgm:prSet custT="1"/>
      <dgm:spPr/>
      <dgm:t>
        <a:bodyPr/>
        <a:lstStyle/>
        <a:p>
          <a:endParaRPr lang="cs-CZ" sz="1800"/>
        </a:p>
      </dgm:t>
    </dgm:pt>
    <dgm:pt modelId="{46B57082-292A-4B88-9274-1E68D9FD624A}" type="sibTrans" cxnId="{9FD683B6-BEF0-43C2-9D02-FCE2C83F6F88}">
      <dgm:prSet/>
      <dgm:spPr/>
      <dgm:t>
        <a:bodyPr/>
        <a:lstStyle/>
        <a:p>
          <a:endParaRPr lang="cs-CZ" sz="1800"/>
        </a:p>
      </dgm:t>
    </dgm:pt>
    <dgm:pt modelId="{EFBCDF2A-353B-42C8-AF83-9D3C7372304F}" type="asst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cs-CZ" sz="1800" b="1" dirty="0" smtClean="0"/>
            <a:t>Ordinální proměnná</a:t>
          </a:r>
        </a:p>
        <a:p>
          <a:r>
            <a:rPr lang="cs-CZ" sz="1800" dirty="0" smtClean="0"/>
            <a:t>(lze uspořádat)</a:t>
          </a:r>
          <a:endParaRPr lang="cs-CZ" sz="1800" dirty="0"/>
        </a:p>
      </dgm:t>
    </dgm:pt>
    <dgm:pt modelId="{DFF16559-1A3D-4C9A-969A-77E9351F4615}" type="parTrans" cxnId="{DC8F1799-4062-4AC3-ACEF-8EF8C28CD85F}">
      <dgm:prSet custT="1"/>
      <dgm:spPr/>
      <dgm:t>
        <a:bodyPr/>
        <a:lstStyle/>
        <a:p>
          <a:endParaRPr lang="cs-CZ" sz="1800"/>
        </a:p>
      </dgm:t>
    </dgm:pt>
    <dgm:pt modelId="{7F1C4F08-5D74-4CF9-B524-120AD4AE2D42}" type="sibTrans" cxnId="{DC8F1799-4062-4AC3-ACEF-8EF8C28CD85F}">
      <dgm:prSet/>
      <dgm:spPr/>
      <dgm:t>
        <a:bodyPr/>
        <a:lstStyle/>
        <a:p>
          <a:endParaRPr lang="cs-CZ" sz="1800"/>
        </a:p>
      </dgm:t>
    </dgm:pt>
    <dgm:pt modelId="{700BCB37-ECB3-417D-829E-9B64881FD225}" type="pres">
      <dgm:prSet presAssocID="{2F5CDD58-2157-4CCA-9698-E476F0C370F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C9C5856-792C-470E-BC36-EE5572426023}" type="pres">
      <dgm:prSet presAssocID="{2F72F217-2867-4EDC-A5FB-A62A6CD3BF0B}" presName="root1" presStyleCnt="0"/>
      <dgm:spPr/>
      <dgm:t>
        <a:bodyPr/>
        <a:lstStyle/>
        <a:p>
          <a:endParaRPr lang="cs-CZ"/>
        </a:p>
      </dgm:t>
    </dgm:pt>
    <dgm:pt modelId="{29A628CB-0F94-495B-AFA6-533602CBB7A1}" type="pres">
      <dgm:prSet presAssocID="{2F72F217-2867-4EDC-A5FB-A62A6CD3BF0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B0A9930-7E41-4303-A443-B71AA2F166EA}" type="pres">
      <dgm:prSet presAssocID="{2F72F217-2867-4EDC-A5FB-A62A6CD3BF0B}" presName="level2hierChild" presStyleCnt="0"/>
      <dgm:spPr/>
      <dgm:t>
        <a:bodyPr/>
        <a:lstStyle/>
        <a:p>
          <a:endParaRPr lang="cs-CZ"/>
        </a:p>
      </dgm:t>
    </dgm:pt>
    <dgm:pt modelId="{F9C43510-DD1A-4DFA-A58E-73F36E5469D9}" type="pres">
      <dgm:prSet presAssocID="{1D4E55AC-4D42-4AAC-89BF-35EFA134B7CA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74E316E2-B558-46C7-BFDB-419548CCFD98}" type="pres">
      <dgm:prSet presAssocID="{1D4E55AC-4D42-4AAC-89BF-35EFA134B7CA}" presName="connTx" presStyleLbl="parChTrans1D2" presStyleIdx="0" presStyleCnt="2"/>
      <dgm:spPr/>
      <dgm:t>
        <a:bodyPr/>
        <a:lstStyle/>
        <a:p>
          <a:endParaRPr lang="cs-CZ"/>
        </a:p>
      </dgm:t>
    </dgm:pt>
    <dgm:pt modelId="{BEDB26AF-2EF8-46E5-A4E6-595839B65696}" type="pres">
      <dgm:prSet presAssocID="{0390D359-E196-47FD-A6FD-9B83B78BC0E7}" presName="root2" presStyleCnt="0"/>
      <dgm:spPr/>
      <dgm:t>
        <a:bodyPr/>
        <a:lstStyle/>
        <a:p>
          <a:endParaRPr lang="cs-CZ"/>
        </a:p>
      </dgm:t>
    </dgm:pt>
    <dgm:pt modelId="{73C13AD8-A2A9-4FDA-B66A-656A88D8BDE3}" type="pres">
      <dgm:prSet presAssocID="{0390D359-E196-47FD-A6FD-9B83B78BC0E7}" presName="LevelTwoTextNode" presStyleLbl="asst1" presStyleIdx="0" presStyleCnt="3" custScaleX="153144" custScaleY="225365" custLinFactY="-54641" custLinFactNeighborX="-2544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65F851-085D-48FA-9BC4-C32BB389FF8E}" type="pres">
      <dgm:prSet presAssocID="{0390D359-E196-47FD-A6FD-9B83B78BC0E7}" presName="level3hierChild" presStyleCnt="0"/>
      <dgm:spPr/>
      <dgm:t>
        <a:bodyPr/>
        <a:lstStyle/>
        <a:p>
          <a:endParaRPr lang="cs-CZ"/>
        </a:p>
      </dgm:t>
    </dgm:pt>
    <dgm:pt modelId="{6805B08A-878F-4C47-92FC-B4AA880DDE83}" type="pres">
      <dgm:prSet presAssocID="{DFF16559-1A3D-4C9A-969A-77E9351F4615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6BB9E34F-A386-41FD-961D-9DDEEB9A4E34}" type="pres">
      <dgm:prSet presAssocID="{DFF16559-1A3D-4C9A-969A-77E9351F4615}" presName="connTx" presStyleLbl="parChTrans1D3" presStyleIdx="0" presStyleCnt="2"/>
      <dgm:spPr/>
      <dgm:t>
        <a:bodyPr/>
        <a:lstStyle/>
        <a:p>
          <a:endParaRPr lang="cs-CZ"/>
        </a:p>
      </dgm:t>
    </dgm:pt>
    <dgm:pt modelId="{E24C7023-175D-47CA-BED3-2C6D4CF3576E}" type="pres">
      <dgm:prSet presAssocID="{EFBCDF2A-353B-42C8-AF83-9D3C7372304F}" presName="root2" presStyleCnt="0"/>
      <dgm:spPr/>
    </dgm:pt>
    <dgm:pt modelId="{F9301025-5B5C-4E08-BFD2-80B838FF32C4}" type="pres">
      <dgm:prSet presAssocID="{EFBCDF2A-353B-42C8-AF83-9D3C7372304F}" presName="LevelTwoTextNode" presStyleLbl="asst1" presStyleIdx="1" presStyleCnt="3" custScaleX="170879" custLinFactY="2929" custLinFactNeighborX="9231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482F787-C497-4751-AA66-02920242380A}" type="pres">
      <dgm:prSet presAssocID="{EFBCDF2A-353B-42C8-AF83-9D3C7372304F}" presName="level3hierChild" presStyleCnt="0"/>
      <dgm:spPr/>
    </dgm:pt>
    <dgm:pt modelId="{32A67441-772E-4980-8211-A87993AF828E}" type="pres">
      <dgm:prSet presAssocID="{BC6FECFF-6E01-415B-AA14-C0D9C2E8479A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6B502820-77FD-4FF2-BBB9-734F71F51973}" type="pres">
      <dgm:prSet presAssocID="{BC6FECFF-6E01-415B-AA14-C0D9C2E8479A}" presName="connTx" presStyleLbl="parChTrans1D3" presStyleIdx="1" presStyleCnt="2"/>
      <dgm:spPr/>
      <dgm:t>
        <a:bodyPr/>
        <a:lstStyle/>
        <a:p>
          <a:endParaRPr lang="cs-CZ"/>
        </a:p>
      </dgm:t>
    </dgm:pt>
    <dgm:pt modelId="{9B5A67A4-6686-4605-87D1-6DBE8C560EC3}" type="pres">
      <dgm:prSet presAssocID="{D2C4FCF4-B8CC-45D8-B92E-1C7947A34C73}" presName="root2" presStyleCnt="0"/>
      <dgm:spPr/>
      <dgm:t>
        <a:bodyPr/>
        <a:lstStyle/>
        <a:p>
          <a:endParaRPr lang="cs-CZ"/>
        </a:p>
      </dgm:t>
    </dgm:pt>
    <dgm:pt modelId="{DAFC1588-AEFC-4CF4-BD65-3E37D78785CD}" type="pres">
      <dgm:prSet presAssocID="{D2C4FCF4-B8CC-45D8-B92E-1C7947A34C73}" presName="LevelTwoTextNode" presStyleLbl="asst1" presStyleIdx="2" presStyleCnt="3" custScaleX="186777" custLinFactY="-100000" custLinFactNeighborX="12888" custLinFactNeighborY="-19271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AAE2C18-D4B1-449F-BFC3-9987D0190C3D}" type="pres">
      <dgm:prSet presAssocID="{D2C4FCF4-B8CC-45D8-B92E-1C7947A34C73}" presName="level3hierChild" presStyleCnt="0"/>
      <dgm:spPr/>
      <dgm:t>
        <a:bodyPr/>
        <a:lstStyle/>
        <a:p>
          <a:endParaRPr lang="cs-CZ"/>
        </a:p>
      </dgm:t>
    </dgm:pt>
    <dgm:pt modelId="{15A3300E-173D-4E4E-A35F-26DA4BF7CCA9}" type="pres">
      <dgm:prSet presAssocID="{CE9BD256-327F-448E-ACF3-DE5167CC7A99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224E02D5-0E10-4AB7-AE6C-5D8A4DDF2871}" type="pres">
      <dgm:prSet presAssocID="{CE9BD256-327F-448E-ACF3-DE5167CC7A99}" presName="connTx" presStyleLbl="parChTrans1D2" presStyleIdx="1" presStyleCnt="2"/>
      <dgm:spPr/>
      <dgm:t>
        <a:bodyPr/>
        <a:lstStyle/>
        <a:p>
          <a:endParaRPr lang="cs-CZ"/>
        </a:p>
      </dgm:t>
    </dgm:pt>
    <dgm:pt modelId="{2078A2CA-B095-4BE0-B254-76C00E2114E3}" type="pres">
      <dgm:prSet presAssocID="{74900BD6-49B4-4339-B643-3E9EBAAE703F}" presName="root2" presStyleCnt="0"/>
      <dgm:spPr/>
      <dgm:t>
        <a:bodyPr/>
        <a:lstStyle/>
        <a:p>
          <a:endParaRPr lang="cs-CZ"/>
        </a:p>
      </dgm:t>
    </dgm:pt>
    <dgm:pt modelId="{5945AC0C-FFFB-4B7F-AA61-27BEE46AC72C}" type="pres">
      <dgm:prSet presAssocID="{74900BD6-49B4-4339-B643-3E9EBAAE703F}" presName="LevelTwoTextNode" presStyleLbl="node2" presStyleIdx="0" presStyleCnt="1" custScaleX="177634" custScaleY="232611" custLinFactY="17992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A8C084E-A4BF-49C4-9B4B-FF79337E9FEF}" type="pres">
      <dgm:prSet presAssocID="{74900BD6-49B4-4339-B643-3E9EBAAE703F}" presName="level3hierChild" presStyleCnt="0"/>
      <dgm:spPr/>
      <dgm:t>
        <a:bodyPr/>
        <a:lstStyle/>
        <a:p>
          <a:endParaRPr lang="cs-CZ"/>
        </a:p>
      </dgm:t>
    </dgm:pt>
  </dgm:ptLst>
  <dgm:cxnLst>
    <dgm:cxn modelId="{C29323D7-0D3D-4756-99D4-7168B3FB6255}" srcId="{2F72F217-2867-4EDC-A5FB-A62A6CD3BF0B}" destId="{74900BD6-49B4-4339-B643-3E9EBAAE703F}" srcOrd="1" destOrd="0" parTransId="{CE9BD256-327F-448E-ACF3-DE5167CC7A99}" sibTransId="{6ABB6A72-05B9-4160-B9A2-40D79FA47601}"/>
    <dgm:cxn modelId="{F74C7570-544C-493E-B585-C209E34A8E79}" type="presOf" srcId="{2F72F217-2867-4EDC-A5FB-A62A6CD3BF0B}" destId="{29A628CB-0F94-495B-AFA6-533602CBB7A1}" srcOrd="0" destOrd="0" presId="urn:microsoft.com/office/officeart/2005/8/layout/hierarchy2"/>
    <dgm:cxn modelId="{4D5C7A76-4A43-465E-AB47-B515D5623E68}" type="presOf" srcId="{2F5CDD58-2157-4CCA-9698-E476F0C370F4}" destId="{700BCB37-ECB3-417D-829E-9B64881FD225}" srcOrd="0" destOrd="0" presId="urn:microsoft.com/office/officeart/2005/8/layout/hierarchy2"/>
    <dgm:cxn modelId="{25F902EF-7FED-409C-83F4-50E3D9AA98BC}" type="presOf" srcId="{DFF16559-1A3D-4C9A-969A-77E9351F4615}" destId="{6805B08A-878F-4C47-92FC-B4AA880DDE83}" srcOrd="0" destOrd="0" presId="urn:microsoft.com/office/officeart/2005/8/layout/hierarchy2"/>
    <dgm:cxn modelId="{04805FAC-C142-420D-AA31-B0C317F5FE85}" type="presOf" srcId="{EFBCDF2A-353B-42C8-AF83-9D3C7372304F}" destId="{F9301025-5B5C-4E08-BFD2-80B838FF32C4}" srcOrd="0" destOrd="0" presId="urn:microsoft.com/office/officeart/2005/8/layout/hierarchy2"/>
    <dgm:cxn modelId="{89AB8586-DE26-446B-AA5D-CDF7D8B0AD4D}" type="presOf" srcId="{1D4E55AC-4D42-4AAC-89BF-35EFA134B7CA}" destId="{74E316E2-B558-46C7-BFDB-419548CCFD98}" srcOrd="1" destOrd="0" presId="urn:microsoft.com/office/officeart/2005/8/layout/hierarchy2"/>
    <dgm:cxn modelId="{72897AC8-E9E6-4FB0-8A43-511B9FD31922}" type="presOf" srcId="{1D4E55AC-4D42-4AAC-89BF-35EFA134B7CA}" destId="{F9C43510-DD1A-4DFA-A58E-73F36E5469D9}" srcOrd="0" destOrd="0" presId="urn:microsoft.com/office/officeart/2005/8/layout/hierarchy2"/>
    <dgm:cxn modelId="{B134DE09-171A-4D5E-8EE4-98DDFA8202C5}" srcId="{2F72F217-2867-4EDC-A5FB-A62A6CD3BF0B}" destId="{0390D359-E196-47FD-A6FD-9B83B78BC0E7}" srcOrd="0" destOrd="0" parTransId="{1D4E55AC-4D42-4AAC-89BF-35EFA134B7CA}" sibTransId="{76C01B0E-CAA4-4F69-A5F9-FDD0A3CA0B6C}"/>
    <dgm:cxn modelId="{9FD683B6-BEF0-43C2-9D02-FCE2C83F6F88}" srcId="{0390D359-E196-47FD-A6FD-9B83B78BC0E7}" destId="{D2C4FCF4-B8CC-45D8-B92E-1C7947A34C73}" srcOrd="1" destOrd="0" parTransId="{BC6FECFF-6E01-415B-AA14-C0D9C2E8479A}" sibTransId="{46B57082-292A-4B88-9274-1E68D9FD624A}"/>
    <dgm:cxn modelId="{1D1DBC17-FF1B-49A6-9FE2-49D91B7E7DD7}" type="presOf" srcId="{CE9BD256-327F-448E-ACF3-DE5167CC7A99}" destId="{15A3300E-173D-4E4E-A35F-26DA4BF7CCA9}" srcOrd="0" destOrd="0" presId="urn:microsoft.com/office/officeart/2005/8/layout/hierarchy2"/>
    <dgm:cxn modelId="{67E0397F-15D3-446C-95F7-D38F1989431F}" type="presOf" srcId="{74900BD6-49B4-4339-B643-3E9EBAAE703F}" destId="{5945AC0C-FFFB-4B7F-AA61-27BEE46AC72C}" srcOrd="0" destOrd="0" presId="urn:microsoft.com/office/officeart/2005/8/layout/hierarchy2"/>
    <dgm:cxn modelId="{9930EF8E-4DF9-411E-8DEA-2B07EE3ABB15}" type="presOf" srcId="{CE9BD256-327F-448E-ACF3-DE5167CC7A99}" destId="{224E02D5-0E10-4AB7-AE6C-5D8A4DDF2871}" srcOrd="1" destOrd="0" presId="urn:microsoft.com/office/officeart/2005/8/layout/hierarchy2"/>
    <dgm:cxn modelId="{6447D2D2-D02C-4708-8372-E1267CB08882}" type="presOf" srcId="{BC6FECFF-6E01-415B-AA14-C0D9C2E8479A}" destId="{6B502820-77FD-4FF2-BBB9-734F71F51973}" srcOrd="1" destOrd="0" presId="urn:microsoft.com/office/officeart/2005/8/layout/hierarchy2"/>
    <dgm:cxn modelId="{1AF4EE0A-8900-4278-903F-A23DE3C372D5}" type="presOf" srcId="{D2C4FCF4-B8CC-45D8-B92E-1C7947A34C73}" destId="{DAFC1588-AEFC-4CF4-BD65-3E37D78785CD}" srcOrd="0" destOrd="0" presId="urn:microsoft.com/office/officeart/2005/8/layout/hierarchy2"/>
    <dgm:cxn modelId="{75BAE230-1618-4C87-92F2-4C40B4411310}" type="presOf" srcId="{BC6FECFF-6E01-415B-AA14-C0D9C2E8479A}" destId="{32A67441-772E-4980-8211-A87993AF828E}" srcOrd="0" destOrd="0" presId="urn:microsoft.com/office/officeart/2005/8/layout/hierarchy2"/>
    <dgm:cxn modelId="{E0173B47-827C-4A63-AF63-87C557802877}" type="presOf" srcId="{DFF16559-1A3D-4C9A-969A-77E9351F4615}" destId="{6BB9E34F-A386-41FD-961D-9DDEEB9A4E34}" srcOrd="1" destOrd="0" presId="urn:microsoft.com/office/officeart/2005/8/layout/hierarchy2"/>
    <dgm:cxn modelId="{1F7F6B9F-D2C7-4EDF-A67C-BFD64D694C15}" srcId="{2F5CDD58-2157-4CCA-9698-E476F0C370F4}" destId="{2F72F217-2867-4EDC-A5FB-A62A6CD3BF0B}" srcOrd="0" destOrd="0" parTransId="{54B9FEA1-5836-45F5-954C-BB1BBC1FC1A6}" sibTransId="{ABF8531B-B4F2-4955-AF59-591C3F234ED0}"/>
    <dgm:cxn modelId="{7EBDB073-995D-4E75-BDB7-DF238828C684}" type="presOf" srcId="{0390D359-E196-47FD-A6FD-9B83B78BC0E7}" destId="{73C13AD8-A2A9-4FDA-B66A-656A88D8BDE3}" srcOrd="0" destOrd="0" presId="urn:microsoft.com/office/officeart/2005/8/layout/hierarchy2"/>
    <dgm:cxn modelId="{DC8F1799-4062-4AC3-ACEF-8EF8C28CD85F}" srcId="{0390D359-E196-47FD-A6FD-9B83B78BC0E7}" destId="{EFBCDF2A-353B-42C8-AF83-9D3C7372304F}" srcOrd="0" destOrd="0" parTransId="{DFF16559-1A3D-4C9A-969A-77E9351F4615}" sibTransId="{7F1C4F08-5D74-4CF9-B524-120AD4AE2D42}"/>
    <dgm:cxn modelId="{93FBF337-FCA8-438B-A408-24474801AEBE}" type="presParOf" srcId="{700BCB37-ECB3-417D-829E-9B64881FD225}" destId="{FC9C5856-792C-470E-BC36-EE5572426023}" srcOrd="0" destOrd="0" presId="urn:microsoft.com/office/officeart/2005/8/layout/hierarchy2"/>
    <dgm:cxn modelId="{7D46137A-BE46-44A8-AD6C-2EBAC789FCFE}" type="presParOf" srcId="{FC9C5856-792C-470E-BC36-EE5572426023}" destId="{29A628CB-0F94-495B-AFA6-533602CBB7A1}" srcOrd="0" destOrd="0" presId="urn:microsoft.com/office/officeart/2005/8/layout/hierarchy2"/>
    <dgm:cxn modelId="{7701CC45-580E-43A8-9033-20EADFCB65E1}" type="presParOf" srcId="{FC9C5856-792C-470E-BC36-EE5572426023}" destId="{6B0A9930-7E41-4303-A443-B71AA2F166EA}" srcOrd="1" destOrd="0" presId="urn:microsoft.com/office/officeart/2005/8/layout/hierarchy2"/>
    <dgm:cxn modelId="{126A5918-7204-4382-B232-3052F6944178}" type="presParOf" srcId="{6B0A9930-7E41-4303-A443-B71AA2F166EA}" destId="{F9C43510-DD1A-4DFA-A58E-73F36E5469D9}" srcOrd="0" destOrd="0" presId="urn:microsoft.com/office/officeart/2005/8/layout/hierarchy2"/>
    <dgm:cxn modelId="{CC3600BE-8306-433F-9EC0-788BB10DF136}" type="presParOf" srcId="{F9C43510-DD1A-4DFA-A58E-73F36E5469D9}" destId="{74E316E2-B558-46C7-BFDB-419548CCFD98}" srcOrd="0" destOrd="0" presId="urn:microsoft.com/office/officeart/2005/8/layout/hierarchy2"/>
    <dgm:cxn modelId="{2BD63922-4F0B-4B79-BCAA-EE7CCC71A750}" type="presParOf" srcId="{6B0A9930-7E41-4303-A443-B71AA2F166EA}" destId="{BEDB26AF-2EF8-46E5-A4E6-595839B65696}" srcOrd="1" destOrd="0" presId="urn:microsoft.com/office/officeart/2005/8/layout/hierarchy2"/>
    <dgm:cxn modelId="{3AF1E316-CB38-4BA9-8DB8-F4B02B1726B1}" type="presParOf" srcId="{BEDB26AF-2EF8-46E5-A4E6-595839B65696}" destId="{73C13AD8-A2A9-4FDA-B66A-656A88D8BDE3}" srcOrd="0" destOrd="0" presId="urn:microsoft.com/office/officeart/2005/8/layout/hierarchy2"/>
    <dgm:cxn modelId="{BBBF0A24-B95D-432C-8572-027EE501C878}" type="presParOf" srcId="{BEDB26AF-2EF8-46E5-A4E6-595839B65696}" destId="{2865F851-085D-48FA-9BC4-C32BB389FF8E}" srcOrd="1" destOrd="0" presId="urn:microsoft.com/office/officeart/2005/8/layout/hierarchy2"/>
    <dgm:cxn modelId="{87F1E75C-89E0-407E-8E26-68035CC06107}" type="presParOf" srcId="{2865F851-085D-48FA-9BC4-C32BB389FF8E}" destId="{6805B08A-878F-4C47-92FC-B4AA880DDE83}" srcOrd="0" destOrd="0" presId="urn:microsoft.com/office/officeart/2005/8/layout/hierarchy2"/>
    <dgm:cxn modelId="{0217408D-1322-4A78-8B7A-5D1DCA3CAFD9}" type="presParOf" srcId="{6805B08A-878F-4C47-92FC-B4AA880DDE83}" destId="{6BB9E34F-A386-41FD-961D-9DDEEB9A4E34}" srcOrd="0" destOrd="0" presId="urn:microsoft.com/office/officeart/2005/8/layout/hierarchy2"/>
    <dgm:cxn modelId="{A6B76C7D-A618-42A2-9AF8-FFA5B162678D}" type="presParOf" srcId="{2865F851-085D-48FA-9BC4-C32BB389FF8E}" destId="{E24C7023-175D-47CA-BED3-2C6D4CF3576E}" srcOrd="1" destOrd="0" presId="urn:microsoft.com/office/officeart/2005/8/layout/hierarchy2"/>
    <dgm:cxn modelId="{7933A89A-C43D-4B36-A5FF-F482A4C41448}" type="presParOf" srcId="{E24C7023-175D-47CA-BED3-2C6D4CF3576E}" destId="{F9301025-5B5C-4E08-BFD2-80B838FF32C4}" srcOrd="0" destOrd="0" presId="urn:microsoft.com/office/officeart/2005/8/layout/hierarchy2"/>
    <dgm:cxn modelId="{BE4F00E9-1D5F-4367-A452-8566C39EB28A}" type="presParOf" srcId="{E24C7023-175D-47CA-BED3-2C6D4CF3576E}" destId="{7482F787-C497-4751-AA66-02920242380A}" srcOrd="1" destOrd="0" presId="urn:microsoft.com/office/officeart/2005/8/layout/hierarchy2"/>
    <dgm:cxn modelId="{A55216BB-6A59-4A85-8CBE-8CFFAE09B897}" type="presParOf" srcId="{2865F851-085D-48FA-9BC4-C32BB389FF8E}" destId="{32A67441-772E-4980-8211-A87993AF828E}" srcOrd="2" destOrd="0" presId="urn:microsoft.com/office/officeart/2005/8/layout/hierarchy2"/>
    <dgm:cxn modelId="{948081AB-5687-456A-A0A1-A2BED4F588C4}" type="presParOf" srcId="{32A67441-772E-4980-8211-A87993AF828E}" destId="{6B502820-77FD-4FF2-BBB9-734F71F51973}" srcOrd="0" destOrd="0" presId="urn:microsoft.com/office/officeart/2005/8/layout/hierarchy2"/>
    <dgm:cxn modelId="{9968A3E6-2B64-41C9-8ADA-8DAD7379A3B1}" type="presParOf" srcId="{2865F851-085D-48FA-9BC4-C32BB389FF8E}" destId="{9B5A67A4-6686-4605-87D1-6DBE8C560EC3}" srcOrd="3" destOrd="0" presId="urn:microsoft.com/office/officeart/2005/8/layout/hierarchy2"/>
    <dgm:cxn modelId="{41C55382-288A-4D59-BCB6-CC8C434B8CFD}" type="presParOf" srcId="{9B5A67A4-6686-4605-87D1-6DBE8C560EC3}" destId="{DAFC1588-AEFC-4CF4-BD65-3E37D78785CD}" srcOrd="0" destOrd="0" presId="urn:microsoft.com/office/officeart/2005/8/layout/hierarchy2"/>
    <dgm:cxn modelId="{87EC12B0-F548-4402-9BDB-5788F798E0FF}" type="presParOf" srcId="{9B5A67A4-6686-4605-87D1-6DBE8C560EC3}" destId="{EAAE2C18-D4B1-449F-BFC3-9987D0190C3D}" srcOrd="1" destOrd="0" presId="urn:microsoft.com/office/officeart/2005/8/layout/hierarchy2"/>
    <dgm:cxn modelId="{5745A1F7-EB35-43FD-B48D-0DC38AF70A57}" type="presParOf" srcId="{6B0A9930-7E41-4303-A443-B71AA2F166EA}" destId="{15A3300E-173D-4E4E-A35F-26DA4BF7CCA9}" srcOrd="2" destOrd="0" presId="urn:microsoft.com/office/officeart/2005/8/layout/hierarchy2"/>
    <dgm:cxn modelId="{1B92F5DE-BB1D-4762-BED1-26409825CB36}" type="presParOf" srcId="{15A3300E-173D-4E4E-A35F-26DA4BF7CCA9}" destId="{224E02D5-0E10-4AB7-AE6C-5D8A4DDF2871}" srcOrd="0" destOrd="0" presId="urn:microsoft.com/office/officeart/2005/8/layout/hierarchy2"/>
    <dgm:cxn modelId="{405F0F99-2E16-42CC-B3F5-2BAC4F809AF6}" type="presParOf" srcId="{6B0A9930-7E41-4303-A443-B71AA2F166EA}" destId="{2078A2CA-B095-4BE0-B254-76C00E2114E3}" srcOrd="3" destOrd="0" presId="urn:microsoft.com/office/officeart/2005/8/layout/hierarchy2"/>
    <dgm:cxn modelId="{787ED7D9-3DA2-41E4-B797-02810A24EC03}" type="presParOf" srcId="{2078A2CA-B095-4BE0-B254-76C00E2114E3}" destId="{5945AC0C-FFFB-4B7F-AA61-27BEE46AC72C}" srcOrd="0" destOrd="0" presId="urn:microsoft.com/office/officeart/2005/8/layout/hierarchy2"/>
    <dgm:cxn modelId="{7CC9187A-A036-4932-9FA2-F7C11A43BB4E}" type="presParOf" srcId="{2078A2CA-B095-4BE0-B254-76C00E2114E3}" destId="{0A8C084E-A4BF-49C4-9B4B-FF79337E9FE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A628CB-0F94-495B-AFA6-533602CBB7A1}">
      <dsp:nvSpPr>
        <dsp:cNvPr id="0" name=""/>
        <dsp:cNvSpPr/>
      </dsp:nvSpPr>
      <dsp:spPr>
        <a:xfrm>
          <a:off x="5475" y="1716679"/>
          <a:ext cx="1440610" cy="72030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Typy proměnných</a:t>
          </a:r>
        </a:p>
      </dsp:txBody>
      <dsp:txXfrm>
        <a:off x="5475" y="1716679"/>
        <a:ext cx="1440610" cy="720305"/>
      </dsp:txXfrm>
    </dsp:sp>
    <dsp:sp modelId="{F9C43510-DD1A-4DFA-A58E-73F36E5469D9}">
      <dsp:nvSpPr>
        <dsp:cNvPr id="0" name=""/>
        <dsp:cNvSpPr/>
      </dsp:nvSpPr>
      <dsp:spPr>
        <a:xfrm rot="17585892">
          <a:off x="1028165" y="1428637"/>
          <a:ext cx="1375437" cy="31214"/>
        </a:xfrm>
        <a:custGeom>
          <a:avLst/>
          <a:gdLst/>
          <a:ahLst/>
          <a:cxnLst/>
          <a:rect l="0" t="0" r="0" b="0"/>
          <a:pathLst>
            <a:path>
              <a:moveTo>
                <a:pt x="0" y="15607"/>
              </a:moveTo>
              <a:lnTo>
                <a:pt x="1375437" y="156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 rot="17585892">
        <a:off x="1681498" y="1409859"/>
        <a:ext cx="68771" cy="68771"/>
      </dsp:txXfrm>
    </dsp:sp>
    <dsp:sp modelId="{73C13AD8-A2A9-4FDA-B66A-656A88D8BDE3}">
      <dsp:nvSpPr>
        <dsp:cNvPr id="0" name=""/>
        <dsp:cNvSpPr/>
      </dsp:nvSpPr>
      <dsp:spPr>
        <a:xfrm>
          <a:off x="1985681" y="0"/>
          <a:ext cx="2206209" cy="1623316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Kvalitativní  </a:t>
          </a:r>
          <a:r>
            <a:rPr lang="cs-CZ" sz="1800" b="1" kern="1200" dirty="0" smtClean="0"/>
            <a:t>proměnná</a:t>
          </a:r>
          <a:r>
            <a:rPr lang="cs-CZ" sz="1800" kern="1200" dirty="0" smtClean="0"/>
            <a:t>                     </a:t>
          </a:r>
          <a:r>
            <a:rPr lang="cs-CZ" sz="1800" kern="1200" dirty="0"/>
            <a:t>(kategoriální, slovní...)</a:t>
          </a:r>
        </a:p>
      </dsp:txBody>
      <dsp:txXfrm>
        <a:off x="1985681" y="0"/>
        <a:ext cx="2206209" cy="1623316"/>
      </dsp:txXfrm>
    </dsp:sp>
    <dsp:sp modelId="{6805B08A-878F-4C47-92FC-B4AA880DDE83}">
      <dsp:nvSpPr>
        <dsp:cNvPr id="0" name=""/>
        <dsp:cNvSpPr/>
      </dsp:nvSpPr>
      <dsp:spPr>
        <a:xfrm rot="2592488">
          <a:off x="4053163" y="1146362"/>
          <a:ext cx="1023330" cy="31214"/>
        </a:xfrm>
        <a:custGeom>
          <a:avLst/>
          <a:gdLst/>
          <a:ahLst/>
          <a:cxnLst/>
          <a:rect l="0" t="0" r="0" b="0"/>
          <a:pathLst>
            <a:path>
              <a:moveTo>
                <a:pt x="0" y="15607"/>
              </a:moveTo>
              <a:lnTo>
                <a:pt x="1023330" y="156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 rot="2592488">
        <a:off x="4539245" y="1136386"/>
        <a:ext cx="51166" cy="51166"/>
      </dsp:txXfrm>
    </dsp:sp>
    <dsp:sp modelId="{F9301025-5B5C-4E08-BFD2-80B838FF32C4}">
      <dsp:nvSpPr>
        <dsp:cNvPr id="0" name=""/>
        <dsp:cNvSpPr/>
      </dsp:nvSpPr>
      <dsp:spPr>
        <a:xfrm>
          <a:off x="4937767" y="1152129"/>
          <a:ext cx="2461701" cy="72030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Ordinální proměnná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(lze uspořádat)</a:t>
          </a:r>
          <a:endParaRPr lang="cs-CZ" sz="1800" kern="1200" dirty="0"/>
        </a:p>
      </dsp:txBody>
      <dsp:txXfrm>
        <a:off x="4937767" y="1152129"/>
        <a:ext cx="2461701" cy="720305"/>
      </dsp:txXfrm>
    </dsp:sp>
    <dsp:sp modelId="{32A67441-772E-4980-8211-A87993AF828E}">
      <dsp:nvSpPr>
        <dsp:cNvPr id="0" name=""/>
        <dsp:cNvSpPr/>
      </dsp:nvSpPr>
      <dsp:spPr>
        <a:xfrm rot="19431886">
          <a:off x="4118244" y="570298"/>
          <a:ext cx="765661" cy="31214"/>
        </a:xfrm>
        <a:custGeom>
          <a:avLst/>
          <a:gdLst/>
          <a:ahLst/>
          <a:cxnLst/>
          <a:rect l="0" t="0" r="0" b="0"/>
          <a:pathLst>
            <a:path>
              <a:moveTo>
                <a:pt x="0" y="15607"/>
              </a:moveTo>
              <a:lnTo>
                <a:pt x="765661" y="156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 rot="19431886">
        <a:off x="4481934" y="566763"/>
        <a:ext cx="38283" cy="38283"/>
      </dsp:txXfrm>
    </dsp:sp>
    <dsp:sp modelId="{DAFC1588-AEFC-4CF4-BD65-3E37D78785CD}">
      <dsp:nvSpPr>
        <dsp:cNvPr id="0" name=""/>
        <dsp:cNvSpPr/>
      </dsp:nvSpPr>
      <dsp:spPr>
        <a:xfrm>
          <a:off x="4810260" y="0"/>
          <a:ext cx="2690729" cy="720305"/>
        </a:xfrm>
        <a:prstGeom prst="roundRect">
          <a:avLst>
            <a:gd name="adj" fmla="val 10000"/>
          </a:avLst>
        </a:prstGeom>
        <a:solidFill>
          <a:srgbClr val="ECECFA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Nominální </a:t>
          </a:r>
          <a:r>
            <a:rPr lang="cs-CZ" sz="1800" b="1" kern="1200" dirty="0" smtClean="0"/>
            <a:t>proměnná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(</a:t>
          </a:r>
          <a:r>
            <a:rPr lang="cs-CZ" sz="1800" kern="1200" dirty="0"/>
            <a:t>nelze uspořádat)</a:t>
          </a:r>
        </a:p>
      </dsp:txBody>
      <dsp:txXfrm>
        <a:off x="4810260" y="0"/>
        <a:ext cx="2690729" cy="720305"/>
      </dsp:txXfrm>
    </dsp:sp>
    <dsp:sp modelId="{15A3300E-173D-4E4E-A35F-26DA4BF7CCA9}">
      <dsp:nvSpPr>
        <dsp:cNvPr id="0" name=""/>
        <dsp:cNvSpPr/>
      </dsp:nvSpPr>
      <dsp:spPr>
        <a:xfrm rot="3903527">
          <a:off x="1050950" y="2680763"/>
          <a:ext cx="1366517" cy="31214"/>
        </a:xfrm>
        <a:custGeom>
          <a:avLst/>
          <a:gdLst/>
          <a:ahLst/>
          <a:cxnLst/>
          <a:rect l="0" t="0" r="0" b="0"/>
          <a:pathLst>
            <a:path>
              <a:moveTo>
                <a:pt x="0" y="15607"/>
              </a:moveTo>
              <a:lnTo>
                <a:pt x="1366517" y="156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 rot="3903527">
        <a:off x="1700045" y="2662207"/>
        <a:ext cx="68325" cy="68325"/>
      </dsp:txXfrm>
    </dsp:sp>
    <dsp:sp modelId="{5945AC0C-FFFB-4B7F-AA61-27BEE46AC72C}">
      <dsp:nvSpPr>
        <dsp:cNvPr id="0" name=""/>
        <dsp:cNvSpPr/>
      </dsp:nvSpPr>
      <dsp:spPr>
        <a:xfrm>
          <a:off x="2022330" y="2478154"/>
          <a:ext cx="2559014" cy="1675509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/>
            <a:t>Kvantitativní proměnná</a:t>
          </a:r>
          <a:r>
            <a:rPr lang="cs-CZ" sz="1800" kern="1200" dirty="0"/>
            <a:t>                 (numerická, číselná ...)</a:t>
          </a:r>
        </a:p>
      </dsp:txBody>
      <dsp:txXfrm>
        <a:off x="2022330" y="2478154"/>
        <a:ext cx="2559014" cy="1675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wmf"/><Relationship Id="rId4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wmf"/><Relationship Id="rId4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86930-FCF8-4869-8473-2D349BAFEC2F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17474-9A6A-4E0E-A2CF-8BC63D6ACA9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B3C7D2-7D06-449F-B9FE-A64360E440E3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3067-2EED-4A9A-8291-06C00C15C8AB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721F-402C-4128-AC44-D92EA5622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3067-2EED-4A9A-8291-06C00C15C8AB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721F-402C-4128-AC44-D92EA5622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3067-2EED-4A9A-8291-06C00C15C8AB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721F-402C-4128-AC44-D92EA5622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3067-2EED-4A9A-8291-06C00C15C8AB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721F-402C-4128-AC44-D92EA5622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3067-2EED-4A9A-8291-06C00C15C8AB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721F-402C-4128-AC44-D92EA5622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3067-2EED-4A9A-8291-06C00C15C8AB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721F-402C-4128-AC44-D92EA5622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3067-2EED-4A9A-8291-06C00C15C8AB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721F-402C-4128-AC44-D92EA5622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3067-2EED-4A9A-8291-06C00C15C8AB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721F-402C-4128-AC44-D92EA5622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3067-2EED-4A9A-8291-06C00C15C8AB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721F-402C-4128-AC44-D92EA5622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3067-2EED-4A9A-8291-06C00C15C8AB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721F-402C-4128-AC44-D92EA5622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3067-2EED-4A9A-8291-06C00C15C8AB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721F-402C-4128-AC44-D92EA5622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03067-2EED-4A9A-8291-06C00C15C8AB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3721F-402C-4128-AC44-D92EA562239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Microsoft_Office_Excel_97-2003_Worksheet3.xls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Microsoft_Office_Excel_97-2003_Worksheet6.xls"/><Relationship Id="rId5" Type="http://schemas.openxmlformats.org/officeDocument/2006/relationships/oleObject" Target="../embeddings/Microsoft_Office_Excel_97-2003_Worksheet5.xls"/><Relationship Id="rId4" Type="http://schemas.openxmlformats.org/officeDocument/2006/relationships/oleObject" Target="../embeddings/Microsoft_Office_Excel_97-2003_Worksheet4.xls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Microsoft_Office_Excel_97-2003_Worksheet9.xls"/><Relationship Id="rId4" Type="http://schemas.openxmlformats.org/officeDocument/2006/relationships/oleObject" Target="../embeddings/Microsoft_Office_Excel_97-2003_Worksheet8.xls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mi21.vsb.cz/modul/uvod-do-statistiky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mi21.vsb.cz/flash-animace/analyza-zavislosti-dvou-kategorialnich-velicin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mi21.vsb.cz/modul/vybrane-kapitoly-z-pravdepodobnosti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„Statistika nuda je, …“</a:t>
            </a:r>
            <a:br>
              <a:rPr lang="cs-CZ" b="1" dirty="0" smtClean="0">
                <a:solidFill>
                  <a:schemeClr val="tx2"/>
                </a:solidFill>
              </a:rPr>
            </a:b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cs-CZ" dirty="0" smtClean="0"/>
              <a:t>Martina </a:t>
            </a:r>
            <a:r>
              <a:rPr lang="cs-CZ" dirty="0" err="1" smtClean="0"/>
              <a:t>Litschmannová</a:t>
            </a:r>
            <a:endParaRPr lang="cs-CZ" dirty="0" smtClean="0"/>
          </a:p>
          <a:p>
            <a:r>
              <a:rPr lang="cs-CZ" sz="1700" dirty="0" smtClean="0"/>
              <a:t>VŠB-TU Ostrava, Fakulta elektrotechniky a informatiky, </a:t>
            </a:r>
          </a:p>
          <a:p>
            <a:r>
              <a:rPr lang="cs-CZ" sz="1700" dirty="0" smtClean="0"/>
              <a:t>Katedra aplikované matematiky</a:t>
            </a:r>
            <a:endParaRPr lang="cs-CZ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b="1" dirty="0" smtClean="0">
                <a:solidFill>
                  <a:schemeClr val="tx2"/>
                </a:solidFill>
              </a:rPr>
              <a:t>Číselné charakteristiky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071563" y="2071688"/>
          <a:ext cx="6834213" cy="2695320"/>
        </p:xfrm>
        <a:graphic>
          <a:graphicData uri="http://schemas.openxmlformats.org/drawingml/2006/table">
            <a:tbl>
              <a:tblPr/>
              <a:tblGrid>
                <a:gridCol w="2278071"/>
                <a:gridCol w="2278071"/>
                <a:gridCol w="2278071"/>
              </a:tblGrid>
              <a:tr h="42862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Times New Roman"/>
                        </a:rPr>
                        <a:t>TABULKA ROZDĚLENÍ ČETNOSTI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05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Calibri"/>
                          <a:ea typeface="Calibri"/>
                          <a:cs typeface="Times New Roman"/>
                        </a:rPr>
                        <a:t>Pohlaví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Times New Roman"/>
                        </a:rPr>
                        <a:t>Absolutní 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Times New Roman"/>
                        </a:rPr>
                        <a:t>četnosti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Times New Roman"/>
                        </a:rPr>
                        <a:t>Relativní 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Times New Roman"/>
                        </a:rPr>
                        <a:t>četnosti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[%]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02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Mu</a:t>
                      </a:r>
                      <a:r>
                        <a:rPr lang="cs-CZ" sz="1800" dirty="0" smtClean="0">
                          <a:latin typeface="Calibri"/>
                          <a:ea typeface="Calibri"/>
                          <a:cs typeface="Times New Roman"/>
                        </a:rPr>
                        <a:t>ž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latin typeface="Calibri"/>
                          <a:ea typeface="Calibri"/>
                          <a:cs typeface="Times New Roman"/>
                        </a:rPr>
                        <a:t>Žena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Times New Roman"/>
                        </a:rPr>
                        <a:t>Celkem: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latin typeface="Calibri"/>
                          <a:ea typeface="Calibri"/>
                          <a:cs typeface="Times New Roman"/>
                        </a:rPr>
                        <a:t>785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2627784" y="5661248"/>
            <a:ext cx="408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/>
              <a:t>Modus = Muž</a:t>
            </a:r>
            <a:endParaRPr lang="cs-CZ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Grafické </a:t>
            </a:r>
            <a:r>
              <a:rPr lang="cs-CZ" sz="3600" b="1" dirty="0" smtClean="0">
                <a:solidFill>
                  <a:schemeClr val="tx2"/>
                </a:solidFill>
              </a:rPr>
              <a:t>znázornění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pPr marL="609600" indent="-609600" algn="ctr">
              <a:buFontTx/>
              <a:buAutoNum type="alphaUcParenR"/>
            </a:pPr>
            <a:r>
              <a:rPr lang="cs-CZ" sz="2800" b="1" dirty="0" smtClean="0"/>
              <a:t>Sloupcový </a:t>
            </a:r>
            <a:r>
              <a:rPr lang="cs-CZ" sz="2800" b="1" dirty="0"/>
              <a:t>graf (bar chart)</a:t>
            </a:r>
          </a:p>
          <a:p>
            <a:pPr marL="609600" indent="-609600" algn="ctr">
              <a:buFontTx/>
              <a:buNone/>
            </a:pPr>
            <a:endParaRPr lang="cs-CZ" sz="2800" b="1" dirty="0"/>
          </a:p>
        </p:txBody>
      </p:sp>
      <p:graphicFrame>
        <p:nvGraphicFramePr>
          <p:cNvPr id="10" name="Graf 9"/>
          <p:cNvGraphicFramePr/>
          <p:nvPr/>
        </p:nvGraphicFramePr>
        <p:xfrm>
          <a:off x="1547664" y="2348880"/>
          <a:ext cx="576064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Grafické </a:t>
            </a:r>
            <a:r>
              <a:rPr lang="cs-CZ" sz="3600" b="1" dirty="0" smtClean="0">
                <a:solidFill>
                  <a:schemeClr val="tx2"/>
                </a:solidFill>
              </a:rPr>
              <a:t>znázornění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pPr marL="609600" indent="-609600" algn="ctr">
              <a:buFontTx/>
              <a:buAutoNum type="alphaUcParenR"/>
            </a:pPr>
            <a:r>
              <a:rPr lang="cs-CZ" sz="2800" b="1" dirty="0" smtClean="0"/>
              <a:t>Sloupcový </a:t>
            </a:r>
            <a:r>
              <a:rPr lang="cs-CZ" sz="2800" b="1" dirty="0"/>
              <a:t>graf (bar chart)</a:t>
            </a:r>
          </a:p>
          <a:p>
            <a:pPr marL="609600" indent="-609600" algn="ctr">
              <a:buFontTx/>
              <a:buNone/>
            </a:pPr>
            <a:endParaRPr lang="cs-CZ" sz="2800" b="1" dirty="0"/>
          </a:p>
        </p:txBody>
      </p:sp>
      <p:graphicFrame>
        <p:nvGraphicFramePr>
          <p:cNvPr id="10" name="Graf 9"/>
          <p:cNvGraphicFramePr/>
          <p:nvPr/>
        </p:nvGraphicFramePr>
        <p:xfrm>
          <a:off x="611560" y="2204864"/>
          <a:ext cx="763284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Grafické </a:t>
            </a:r>
            <a:r>
              <a:rPr lang="cs-CZ" sz="3600" b="1" dirty="0" smtClean="0">
                <a:solidFill>
                  <a:schemeClr val="tx2"/>
                </a:solidFill>
              </a:rPr>
              <a:t>znázornění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pPr marL="609600" indent="-609600" algn="ctr">
              <a:buFontTx/>
              <a:buAutoNum type="alphaUcParenR"/>
            </a:pPr>
            <a:r>
              <a:rPr lang="cs-CZ" sz="2800" b="1" dirty="0" smtClean="0"/>
              <a:t>Sloupcový </a:t>
            </a:r>
            <a:r>
              <a:rPr lang="cs-CZ" sz="2800" b="1" dirty="0"/>
              <a:t>graf (bar chart)</a:t>
            </a:r>
          </a:p>
          <a:p>
            <a:pPr marL="609600" indent="-609600" algn="ctr">
              <a:buFontTx/>
              <a:buNone/>
            </a:pPr>
            <a:endParaRPr lang="cs-CZ" sz="2800" b="1" dirty="0"/>
          </a:p>
        </p:txBody>
      </p:sp>
      <p:graphicFrame>
        <p:nvGraphicFramePr>
          <p:cNvPr id="10" name="Graf 9"/>
          <p:cNvGraphicFramePr/>
          <p:nvPr/>
        </p:nvGraphicFramePr>
        <p:xfrm>
          <a:off x="611560" y="2204864"/>
          <a:ext cx="763284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Grafické </a:t>
            </a:r>
            <a:r>
              <a:rPr lang="cs-CZ" sz="3600" b="1" dirty="0" smtClean="0">
                <a:solidFill>
                  <a:schemeClr val="tx2"/>
                </a:solidFill>
              </a:rPr>
              <a:t>znázornění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pPr marL="609600" indent="-609600" algn="ctr">
              <a:buFontTx/>
              <a:buAutoNum type="alphaUcParenR"/>
            </a:pPr>
            <a:r>
              <a:rPr lang="cs-CZ" sz="2800" b="1" dirty="0" smtClean="0"/>
              <a:t>Sloupcový </a:t>
            </a:r>
            <a:r>
              <a:rPr lang="cs-CZ" sz="2800" b="1" dirty="0"/>
              <a:t>graf (bar chart)</a:t>
            </a:r>
          </a:p>
          <a:p>
            <a:pPr marL="609600" indent="-609600" algn="ctr">
              <a:buFontTx/>
              <a:buNone/>
            </a:pPr>
            <a:endParaRPr lang="cs-CZ" sz="2800" b="1" dirty="0"/>
          </a:p>
        </p:txBody>
      </p:sp>
      <p:graphicFrame>
        <p:nvGraphicFramePr>
          <p:cNvPr id="10" name="Graf 9"/>
          <p:cNvGraphicFramePr/>
          <p:nvPr/>
        </p:nvGraphicFramePr>
        <p:xfrm>
          <a:off x="611560" y="2204864"/>
          <a:ext cx="763284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Grafické </a:t>
            </a:r>
            <a:r>
              <a:rPr lang="cs-CZ" sz="3600" b="1" dirty="0" smtClean="0">
                <a:solidFill>
                  <a:schemeClr val="tx2"/>
                </a:solidFill>
              </a:rPr>
              <a:t>znázornění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pPr marL="609600" indent="-609600" algn="ctr">
              <a:buFontTx/>
              <a:buAutoNum type="alphaUcParenR"/>
            </a:pPr>
            <a:r>
              <a:rPr lang="cs-CZ" sz="2800" b="1" dirty="0" smtClean="0"/>
              <a:t>Sloupcový </a:t>
            </a:r>
            <a:r>
              <a:rPr lang="cs-CZ" sz="2800" b="1" dirty="0"/>
              <a:t>graf (bar chart)</a:t>
            </a:r>
          </a:p>
          <a:p>
            <a:pPr marL="609600" indent="-609600" algn="ctr">
              <a:buFontTx/>
              <a:buNone/>
            </a:pPr>
            <a:endParaRPr lang="cs-CZ" sz="2800" b="1" dirty="0"/>
          </a:p>
        </p:txBody>
      </p:sp>
      <p:graphicFrame>
        <p:nvGraphicFramePr>
          <p:cNvPr id="10" name="Graf 9"/>
          <p:cNvGraphicFramePr/>
          <p:nvPr/>
        </p:nvGraphicFramePr>
        <p:xfrm>
          <a:off x="611560" y="2204864"/>
          <a:ext cx="763284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Grafické </a:t>
            </a:r>
            <a:r>
              <a:rPr lang="cs-CZ" sz="3600" b="1" dirty="0" smtClean="0">
                <a:solidFill>
                  <a:schemeClr val="tx2"/>
                </a:solidFill>
              </a:rPr>
              <a:t>znázornění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pPr marL="609600" indent="-609600" algn="ctr">
              <a:buFontTx/>
              <a:buAutoNum type="alphaUcParenR"/>
            </a:pPr>
            <a:r>
              <a:rPr lang="cs-CZ" sz="2800" b="1" dirty="0" smtClean="0"/>
              <a:t>Sloupcový </a:t>
            </a:r>
            <a:r>
              <a:rPr lang="cs-CZ" sz="2800" b="1" dirty="0"/>
              <a:t>graf (bar chart)</a:t>
            </a:r>
          </a:p>
          <a:p>
            <a:pPr marL="609600" indent="-609600" algn="ctr">
              <a:buFontTx/>
              <a:buNone/>
            </a:pPr>
            <a:endParaRPr lang="cs-CZ" sz="2800" b="1" dirty="0"/>
          </a:p>
        </p:txBody>
      </p:sp>
      <p:graphicFrame>
        <p:nvGraphicFramePr>
          <p:cNvPr id="10" name="Graf 9"/>
          <p:cNvGraphicFramePr/>
          <p:nvPr/>
        </p:nvGraphicFramePr>
        <p:xfrm>
          <a:off x="611560" y="2204864"/>
          <a:ext cx="763284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3600" b="1" dirty="0">
                <a:solidFill>
                  <a:schemeClr val="tx2"/>
                </a:solidFill>
              </a:rPr>
              <a:t>Grafické </a:t>
            </a:r>
            <a:r>
              <a:rPr lang="cs-CZ" sz="3600" b="1" dirty="0" smtClean="0">
                <a:solidFill>
                  <a:schemeClr val="tx2"/>
                </a:solidFill>
              </a:rPr>
              <a:t>znázornění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cs-CZ" sz="2800" b="1" dirty="0"/>
              <a:t>B)   Výsečový graf – koláčový graf (</a:t>
            </a:r>
            <a:r>
              <a:rPr lang="cs-CZ" sz="2800" b="1" dirty="0" err="1"/>
              <a:t>pie</a:t>
            </a:r>
            <a:r>
              <a:rPr lang="cs-CZ" sz="2800" b="1" dirty="0"/>
              <a:t> chart)</a:t>
            </a:r>
          </a:p>
          <a:p>
            <a:pPr marL="609600" indent="-609600" algn="ctr">
              <a:spcBef>
                <a:spcPct val="20000"/>
              </a:spcBef>
            </a:pPr>
            <a:endParaRPr lang="cs-CZ" sz="2800" b="1" dirty="0"/>
          </a:p>
        </p:txBody>
      </p:sp>
      <p:graphicFrame>
        <p:nvGraphicFramePr>
          <p:cNvPr id="7" name="Graf 6"/>
          <p:cNvGraphicFramePr/>
          <p:nvPr/>
        </p:nvGraphicFramePr>
        <p:xfrm>
          <a:off x="683568" y="2924944"/>
          <a:ext cx="403244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/>
          <p:nvPr/>
        </p:nvGraphicFramePr>
        <p:xfrm>
          <a:off x="4714876" y="2564904"/>
          <a:ext cx="410559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3600" b="1" dirty="0">
                <a:solidFill>
                  <a:schemeClr val="tx2"/>
                </a:solidFill>
              </a:rPr>
              <a:t>Grafické </a:t>
            </a:r>
            <a:r>
              <a:rPr lang="cs-CZ" sz="3600" b="1" dirty="0" smtClean="0">
                <a:solidFill>
                  <a:schemeClr val="tx2"/>
                </a:solidFill>
              </a:rPr>
              <a:t>znázornění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cs-CZ" sz="2800" b="1" dirty="0"/>
              <a:t>B)   Výsečový graf – koláčový graf (</a:t>
            </a:r>
            <a:r>
              <a:rPr lang="cs-CZ" sz="2800" b="1" dirty="0" err="1"/>
              <a:t>pie</a:t>
            </a:r>
            <a:r>
              <a:rPr lang="cs-CZ" sz="2800" b="1" dirty="0"/>
              <a:t> chart)</a:t>
            </a:r>
          </a:p>
          <a:p>
            <a:pPr marL="609600" indent="-609600" algn="ctr">
              <a:spcBef>
                <a:spcPct val="20000"/>
              </a:spcBef>
            </a:pPr>
            <a:endParaRPr lang="cs-CZ" sz="2800" b="1" dirty="0"/>
          </a:p>
        </p:txBody>
      </p:sp>
      <p:graphicFrame>
        <p:nvGraphicFramePr>
          <p:cNvPr id="7" name="Graf 6"/>
          <p:cNvGraphicFramePr/>
          <p:nvPr/>
        </p:nvGraphicFramePr>
        <p:xfrm>
          <a:off x="683568" y="2924944"/>
          <a:ext cx="403244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/>
          <p:nvPr/>
        </p:nvGraphicFramePr>
        <p:xfrm>
          <a:off x="4714876" y="2564904"/>
          <a:ext cx="410559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Anketa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7772400" cy="4419600"/>
          </a:xfrm>
        </p:spPr>
        <p:txBody>
          <a:bodyPr/>
          <a:lstStyle/>
          <a:p>
            <a:pPr marL="0" algn="ctr">
              <a:buNone/>
            </a:pPr>
            <a:r>
              <a:rPr lang="cs-CZ" sz="2400" dirty="0" smtClean="0">
                <a:cs typeface="Times New Roman" pitchFamily="18" charset="0"/>
              </a:rPr>
              <a:t>Jste pro rozšíření  úředních hodin na ÚP? (2x týdně do 20h)</a:t>
            </a:r>
          </a:p>
          <a:p>
            <a:pPr>
              <a:buFontTx/>
              <a:buNone/>
            </a:pPr>
            <a:endParaRPr lang="cs-CZ" dirty="0"/>
          </a:p>
        </p:txBody>
      </p:sp>
      <p:graphicFrame>
        <p:nvGraphicFramePr>
          <p:cNvPr id="7" name="Graf 6"/>
          <p:cNvGraphicFramePr/>
          <p:nvPr/>
        </p:nvGraphicFramePr>
        <p:xfrm>
          <a:off x="1979712" y="2276872"/>
          <a:ext cx="504056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619672" y="4509120"/>
            <a:ext cx="58326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solidFill>
                  <a:srgbClr val="FF0000"/>
                </a:solidFill>
              </a:rPr>
              <a:t>TAKHLE NE!!!</a:t>
            </a:r>
            <a:endParaRPr lang="cs-CZ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„Statistika nuda je, …“</a:t>
            </a:r>
            <a:br>
              <a:rPr lang="cs-CZ" b="1" dirty="0" smtClean="0">
                <a:solidFill>
                  <a:schemeClr val="tx2"/>
                </a:solidFill>
              </a:rPr>
            </a:br>
            <a:r>
              <a:rPr lang="cs-CZ" b="1" dirty="0" smtClean="0">
                <a:solidFill>
                  <a:schemeClr val="tx2"/>
                </a:solidFill>
              </a:rPr>
              <a:t>Nebo není?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Martina </a:t>
            </a:r>
            <a:r>
              <a:rPr lang="cs-CZ" dirty="0" err="1" smtClean="0"/>
              <a:t>Litschmannová</a:t>
            </a:r>
            <a:endParaRPr lang="cs-CZ" dirty="0" smtClean="0"/>
          </a:p>
          <a:p>
            <a:r>
              <a:rPr lang="cs-CZ" sz="1700" dirty="0" smtClean="0"/>
              <a:t>VŠB-TU Ostrava, Fakulta elektrotechniky a informatiky, </a:t>
            </a:r>
          </a:p>
          <a:p>
            <a:r>
              <a:rPr lang="cs-CZ" sz="1700" dirty="0" smtClean="0"/>
              <a:t>Katedra aplikované matematiky</a:t>
            </a:r>
            <a:endParaRPr lang="cs-CZ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2564904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tx2"/>
                </a:solidFill>
              </a:rPr>
              <a:t>Kategoriální proměnná ordinální </a:t>
            </a:r>
          </a:p>
          <a:p>
            <a:pPr algn="ctr"/>
            <a:r>
              <a:rPr lang="cs-CZ" sz="4000" dirty="0" smtClean="0">
                <a:solidFill>
                  <a:schemeClr val="tx2"/>
                </a:solidFill>
              </a:rPr>
              <a:t>(má smysl uspořádání)</a:t>
            </a:r>
            <a:endParaRPr lang="cs-CZ" sz="4000" dirty="0">
              <a:solidFill>
                <a:schemeClr val="tx2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522920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(např. míra nezaměstnanosti (nízká, střední, vysoká), kvalita poskytovaných služeb, …)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3600" b="1" dirty="0">
                <a:solidFill>
                  <a:schemeClr val="accent1">
                    <a:lumMod val="50000"/>
                  </a:schemeClr>
                </a:solidFill>
              </a:rPr>
              <a:t>Číselné </a:t>
            </a: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charakteristiky</a:t>
            </a:r>
            <a:endParaRPr lang="cs-CZ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785786" y="1785926"/>
          <a:ext cx="7215240" cy="3500462"/>
        </p:xfrm>
        <a:graphic>
          <a:graphicData uri="http://schemas.openxmlformats.org/drawingml/2006/table">
            <a:tbl>
              <a:tblPr/>
              <a:tblGrid>
                <a:gridCol w="1414473"/>
                <a:gridCol w="1414473"/>
                <a:gridCol w="1314460"/>
                <a:gridCol w="1514486"/>
                <a:gridCol w="1557348"/>
              </a:tblGrid>
              <a:tr h="50549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Calibri"/>
                          <a:ea typeface="Calibri"/>
                          <a:cs typeface="Times New Roman"/>
                        </a:rPr>
                        <a:t>TABULKA ROZDĚLENÍ ČETNOSTI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08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latin typeface="Calibri"/>
                          <a:ea typeface="Calibri"/>
                          <a:cs typeface="Times New Roman"/>
                        </a:rPr>
                        <a:t>Varianty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cs-CZ" sz="1200" baseline="-25000" dirty="0" err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Absolutní četnosti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cs-CZ" sz="1200" baseline="-2500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Relativní četnosti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cs-CZ" sz="1200" baseline="-2500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Kumulativní četnosti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cs-CZ" sz="1200" baseline="-2500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Kumulativní relativní četnosti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cs-CZ" sz="1200" baseline="-2500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33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cs-CZ" sz="12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cs-CZ" sz="1200" baseline="-25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cs-CZ" sz="12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cs-CZ" sz="12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cs-CZ" sz="1200" baseline="-25000"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cs-CZ" sz="1200" baseline="-25000" dirty="0" err="1"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Celkem: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6751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143248"/>
            <a:ext cx="666750" cy="209550"/>
          </a:xfrm>
          <a:prstGeom prst="rect">
            <a:avLst/>
          </a:prstGeom>
          <a:noFill/>
        </p:spPr>
      </p:pic>
      <p:pic>
        <p:nvPicPr>
          <p:cNvPr id="116750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143248"/>
            <a:ext cx="152400" cy="209550"/>
          </a:xfrm>
          <a:prstGeom prst="rect">
            <a:avLst/>
          </a:prstGeom>
          <a:noFill/>
        </p:spPr>
      </p:pic>
      <p:pic>
        <p:nvPicPr>
          <p:cNvPr id="116749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3143248"/>
            <a:ext cx="142875" cy="209550"/>
          </a:xfrm>
          <a:prstGeom prst="rect">
            <a:avLst/>
          </a:prstGeom>
          <a:noFill/>
        </p:spPr>
      </p:pic>
      <p:pic>
        <p:nvPicPr>
          <p:cNvPr id="116748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571876"/>
            <a:ext cx="676275" cy="209550"/>
          </a:xfrm>
          <a:prstGeom prst="rect">
            <a:avLst/>
          </a:prstGeom>
          <a:noFill/>
        </p:spPr>
      </p:pic>
      <p:pic>
        <p:nvPicPr>
          <p:cNvPr id="11674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571876"/>
            <a:ext cx="495300" cy="209550"/>
          </a:xfrm>
          <a:prstGeom prst="rect">
            <a:avLst/>
          </a:prstGeom>
          <a:noFill/>
        </p:spPr>
      </p:pic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3571876"/>
            <a:ext cx="476250" cy="209550"/>
          </a:xfrm>
          <a:prstGeom prst="rect">
            <a:avLst/>
          </a:prstGeom>
          <a:noFill/>
        </p:spPr>
      </p:pic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000504"/>
            <a:ext cx="47625" cy="209550"/>
          </a:xfrm>
          <a:prstGeom prst="rect">
            <a:avLst/>
          </a:prstGeom>
          <a:noFill/>
        </p:spPr>
      </p:pic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000504"/>
            <a:ext cx="47625" cy="209550"/>
          </a:xfrm>
          <a:prstGeom prst="rect">
            <a:avLst/>
          </a:prstGeom>
          <a:noFill/>
        </p:spPr>
      </p:pic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000504"/>
            <a:ext cx="47625" cy="209550"/>
          </a:xfrm>
          <a:prstGeom prst="rect">
            <a:avLst/>
          </a:prstGeom>
          <a:noFill/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000504"/>
            <a:ext cx="47625" cy="209550"/>
          </a:xfrm>
          <a:prstGeom prst="rect">
            <a:avLst/>
          </a:prstGeom>
          <a:noFill/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929066"/>
            <a:ext cx="47625" cy="209550"/>
          </a:xfrm>
          <a:prstGeom prst="rect">
            <a:avLst/>
          </a:prstGeom>
          <a:noFill/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4357694"/>
            <a:ext cx="685800" cy="209550"/>
          </a:xfrm>
          <a:prstGeom prst="rect">
            <a:avLst/>
          </a:prstGeom>
          <a:noFill/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4357694"/>
            <a:ext cx="1428750" cy="209550"/>
          </a:xfrm>
          <a:prstGeom prst="rect">
            <a:avLst/>
          </a:prstGeom>
          <a:noFill/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357694"/>
            <a:ext cx="1400175" cy="209550"/>
          </a:xfrm>
          <a:prstGeom prst="rect">
            <a:avLst/>
          </a:prstGeom>
          <a:noFill/>
        </p:spPr>
      </p:pic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4714884"/>
            <a:ext cx="647700" cy="542925"/>
          </a:xfrm>
          <a:prstGeom prst="rect">
            <a:avLst/>
          </a:prstGeom>
          <a:noFill/>
        </p:spPr>
      </p:pic>
      <p:sp>
        <p:nvSpPr>
          <p:cNvPr id="22" name="TextovéPole 21"/>
          <p:cNvSpPr txBox="1"/>
          <p:nvPr/>
        </p:nvSpPr>
        <p:spPr>
          <a:xfrm>
            <a:off x="3000364" y="571501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/>
              <a:t>+ Modus</a:t>
            </a:r>
            <a:endParaRPr lang="cs-CZ" sz="1800" b="1" dirty="0"/>
          </a:p>
        </p:txBody>
      </p:sp>
      <p:sp>
        <p:nvSpPr>
          <p:cNvPr id="20" name="Elipsa 19"/>
          <p:cNvSpPr/>
          <p:nvPr/>
        </p:nvSpPr>
        <p:spPr>
          <a:xfrm>
            <a:off x="1187624" y="2924944"/>
            <a:ext cx="576064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179512" y="1052736"/>
            <a:ext cx="553998" cy="50783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Seřazené podle velikosti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3600" b="1" dirty="0">
                <a:solidFill>
                  <a:schemeClr val="tx2"/>
                </a:solidFill>
              </a:rPr>
              <a:t>Číselné </a:t>
            </a:r>
            <a:r>
              <a:rPr lang="cs-CZ" sz="3600" b="1" dirty="0" smtClean="0">
                <a:solidFill>
                  <a:schemeClr val="tx2"/>
                </a:solidFill>
              </a:rPr>
              <a:t>charakteristiky</a:t>
            </a:r>
            <a:endParaRPr lang="cs-CZ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785786" y="1785926"/>
          <a:ext cx="7215240" cy="3620100"/>
        </p:xfrm>
        <a:graphic>
          <a:graphicData uri="http://schemas.openxmlformats.org/drawingml/2006/table">
            <a:tbl>
              <a:tblPr/>
              <a:tblGrid>
                <a:gridCol w="1841998"/>
                <a:gridCol w="1224136"/>
                <a:gridCol w="1077272"/>
                <a:gridCol w="1514486"/>
                <a:gridCol w="1557348"/>
              </a:tblGrid>
              <a:tr h="50549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Times New Roman"/>
                        </a:rPr>
                        <a:t>TABULKA ROZDĚLENÍ ČETNOSTI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08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Calibri"/>
                          <a:ea typeface="Calibri"/>
                          <a:cs typeface="Times New Roman"/>
                        </a:rPr>
                        <a:t>Míra</a:t>
                      </a:r>
                      <a:r>
                        <a:rPr lang="cs-CZ" sz="18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nezaměstnanosti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Times New Roman"/>
                        </a:rPr>
                        <a:t>Absolutní 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Times New Roman"/>
                        </a:rPr>
                        <a:t>četnosti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Times New Roman"/>
                        </a:rPr>
                        <a:t>Relativní četnosti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[%</a:t>
                      </a:r>
                      <a:r>
                        <a:rPr lang="cs-CZ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Times New Roman"/>
                        </a:rPr>
                        <a:t>Kumulativní </a:t>
                      </a:r>
                      <a:r>
                        <a:rPr lang="cs-CZ" sz="1800" b="1" dirty="0" smtClean="0">
                          <a:latin typeface="Calibri"/>
                          <a:ea typeface="Calibri"/>
                          <a:cs typeface="Times New Roman"/>
                        </a:rPr>
                        <a:t>četnosti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Times New Roman"/>
                        </a:rPr>
                        <a:t>Kumulativní relativní četnosti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[%</a:t>
                      </a:r>
                      <a:r>
                        <a:rPr lang="cs-CZ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33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latin typeface="Calibri"/>
                          <a:ea typeface="Calibri"/>
                          <a:cs typeface="Times New Roman"/>
                        </a:rPr>
                        <a:t>nízká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latin typeface="Arial CE"/>
                        </a:rPr>
                        <a:t>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latin typeface="Arial CE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latin typeface="Arial CE"/>
                        </a:rPr>
                        <a:t>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latin typeface="Calibri"/>
                          <a:ea typeface="Calibri"/>
                          <a:cs typeface="Times New Roman"/>
                        </a:rPr>
                        <a:t>střední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latin typeface="Arial CE"/>
                        </a:rPr>
                        <a:t>73,7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latin typeface="Arial CE"/>
                        </a:rPr>
                        <a:t>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latin typeface="Arial CE"/>
                        </a:rPr>
                        <a:t>87,4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latin typeface="Calibri"/>
                          <a:ea typeface="Calibri"/>
                          <a:cs typeface="Times New Roman"/>
                        </a:rPr>
                        <a:t>vysoká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latin typeface="Arial CE"/>
                        </a:rPr>
                        <a:t>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latin typeface="Arial CE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latin typeface="Arial CE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Times New Roman"/>
                        </a:rPr>
                        <a:t>Celkem: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latin typeface="Calibri"/>
                          <a:ea typeface="Calibri"/>
                          <a:cs typeface="Times New Roman"/>
                        </a:rPr>
                        <a:t>198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ovéPole 21"/>
          <p:cNvSpPr txBox="1"/>
          <p:nvPr/>
        </p:nvSpPr>
        <p:spPr>
          <a:xfrm>
            <a:off x="3000364" y="571501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/>
              <a:t>Modus = střední</a:t>
            </a:r>
            <a:endParaRPr lang="cs-CZ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3600" b="1" dirty="0">
                <a:solidFill>
                  <a:schemeClr val="tx2"/>
                </a:solidFill>
              </a:rPr>
              <a:t>Grafické </a:t>
            </a:r>
            <a:r>
              <a:rPr lang="cs-CZ" sz="3600" b="1" dirty="0" smtClean="0">
                <a:solidFill>
                  <a:schemeClr val="tx2"/>
                </a:solidFill>
              </a:rPr>
              <a:t>znázornění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  <a:buFontTx/>
              <a:buAutoNum type="alphaUcParenR"/>
            </a:pPr>
            <a:r>
              <a:rPr lang="cs-CZ" sz="2800" b="1" dirty="0" smtClean="0"/>
              <a:t>Sloupcový </a:t>
            </a:r>
            <a:r>
              <a:rPr lang="cs-CZ" sz="2800" b="1" dirty="0"/>
              <a:t>graf (bar chart</a:t>
            </a:r>
            <a:r>
              <a:rPr lang="cs-CZ" sz="2800" b="1" dirty="0" smtClean="0"/>
              <a:t>)</a:t>
            </a:r>
          </a:p>
          <a:p>
            <a:pPr marL="609600" indent="-609600" algn="ctr">
              <a:spcBef>
                <a:spcPct val="20000"/>
              </a:spcBef>
            </a:pPr>
            <a:endParaRPr lang="cs-CZ" sz="2800" b="1" dirty="0" smtClean="0"/>
          </a:p>
          <a:p>
            <a:pPr marL="609600" indent="-609600" algn="ctr">
              <a:spcBef>
                <a:spcPct val="20000"/>
              </a:spcBef>
            </a:pPr>
            <a:r>
              <a:rPr lang="cs-CZ" sz="2800" b="1" dirty="0" smtClean="0"/>
              <a:t>B)   Výsečový graf – koláčový graf (</a:t>
            </a:r>
            <a:r>
              <a:rPr lang="cs-CZ" sz="2800" b="1" dirty="0" err="1" smtClean="0"/>
              <a:t>pie</a:t>
            </a:r>
            <a:r>
              <a:rPr lang="cs-CZ" sz="2800" b="1" dirty="0" smtClean="0"/>
              <a:t> chart)</a:t>
            </a:r>
            <a:endParaRPr lang="cs-CZ" sz="2800" b="1" dirty="0"/>
          </a:p>
          <a:p>
            <a:pPr marL="609600" indent="-609600" algn="ctr">
              <a:spcBef>
                <a:spcPct val="20000"/>
              </a:spcBef>
            </a:pP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EDA pro numerická data</a:t>
            </a:r>
            <a:endParaRPr lang="cs-CZ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3600" b="1" dirty="0">
                <a:solidFill>
                  <a:schemeClr val="tx2"/>
                </a:solidFill>
              </a:rPr>
              <a:t>Číselné </a:t>
            </a:r>
            <a:r>
              <a:rPr lang="cs-CZ" sz="3600" b="1" dirty="0" smtClean="0">
                <a:solidFill>
                  <a:schemeClr val="tx2"/>
                </a:solidFill>
              </a:rPr>
              <a:t>charakteristiky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  <a:buFontTx/>
              <a:buAutoNum type="alphaUcParenR"/>
            </a:pPr>
            <a:endParaRPr lang="cs-CZ" sz="2800" b="1" dirty="0"/>
          </a:p>
          <a:p>
            <a:pPr marL="609600" indent="-609600" algn="ctr">
              <a:spcBef>
                <a:spcPct val="20000"/>
              </a:spcBef>
              <a:buFontTx/>
              <a:buAutoNum type="alphaUcParenR"/>
            </a:pPr>
            <a:endParaRPr lang="cs-CZ" sz="2800" b="1" dirty="0"/>
          </a:p>
          <a:p>
            <a:pPr marL="609600" indent="-609600" algn="ctr">
              <a:spcBef>
                <a:spcPct val="20000"/>
              </a:spcBef>
              <a:buFontTx/>
              <a:buAutoNum type="alphaUcParenR"/>
            </a:pPr>
            <a:r>
              <a:rPr lang="cs-CZ" sz="2800" b="1" dirty="0"/>
              <a:t>Míry </a:t>
            </a:r>
            <a:r>
              <a:rPr lang="cs-CZ" sz="2800" b="1" dirty="0" smtClean="0"/>
              <a:t>polohy</a:t>
            </a:r>
          </a:p>
          <a:p>
            <a:pPr marL="609600" indent="-609600" algn="ctr">
              <a:spcBef>
                <a:spcPct val="20000"/>
              </a:spcBef>
              <a:buFontTx/>
              <a:buAutoNum type="alphaUcParenR"/>
            </a:pPr>
            <a:r>
              <a:rPr lang="cs-CZ" sz="2800" b="1" dirty="0" smtClean="0"/>
              <a:t>Míry variability</a:t>
            </a:r>
            <a:endParaRPr lang="cs-CZ" sz="2800" b="1" dirty="0"/>
          </a:p>
          <a:p>
            <a:pPr marL="609600" indent="-609600" algn="ctr">
              <a:spcBef>
                <a:spcPct val="20000"/>
              </a:spcBef>
            </a:pPr>
            <a:endParaRPr lang="cs-CZ" sz="2800" dirty="0">
              <a:solidFill>
                <a:srgbClr val="008000"/>
              </a:solidFill>
            </a:endParaRPr>
          </a:p>
          <a:p>
            <a:pPr marL="609600" indent="-609600" algn="ctr">
              <a:spcBef>
                <a:spcPct val="20000"/>
              </a:spcBef>
            </a:pPr>
            <a:endParaRPr lang="cs-CZ" sz="2800" dirty="0">
              <a:solidFill>
                <a:srgbClr val="008000"/>
              </a:solidFill>
            </a:endParaRPr>
          </a:p>
          <a:p>
            <a:pPr marL="609600" indent="-609600" algn="ctr">
              <a:spcBef>
                <a:spcPct val="20000"/>
              </a:spcBef>
            </a:pPr>
            <a:endParaRPr lang="cs-CZ" sz="2800" dirty="0">
              <a:solidFill>
                <a:srgbClr val="008000"/>
              </a:solidFill>
            </a:endParaRPr>
          </a:p>
          <a:p>
            <a:pPr marL="609600" indent="-609600" algn="ctr">
              <a:spcBef>
                <a:spcPct val="20000"/>
              </a:spcBef>
            </a:pPr>
            <a:endParaRPr lang="cs-CZ" sz="2800" dirty="0">
              <a:solidFill>
                <a:srgbClr val="008000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cs-CZ" sz="2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85918" y="3000372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tx2"/>
                </a:solidFill>
              </a:rPr>
              <a:t>Míry polohy</a:t>
            </a:r>
            <a:endParaRPr lang="cs-CZ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Aritmetický průměr</a:t>
            </a:r>
            <a:endParaRPr lang="cs-CZ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ChangeAspect="1"/>
          </p:cNvGraphicFramePr>
          <p:nvPr>
            <p:ph idx="1"/>
          </p:nvPr>
        </p:nvGraphicFramePr>
        <p:xfrm>
          <a:off x="3495300" y="2143116"/>
          <a:ext cx="1933956" cy="1933956"/>
        </p:xfrm>
        <a:graphic>
          <a:graphicData uri="http://schemas.openxmlformats.org/presentationml/2006/ole">
            <p:oleObj spid="_x0000_s17410" name="Rovnice" r:id="rId3" imgW="609480" imgH="609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Geometrický průměr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Pracujeme-li s nezápornou proměnnou představující relativní změny (růstové indexy, cenové indexy, koeficienty růstu...).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</p:txBody>
      </p:sp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2339752" y="3573016"/>
          <a:ext cx="4274769" cy="997446"/>
        </p:xfrm>
        <a:graphic>
          <a:graphicData uri="http://schemas.openxmlformats.org/presentationml/2006/ole">
            <p:oleObj spid="_x0000_s32770" name="Rovnice" r:id="rId3" imgW="114300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928670"/>
            <a:ext cx="7772400" cy="5167330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Předloni byla výše ročního platu zaměstnance ve firmě 200 000 Kč, loni 220 000 Kč a letos 250 000 Kč. Jaký je průměrný koeficient růstu jeho platu?</a:t>
            </a:r>
            <a:endParaRPr lang="cs-CZ" sz="28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142976" y="2643182"/>
          <a:ext cx="6477024" cy="2857519"/>
        </p:xfrm>
        <a:graphic>
          <a:graphicData uri="http://schemas.openxmlformats.org/drawingml/2006/table">
            <a:tbl>
              <a:tblPr/>
              <a:tblGrid>
                <a:gridCol w="1619256"/>
                <a:gridCol w="1619256"/>
                <a:gridCol w="1619256"/>
                <a:gridCol w="1619256"/>
              </a:tblGrid>
              <a:tr h="1058564">
                <a:tc>
                  <a:txBody>
                    <a:bodyPr/>
                    <a:lstStyle/>
                    <a:p>
                      <a:endParaRPr lang="cs-CZ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Plat [Kč]</a:t>
                      </a:r>
                      <a:endParaRPr lang="cs-CZ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Koeficient růstu</a:t>
                      </a:r>
                      <a:endParaRPr lang="cs-CZ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Relativní přírůstek [%]</a:t>
                      </a:r>
                      <a:endParaRPr lang="cs-CZ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40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předloni</a:t>
                      </a:r>
                      <a:endParaRPr lang="cs-CZ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200 000</a:t>
                      </a:r>
                      <a:endParaRPr lang="cs-CZ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loni</a:t>
                      </a:r>
                      <a:endParaRPr lang="cs-CZ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220 000</a:t>
                      </a:r>
                      <a:endParaRPr lang="cs-CZ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10,0%</a:t>
                      </a:r>
                      <a:endParaRPr lang="cs-CZ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letos</a:t>
                      </a:r>
                      <a:endParaRPr lang="cs-CZ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250 000</a:t>
                      </a:r>
                      <a:endParaRPr lang="cs-CZ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13,6%</a:t>
                      </a: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4500570"/>
            <a:ext cx="1571636" cy="500066"/>
          </a:xfrm>
          <a:prstGeom prst="rect">
            <a:avLst/>
          </a:prstGeom>
          <a:noFill/>
        </p:spPr>
      </p:pic>
      <p:pic>
        <p:nvPicPr>
          <p:cNvPr id="16486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5027640"/>
            <a:ext cx="1500198" cy="466570"/>
          </a:xfrm>
          <a:prstGeom prst="rect">
            <a:avLst/>
          </a:prstGeom>
          <a:noFill/>
        </p:spPr>
      </p:pic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929330"/>
            <a:ext cx="3652656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Čím se zabývá statistika?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3411" y="2245603"/>
            <a:ext cx="771717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Motto: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Chceme-li vědět, jak chutná víno v sudu,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nemusíme vypít celý sud.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Stačí jenom malý doušek a víme, na čem jsme.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cs-CZ" b="1" dirty="0">
                <a:solidFill>
                  <a:schemeClr val="accent2"/>
                </a:solidFill>
              </a:rPr>
              <a:t>Průměr není rezistentní vůči </a:t>
            </a:r>
          </a:p>
          <a:p>
            <a:pPr algn="ctr">
              <a:buFontTx/>
              <a:buNone/>
            </a:pPr>
            <a:r>
              <a:rPr lang="cs-CZ" b="1" dirty="0">
                <a:solidFill>
                  <a:schemeClr val="accent2"/>
                </a:solidFill>
              </a:rPr>
              <a:t>odlehlým pozorováním </a:t>
            </a:r>
          </a:p>
          <a:p>
            <a:pPr algn="ctr">
              <a:buFontTx/>
              <a:buNone/>
            </a:pPr>
            <a:r>
              <a:rPr lang="cs-CZ" b="1" dirty="0">
                <a:solidFill>
                  <a:schemeClr val="accent2"/>
                </a:solidFill>
              </a:rPr>
              <a:t>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Kvantily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ctr">
              <a:buFontTx/>
              <a:buNone/>
            </a:pPr>
            <a:r>
              <a:rPr lang="cs-CZ" b="1" dirty="0">
                <a:solidFill>
                  <a:schemeClr val="accent2"/>
                </a:solidFill>
              </a:rPr>
              <a:t>100p %-</a:t>
            </a:r>
            <a:r>
              <a:rPr lang="cs-CZ" b="1" dirty="0" smtClean="0">
                <a:solidFill>
                  <a:schemeClr val="accent2"/>
                </a:solidFill>
              </a:rPr>
              <a:t>ní kvantil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cs-CZ" b="1" dirty="0" err="1">
                <a:solidFill>
                  <a:schemeClr val="accent2"/>
                </a:solidFill>
              </a:rPr>
              <a:t>x</a:t>
            </a:r>
            <a:r>
              <a:rPr lang="cs-CZ" sz="2000" b="1" dirty="0" err="1">
                <a:solidFill>
                  <a:schemeClr val="accent2"/>
                </a:solidFill>
              </a:rPr>
              <a:t>p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endParaRPr lang="cs-CZ" dirty="0" smtClean="0">
              <a:solidFill>
                <a:schemeClr val="accent2"/>
              </a:solidFill>
            </a:endParaRPr>
          </a:p>
          <a:p>
            <a:pPr marL="0" algn="just">
              <a:buFontTx/>
              <a:buNone/>
            </a:pPr>
            <a:r>
              <a:rPr lang="cs-CZ" dirty="0" smtClean="0"/>
              <a:t>odděluje </a:t>
            </a:r>
            <a:r>
              <a:rPr lang="cs-CZ" dirty="0"/>
              <a:t>100p% menších hodnot od zbytku souboru </a:t>
            </a:r>
            <a:endParaRPr lang="cs-CZ" dirty="0" smtClean="0"/>
          </a:p>
          <a:p>
            <a:pPr marL="0" algn="just">
              <a:buFontTx/>
              <a:buNone/>
            </a:pPr>
            <a:endParaRPr lang="cs-CZ" dirty="0"/>
          </a:p>
          <a:p>
            <a:pPr marL="0" algn="just">
              <a:buFontTx/>
              <a:buNone/>
            </a:pPr>
            <a:r>
              <a:rPr lang="cs-CZ" dirty="0" smtClean="0"/>
              <a:t>(100p%  hodnot datového souboru je menších než toto číslo.)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Význačné kvantily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 dirty="0" err="1">
                <a:solidFill>
                  <a:schemeClr val="accent2"/>
                </a:solidFill>
              </a:rPr>
              <a:t>Kvartily</a:t>
            </a:r>
            <a:endParaRPr lang="cs-CZ" sz="28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b="1" dirty="0"/>
              <a:t>	</a:t>
            </a:r>
            <a:r>
              <a:rPr lang="cs-CZ" sz="1800" b="1" dirty="0"/>
              <a:t>Dolní </a:t>
            </a:r>
            <a:r>
              <a:rPr lang="cs-CZ" sz="1800" b="1" dirty="0" err="1"/>
              <a:t>kvartil</a:t>
            </a:r>
            <a:r>
              <a:rPr lang="cs-CZ" sz="1800" b="1" dirty="0"/>
              <a:t> x</a:t>
            </a:r>
            <a:r>
              <a:rPr lang="cs-CZ" sz="1800" b="1" baseline="-25000" dirty="0"/>
              <a:t>0,25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 b="1" dirty="0"/>
              <a:t>	Medián x</a:t>
            </a:r>
            <a:r>
              <a:rPr lang="cs-CZ" sz="1800" b="1" baseline="-25000" dirty="0"/>
              <a:t>0,5</a:t>
            </a:r>
            <a:r>
              <a:rPr lang="cs-CZ" sz="18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 b="1" dirty="0"/>
              <a:t>	Horní </a:t>
            </a:r>
            <a:r>
              <a:rPr lang="cs-CZ" sz="1800" b="1" dirty="0" err="1"/>
              <a:t>kvartil</a:t>
            </a:r>
            <a:r>
              <a:rPr lang="cs-CZ" sz="1800" b="1" dirty="0"/>
              <a:t> x</a:t>
            </a:r>
            <a:r>
              <a:rPr lang="cs-CZ" sz="1800" b="1" baseline="-25000" dirty="0"/>
              <a:t>0,75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1400" b="1" dirty="0"/>
          </a:p>
          <a:p>
            <a:pPr>
              <a:lnSpc>
                <a:spcPct val="80000"/>
              </a:lnSpc>
            </a:pPr>
            <a:r>
              <a:rPr lang="cs-CZ" sz="2800" b="1" dirty="0">
                <a:solidFill>
                  <a:schemeClr val="accent2"/>
                </a:solidFill>
              </a:rPr>
              <a:t>Decily</a:t>
            </a:r>
            <a:r>
              <a:rPr lang="cs-CZ" sz="2800" b="1" dirty="0"/>
              <a:t> </a:t>
            </a:r>
            <a:r>
              <a:rPr lang="cs-CZ" sz="2800" dirty="0"/>
              <a:t>– x</a:t>
            </a:r>
            <a:r>
              <a:rPr lang="cs-CZ" sz="1400" dirty="0"/>
              <a:t>0,1</a:t>
            </a:r>
            <a:r>
              <a:rPr lang="cs-CZ" sz="2800" dirty="0"/>
              <a:t>; x</a:t>
            </a:r>
            <a:r>
              <a:rPr lang="cs-CZ" sz="1400" dirty="0"/>
              <a:t>0,2</a:t>
            </a:r>
            <a:r>
              <a:rPr lang="cs-CZ" sz="2800" dirty="0"/>
              <a:t>; ... ; x</a:t>
            </a:r>
            <a:r>
              <a:rPr lang="cs-CZ" sz="1400" dirty="0"/>
              <a:t>0,9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800" b="1" dirty="0"/>
          </a:p>
          <a:p>
            <a:pPr>
              <a:lnSpc>
                <a:spcPct val="80000"/>
              </a:lnSpc>
            </a:pPr>
            <a:r>
              <a:rPr lang="cs-CZ" sz="2800" b="1" dirty="0">
                <a:solidFill>
                  <a:schemeClr val="accent2"/>
                </a:solidFill>
              </a:rPr>
              <a:t>Percentily</a:t>
            </a:r>
            <a:r>
              <a:rPr lang="cs-CZ" sz="2800" b="1" dirty="0"/>
              <a:t> – </a:t>
            </a:r>
            <a:r>
              <a:rPr lang="cs-CZ" sz="2800" dirty="0"/>
              <a:t>x</a:t>
            </a:r>
            <a:r>
              <a:rPr lang="cs-CZ" sz="1400" dirty="0"/>
              <a:t>0,01</a:t>
            </a:r>
            <a:r>
              <a:rPr lang="cs-CZ" sz="2800" dirty="0"/>
              <a:t>; x</a:t>
            </a:r>
            <a:r>
              <a:rPr lang="cs-CZ" sz="1400" dirty="0"/>
              <a:t>0,02</a:t>
            </a:r>
            <a:r>
              <a:rPr lang="cs-CZ" sz="2800" dirty="0"/>
              <a:t>; …; x</a:t>
            </a:r>
            <a:r>
              <a:rPr lang="cs-CZ" sz="1400" dirty="0"/>
              <a:t>0,99</a:t>
            </a:r>
            <a:endParaRPr lang="cs-CZ" sz="1400" b="1" dirty="0"/>
          </a:p>
          <a:p>
            <a:pPr>
              <a:lnSpc>
                <a:spcPct val="80000"/>
              </a:lnSpc>
              <a:buFontTx/>
              <a:buNone/>
            </a:pPr>
            <a:endParaRPr lang="cs-CZ" sz="2800" dirty="0"/>
          </a:p>
          <a:p>
            <a:pPr>
              <a:lnSpc>
                <a:spcPct val="80000"/>
              </a:lnSpc>
            </a:pPr>
            <a:r>
              <a:rPr lang="cs-CZ" sz="2800" b="1" dirty="0">
                <a:solidFill>
                  <a:schemeClr val="accent2"/>
                </a:solidFill>
              </a:rPr>
              <a:t>Minimum</a:t>
            </a:r>
            <a:r>
              <a:rPr lang="cs-CZ" sz="2800" b="1" dirty="0"/>
              <a:t> </a:t>
            </a:r>
            <a:r>
              <a:rPr lang="cs-CZ" sz="2800" b="1" dirty="0" err="1"/>
              <a:t>x</a:t>
            </a:r>
            <a:r>
              <a:rPr lang="cs-CZ" sz="1600" b="1" dirty="0" err="1"/>
              <a:t>min</a:t>
            </a:r>
            <a:r>
              <a:rPr lang="cs-CZ" sz="2800" b="1" dirty="0"/>
              <a:t> a </a:t>
            </a:r>
            <a:r>
              <a:rPr lang="cs-CZ" sz="2800" b="1" dirty="0">
                <a:solidFill>
                  <a:schemeClr val="accent2"/>
                </a:solidFill>
              </a:rPr>
              <a:t>Maximum</a:t>
            </a:r>
            <a:r>
              <a:rPr lang="cs-CZ" sz="2800" b="1" dirty="0"/>
              <a:t> </a:t>
            </a:r>
            <a:r>
              <a:rPr lang="cs-CZ" sz="2800" b="1" dirty="0" err="1"/>
              <a:t>x</a:t>
            </a:r>
            <a:r>
              <a:rPr lang="cs-CZ" sz="1600" b="1" dirty="0" err="1"/>
              <a:t>max</a:t>
            </a:r>
            <a:endParaRPr 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>
                <a:solidFill>
                  <a:schemeClr val="tx2"/>
                </a:solidFill>
              </a:rPr>
              <a:t>Interkvartilové</a:t>
            </a:r>
            <a:r>
              <a:rPr lang="cs-CZ" sz="3600" b="1" dirty="0">
                <a:solidFill>
                  <a:schemeClr val="tx2"/>
                </a:solidFill>
              </a:rPr>
              <a:t> rozpětí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2987675" y="2636838"/>
          <a:ext cx="3168650" cy="660400"/>
        </p:xfrm>
        <a:graphic>
          <a:graphicData uri="http://schemas.openxmlformats.org/presentationml/2006/ole">
            <p:oleObj spid="_x0000_s20482" name="Rovnice" r:id="rId3" imgW="1256755" imgH="253890" progId="Equation.3">
              <p:embed/>
            </p:oleObj>
          </a:graphicData>
        </a:graphic>
      </p:graphicFrame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857224" y="4143380"/>
            <a:ext cx="75724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 dirty="0"/>
              <a:t>Užití:</a:t>
            </a:r>
            <a:r>
              <a:rPr lang="cs-CZ" sz="2800" dirty="0"/>
              <a:t>   např. při identifikaci odlehlých pozorování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47738"/>
          </a:xfrm>
          <a:noFill/>
          <a:ln/>
        </p:spPr>
        <p:txBody>
          <a:bodyPr/>
          <a:lstStyle/>
          <a:p>
            <a:r>
              <a:rPr lang="cs-CZ" sz="3600" b="1" dirty="0">
                <a:solidFill>
                  <a:schemeClr val="tx2"/>
                </a:solidFill>
              </a:rPr>
              <a:t>Identifikace odlehlých pozorování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538662"/>
          </a:xfrm>
          <a:noFill/>
          <a:ln/>
        </p:spPr>
        <p:txBody>
          <a:bodyPr/>
          <a:lstStyle/>
          <a:p>
            <a:pPr algn="ctr"/>
            <a:r>
              <a:rPr lang="cs-CZ" sz="2400" b="1" dirty="0" smtClean="0"/>
              <a:t>Metoda vnitřních hradeb</a:t>
            </a:r>
            <a:endParaRPr lang="cs-CZ" sz="2400" b="1" dirty="0"/>
          </a:p>
          <a:p>
            <a:pPr>
              <a:buNone/>
            </a:pPr>
            <a:endParaRPr lang="cs-CZ" sz="2400" dirty="0"/>
          </a:p>
          <a:p>
            <a:endParaRPr lang="cs-CZ" sz="2400" dirty="0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539552" y="2564904"/>
          <a:ext cx="8242483" cy="431304"/>
        </p:xfrm>
        <a:graphic>
          <a:graphicData uri="http://schemas.openxmlformats.org/presentationml/2006/ole">
            <p:oleObj spid="_x0000_s22530" name="Rovnice" r:id="rId3" imgW="4648200" imgH="241300" progId="Equation.3">
              <p:embed/>
            </p:oleObj>
          </a:graphicData>
        </a:graphic>
      </p:graphicFrame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1187624" y="2492896"/>
            <a:ext cx="1584176" cy="64807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899592" y="342900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3"/>
                </a:solidFill>
              </a:rPr>
              <a:t>Dolní mez vnitřních hradeb</a:t>
            </a:r>
            <a:endParaRPr lang="cs-CZ" sz="2400" b="1" dirty="0">
              <a:solidFill>
                <a:schemeClr val="accent3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3563888" y="2492896"/>
            <a:ext cx="1584176" cy="64807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275856" y="3501008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2"/>
                </a:solidFill>
              </a:rPr>
              <a:t>Horní mez vnitřních hradeb</a:t>
            </a:r>
            <a:endParaRPr lang="cs-CZ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47738"/>
          </a:xfrm>
          <a:noFill/>
          <a:ln/>
        </p:spPr>
        <p:txBody>
          <a:bodyPr/>
          <a:lstStyle/>
          <a:p>
            <a:r>
              <a:rPr lang="cs-CZ" sz="3600" b="1" dirty="0">
                <a:solidFill>
                  <a:schemeClr val="tx2"/>
                </a:solidFill>
              </a:rPr>
              <a:t>Identifikace </a:t>
            </a:r>
            <a:r>
              <a:rPr lang="cs-CZ" sz="3600" b="1" dirty="0" smtClean="0">
                <a:solidFill>
                  <a:schemeClr val="tx2"/>
                </a:solidFill>
              </a:rPr>
              <a:t>extrémních </a:t>
            </a:r>
            <a:r>
              <a:rPr lang="cs-CZ" sz="3600" b="1" dirty="0">
                <a:solidFill>
                  <a:schemeClr val="tx2"/>
                </a:solidFill>
              </a:rPr>
              <a:t>pozorování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538662"/>
          </a:xfrm>
          <a:noFill/>
          <a:ln/>
        </p:spPr>
        <p:txBody>
          <a:bodyPr/>
          <a:lstStyle/>
          <a:p>
            <a:pPr algn="ctr"/>
            <a:r>
              <a:rPr lang="cs-CZ" sz="2400" b="1" dirty="0" smtClean="0"/>
              <a:t>Metoda vnějších hradeb</a:t>
            </a:r>
            <a:endParaRPr lang="cs-CZ" sz="2400" b="1" dirty="0"/>
          </a:p>
          <a:p>
            <a:pPr>
              <a:buNone/>
            </a:pPr>
            <a:endParaRPr lang="cs-CZ" sz="2400" dirty="0"/>
          </a:p>
          <a:p>
            <a:endParaRPr lang="cs-CZ" sz="2400" dirty="0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809625" y="2576513"/>
          <a:ext cx="7700963" cy="407987"/>
        </p:xfrm>
        <a:graphic>
          <a:graphicData uri="http://schemas.openxmlformats.org/presentationml/2006/ole">
            <p:oleObj spid="_x0000_s33794" name="Rovnice" r:id="rId3" imgW="4343400" imgH="228600" progId="Equation.3">
              <p:embed/>
            </p:oleObj>
          </a:graphicData>
        </a:graphic>
      </p:graphicFrame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1187624" y="2492896"/>
            <a:ext cx="1584176" cy="64807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899592" y="342900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3"/>
                </a:solidFill>
              </a:rPr>
              <a:t>Dolní mez vnějších hradeb</a:t>
            </a:r>
            <a:endParaRPr lang="cs-CZ" sz="2400" b="1" dirty="0">
              <a:solidFill>
                <a:schemeClr val="accent3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3563888" y="2492896"/>
            <a:ext cx="1584176" cy="64807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275856" y="3501008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2"/>
                </a:solidFill>
              </a:rPr>
              <a:t>Horní mez vnějších hradeb</a:t>
            </a:r>
            <a:endParaRPr lang="cs-CZ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Příklad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 předložených datech identifikujte </a:t>
            </a:r>
            <a:r>
              <a:rPr lang="cs-CZ" sz="2400" dirty="0"/>
              <a:t>odlehlá pozorování:</a:t>
            </a: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3347864" y="1700808"/>
          <a:ext cx="2304256" cy="4128135"/>
        </p:xfrm>
        <a:graphic>
          <a:graphicData uri="http://schemas.openxmlformats.org/drawingml/2006/table">
            <a:tbl>
              <a:tblPr/>
              <a:tblGrid>
                <a:gridCol w="2304256"/>
              </a:tblGrid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latin typeface="Arial CE"/>
                        </a:rPr>
                        <a:t>MN [%]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latin typeface="Arial CE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3347864" y="1700808"/>
          <a:ext cx="2304256" cy="4128135"/>
        </p:xfrm>
        <a:graphic>
          <a:graphicData uri="http://schemas.openxmlformats.org/drawingml/2006/table">
            <a:tbl>
              <a:tblPr/>
              <a:tblGrid>
                <a:gridCol w="2304256"/>
              </a:tblGrid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latin typeface="Arial CE"/>
                        </a:rPr>
                        <a:t>MN [%]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latin typeface="Arial CE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Přímá spojovací šipka 10"/>
          <p:cNvCxnSpPr/>
          <p:nvPr/>
        </p:nvCxnSpPr>
        <p:spPr>
          <a:xfrm>
            <a:off x="2195736" y="4005064"/>
            <a:ext cx="936104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83568" y="37890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MN</a:t>
            </a:r>
            <a:r>
              <a:rPr lang="cs-CZ" b="1" baseline="-25000" dirty="0" smtClean="0">
                <a:solidFill>
                  <a:schemeClr val="accent2"/>
                </a:solidFill>
              </a:rPr>
              <a:t>0,5</a:t>
            </a:r>
            <a:r>
              <a:rPr lang="cs-CZ" b="1" dirty="0" smtClean="0">
                <a:solidFill>
                  <a:schemeClr val="accent2"/>
                </a:solidFill>
              </a:rPr>
              <a:t>=7,3</a:t>
            </a:r>
            <a:endParaRPr lang="cs-CZ" b="1" dirty="0">
              <a:solidFill>
                <a:schemeClr val="accent2"/>
              </a:solidFill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>
            <a:off x="2195736" y="2996952"/>
            <a:ext cx="936104" cy="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3203848" y="3933056"/>
            <a:ext cx="2664296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83568" y="27809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4"/>
                </a:solidFill>
              </a:rPr>
              <a:t>MN</a:t>
            </a:r>
            <a:r>
              <a:rPr lang="cs-CZ" b="1" baseline="-25000" dirty="0" smtClean="0">
                <a:solidFill>
                  <a:schemeClr val="accent4"/>
                </a:solidFill>
              </a:rPr>
              <a:t>0,25</a:t>
            </a:r>
            <a:r>
              <a:rPr lang="cs-CZ" b="1" dirty="0" smtClean="0">
                <a:solidFill>
                  <a:schemeClr val="accent4"/>
                </a:solidFill>
              </a:rPr>
              <a:t>=6,8</a:t>
            </a:r>
            <a:endParaRPr lang="cs-CZ" b="1" dirty="0">
              <a:solidFill>
                <a:schemeClr val="accent4"/>
              </a:solidFill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>
            <a:off x="2195736" y="4941168"/>
            <a:ext cx="936104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83568" y="47251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/>
                </a:solidFill>
              </a:rPr>
              <a:t>MN</a:t>
            </a:r>
            <a:r>
              <a:rPr lang="cs-CZ" b="1" baseline="-25000" dirty="0" smtClean="0">
                <a:solidFill>
                  <a:schemeClr val="accent6"/>
                </a:solidFill>
              </a:rPr>
              <a:t>0,75</a:t>
            </a:r>
            <a:r>
              <a:rPr lang="cs-CZ" b="1" dirty="0" smtClean="0">
                <a:solidFill>
                  <a:schemeClr val="accent6"/>
                </a:solidFill>
              </a:rPr>
              <a:t>=8,7</a:t>
            </a:r>
            <a:endParaRPr lang="cs-CZ" b="1" dirty="0">
              <a:solidFill>
                <a:schemeClr val="accent6"/>
              </a:solidFill>
            </a:endParaRPr>
          </a:p>
        </p:txBody>
      </p:sp>
      <p:sp>
        <p:nvSpPr>
          <p:cNvPr id="21" name="Pravá složená závorka 20"/>
          <p:cNvSpPr/>
          <p:nvPr/>
        </p:nvSpPr>
        <p:spPr>
          <a:xfrm>
            <a:off x="5868144" y="2276872"/>
            <a:ext cx="360040" cy="338437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6372200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IQR=MN</a:t>
            </a:r>
            <a:r>
              <a:rPr lang="cs-CZ" baseline="-25000" dirty="0" smtClean="0"/>
              <a:t>0,75</a:t>
            </a:r>
            <a:r>
              <a:rPr lang="cs-CZ" dirty="0" smtClean="0"/>
              <a:t>-MN</a:t>
            </a:r>
            <a:r>
              <a:rPr lang="cs-CZ" baseline="-25000" dirty="0" smtClean="0"/>
              <a:t>0,25</a:t>
            </a:r>
            <a:r>
              <a:rPr lang="cs-CZ" dirty="0" smtClean="0"/>
              <a:t>=1,9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403648" y="5805264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/>
              <a:t>Vnitřní hradby:</a:t>
            </a:r>
          </a:p>
          <a:p>
            <a:r>
              <a:rPr lang="cs-CZ" sz="2000" dirty="0" smtClean="0"/>
              <a:t>Dolní mez: </a:t>
            </a:r>
            <a:r>
              <a:rPr lang="en-US" sz="2000" dirty="0" smtClean="0"/>
              <a:t>6,8</a:t>
            </a:r>
            <a:r>
              <a:rPr lang="cs-CZ" sz="2000" dirty="0" smtClean="0"/>
              <a:t>-2,85=3,95            Horní mez: </a:t>
            </a:r>
            <a:r>
              <a:rPr lang="en-US" sz="2000" dirty="0" smtClean="0"/>
              <a:t>8,7</a:t>
            </a:r>
            <a:r>
              <a:rPr lang="cs-CZ" sz="2000" dirty="0" smtClean="0"/>
              <a:t>+2,85=11,55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372200" y="36450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1,5.IQR=2,85</a:t>
            </a:r>
            <a:endParaRPr lang="cs-CZ" dirty="0"/>
          </a:p>
        </p:txBody>
      </p:sp>
      <p:sp>
        <p:nvSpPr>
          <p:cNvPr id="2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Příklad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 předložených datech identifikujte </a:t>
            </a:r>
            <a:r>
              <a:rPr lang="cs-CZ" sz="2400" dirty="0"/>
              <a:t>odlehlá pozorování: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21" grpId="0" animBg="1"/>
      <p:bldP spid="23" grpId="0"/>
      <p:bldP spid="24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3347864" y="1700808"/>
          <a:ext cx="2304256" cy="4128135"/>
        </p:xfrm>
        <a:graphic>
          <a:graphicData uri="http://schemas.openxmlformats.org/drawingml/2006/table">
            <a:tbl>
              <a:tblPr/>
              <a:tblGrid>
                <a:gridCol w="2304256"/>
              </a:tblGrid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latin typeface="Arial CE"/>
                        </a:rPr>
                        <a:t>MN [%]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latin typeface="Arial CE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Přímá spojovací šipka 10"/>
          <p:cNvCxnSpPr/>
          <p:nvPr/>
        </p:nvCxnSpPr>
        <p:spPr>
          <a:xfrm>
            <a:off x="2195736" y="4005064"/>
            <a:ext cx="936104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83568" y="37890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MN</a:t>
            </a:r>
            <a:r>
              <a:rPr lang="cs-CZ" b="1" baseline="-25000" dirty="0" smtClean="0">
                <a:solidFill>
                  <a:schemeClr val="accent2"/>
                </a:solidFill>
              </a:rPr>
              <a:t>0,5</a:t>
            </a:r>
            <a:r>
              <a:rPr lang="cs-CZ" b="1" dirty="0" smtClean="0">
                <a:solidFill>
                  <a:schemeClr val="accent2"/>
                </a:solidFill>
              </a:rPr>
              <a:t>=7,3</a:t>
            </a:r>
            <a:endParaRPr lang="cs-CZ" b="1" dirty="0">
              <a:solidFill>
                <a:schemeClr val="accent2"/>
              </a:solidFill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>
            <a:off x="2195736" y="2996952"/>
            <a:ext cx="936104" cy="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3203848" y="3933056"/>
            <a:ext cx="2664296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83568" y="27809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4"/>
                </a:solidFill>
              </a:rPr>
              <a:t>MN</a:t>
            </a:r>
            <a:r>
              <a:rPr lang="cs-CZ" b="1" baseline="-25000" dirty="0" smtClean="0">
                <a:solidFill>
                  <a:schemeClr val="accent4"/>
                </a:solidFill>
              </a:rPr>
              <a:t>0,25</a:t>
            </a:r>
            <a:r>
              <a:rPr lang="cs-CZ" b="1" dirty="0" smtClean="0">
                <a:solidFill>
                  <a:schemeClr val="accent4"/>
                </a:solidFill>
              </a:rPr>
              <a:t>=6,8</a:t>
            </a:r>
            <a:endParaRPr lang="cs-CZ" b="1" dirty="0">
              <a:solidFill>
                <a:schemeClr val="accent4"/>
              </a:solidFill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>
            <a:off x="2195736" y="4941168"/>
            <a:ext cx="936104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83568" y="47251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/>
                </a:solidFill>
              </a:rPr>
              <a:t>MN</a:t>
            </a:r>
            <a:r>
              <a:rPr lang="cs-CZ" b="1" baseline="-25000" dirty="0" smtClean="0">
                <a:solidFill>
                  <a:schemeClr val="accent6"/>
                </a:solidFill>
              </a:rPr>
              <a:t>0,75</a:t>
            </a:r>
            <a:r>
              <a:rPr lang="cs-CZ" b="1" dirty="0" smtClean="0">
                <a:solidFill>
                  <a:schemeClr val="accent6"/>
                </a:solidFill>
              </a:rPr>
              <a:t>=8,7</a:t>
            </a:r>
            <a:endParaRPr lang="cs-CZ" b="1" dirty="0">
              <a:solidFill>
                <a:schemeClr val="accent6"/>
              </a:solidFill>
            </a:endParaRPr>
          </a:p>
        </p:txBody>
      </p:sp>
      <p:sp>
        <p:nvSpPr>
          <p:cNvPr id="21" name="Pravá složená závorka 20"/>
          <p:cNvSpPr/>
          <p:nvPr/>
        </p:nvSpPr>
        <p:spPr>
          <a:xfrm>
            <a:off x="5868144" y="2276872"/>
            <a:ext cx="360040" cy="338437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6372200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IQR=MN</a:t>
            </a:r>
            <a:r>
              <a:rPr lang="cs-CZ" baseline="-25000" dirty="0" smtClean="0"/>
              <a:t>0,75</a:t>
            </a:r>
            <a:r>
              <a:rPr lang="cs-CZ" dirty="0" smtClean="0"/>
              <a:t>-MN</a:t>
            </a:r>
            <a:r>
              <a:rPr lang="cs-CZ" baseline="-25000" dirty="0" smtClean="0"/>
              <a:t>0,25</a:t>
            </a:r>
            <a:r>
              <a:rPr lang="cs-CZ" dirty="0" smtClean="0"/>
              <a:t>=1,9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403648" y="5805264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/>
              <a:t>Vnitřní hradby:</a:t>
            </a:r>
          </a:p>
          <a:p>
            <a:r>
              <a:rPr lang="cs-CZ" sz="2000" dirty="0" smtClean="0"/>
              <a:t>Dolní mez: </a:t>
            </a:r>
            <a:r>
              <a:rPr lang="en-US" sz="2000" dirty="0" smtClean="0"/>
              <a:t>6,8</a:t>
            </a:r>
            <a:r>
              <a:rPr lang="cs-CZ" sz="2000" dirty="0" smtClean="0"/>
              <a:t>-2,85=</a:t>
            </a:r>
            <a:r>
              <a:rPr lang="cs-CZ" sz="2000" b="1" dirty="0" smtClean="0"/>
              <a:t>3,95</a:t>
            </a:r>
            <a:r>
              <a:rPr lang="cs-CZ" sz="2000" dirty="0" smtClean="0"/>
              <a:t>            Horní mez: </a:t>
            </a:r>
            <a:r>
              <a:rPr lang="en-US" sz="2000" dirty="0" smtClean="0"/>
              <a:t>8,7</a:t>
            </a:r>
            <a:r>
              <a:rPr lang="cs-CZ" sz="2000" dirty="0" smtClean="0"/>
              <a:t>+2,85=</a:t>
            </a:r>
            <a:r>
              <a:rPr lang="cs-CZ" sz="2000" b="1" dirty="0" smtClean="0"/>
              <a:t>11,55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372200" y="36450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1,5.IQR=2,85</a:t>
            </a:r>
            <a:endParaRPr lang="cs-CZ" dirty="0"/>
          </a:p>
        </p:txBody>
      </p:sp>
      <p:sp>
        <p:nvSpPr>
          <p:cNvPr id="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Příklad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 předložených datech identifikujte </a:t>
            </a:r>
            <a:r>
              <a:rPr lang="cs-CZ" sz="2400" dirty="0"/>
              <a:t>odlehlá pozorování: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3347864" y="1700808"/>
          <a:ext cx="2304256" cy="4128135"/>
        </p:xfrm>
        <a:graphic>
          <a:graphicData uri="http://schemas.openxmlformats.org/drawingml/2006/table">
            <a:tbl>
              <a:tblPr/>
              <a:tblGrid>
                <a:gridCol w="2304256"/>
              </a:tblGrid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latin typeface="Arial CE"/>
                        </a:rPr>
                        <a:t>MN [%]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latin typeface="Arial CE"/>
                        </a:rPr>
                        <a:t>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latin typeface="Arial CE"/>
                        </a:rPr>
                        <a:t>15,7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Přímá spojovací šipka 10"/>
          <p:cNvCxnSpPr/>
          <p:nvPr/>
        </p:nvCxnSpPr>
        <p:spPr>
          <a:xfrm>
            <a:off x="2195736" y="4005064"/>
            <a:ext cx="936104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83568" y="37890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MN</a:t>
            </a:r>
            <a:r>
              <a:rPr lang="cs-CZ" b="1" baseline="-25000" dirty="0" smtClean="0">
                <a:solidFill>
                  <a:schemeClr val="accent2"/>
                </a:solidFill>
              </a:rPr>
              <a:t>0,5</a:t>
            </a:r>
            <a:r>
              <a:rPr lang="cs-CZ" b="1" dirty="0" smtClean="0">
                <a:solidFill>
                  <a:schemeClr val="accent2"/>
                </a:solidFill>
              </a:rPr>
              <a:t>=7,3</a:t>
            </a:r>
            <a:endParaRPr lang="cs-CZ" b="1" dirty="0">
              <a:solidFill>
                <a:schemeClr val="accent2"/>
              </a:solidFill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>
            <a:off x="2195736" y="2996952"/>
            <a:ext cx="936104" cy="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3203848" y="3933056"/>
            <a:ext cx="2664296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83568" y="27809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4"/>
                </a:solidFill>
              </a:rPr>
              <a:t>MN</a:t>
            </a:r>
            <a:r>
              <a:rPr lang="cs-CZ" b="1" baseline="-25000" dirty="0" smtClean="0">
                <a:solidFill>
                  <a:schemeClr val="accent4"/>
                </a:solidFill>
              </a:rPr>
              <a:t>0,25</a:t>
            </a:r>
            <a:r>
              <a:rPr lang="cs-CZ" b="1" dirty="0" smtClean="0">
                <a:solidFill>
                  <a:schemeClr val="accent4"/>
                </a:solidFill>
              </a:rPr>
              <a:t>=6,8</a:t>
            </a:r>
            <a:endParaRPr lang="cs-CZ" b="1" dirty="0">
              <a:solidFill>
                <a:schemeClr val="accent4"/>
              </a:solidFill>
            </a:endParaRPr>
          </a:p>
        </p:txBody>
      </p:sp>
      <p:cxnSp>
        <p:nvCxnSpPr>
          <p:cNvPr id="19" name="Přímá spojovací šipka 18"/>
          <p:cNvCxnSpPr/>
          <p:nvPr/>
        </p:nvCxnSpPr>
        <p:spPr>
          <a:xfrm>
            <a:off x="2195736" y="4941168"/>
            <a:ext cx="936104" cy="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83568" y="47251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/>
                </a:solidFill>
              </a:rPr>
              <a:t>MN</a:t>
            </a:r>
            <a:r>
              <a:rPr lang="cs-CZ" b="1" baseline="-25000" dirty="0" smtClean="0">
                <a:solidFill>
                  <a:schemeClr val="accent6"/>
                </a:solidFill>
              </a:rPr>
              <a:t>0,75</a:t>
            </a:r>
            <a:r>
              <a:rPr lang="cs-CZ" b="1" dirty="0" smtClean="0">
                <a:solidFill>
                  <a:schemeClr val="accent6"/>
                </a:solidFill>
              </a:rPr>
              <a:t>=8,7</a:t>
            </a:r>
            <a:endParaRPr lang="cs-CZ" b="1" dirty="0">
              <a:solidFill>
                <a:schemeClr val="accent6"/>
              </a:solidFill>
            </a:endParaRPr>
          </a:p>
        </p:txBody>
      </p:sp>
      <p:sp>
        <p:nvSpPr>
          <p:cNvPr id="21" name="Pravá složená závorka 20"/>
          <p:cNvSpPr/>
          <p:nvPr/>
        </p:nvSpPr>
        <p:spPr>
          <a:xfrm>
            <a:off x="5868144" y="2276872"/>
            <a:ext cx="360040" cy="338437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6372200" y="32129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IQR=MN</a:t>
            </a:r>
            <a:r>
              <a:rPr lang="cs-CZ" baseline="-25000" dirty="0" smtClean="0"/>
              <a:t>0,75</a:t>
            </a:r>
            <a:r>
              <a:rPr lang="cs-CZ" dirty="0" smtClean="0"/>
              <a:t>-MN</a:t>
            </a:r>
            <a:r>
              <a:rPr lang="cs-CZ" baseline="-25000" dirty="0" smtClean="0"/>
              <a:t>0,25</a:t>
            </a:r>
            <a:r>
              <a:rPr lang="cs-CZ" dirty="0" smtClean="0"/>
              <a:t>=1,9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403648" y="5805264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/>
              <a:t>Vnitřní hradby:</a:t>
            </a:r>
          </a:p>
          <a:p>
            <a:r>
              <a:rPr lang="cs-CZ" sz="2000" dirty="0" smtClean="0"/>
              <a:t>Dolní mez: </a:t>
            </a:r>
            <a:r>
              <a:rPr lang="en-US" sz="2000" dirty="0" smtClean="0"/>
              <a:t>6,8</a:t>
            </a:r>
            <a:r>
              <a:rPr lang="cs-CZ" sz="2000" dirty="0" smtClean="0"/>
              <a:t>-2,85=</a:t>
            </a:r>
            <a:r>
              <a:rPr lang="cs-CZ" sz="2000" b="1" dirty="0" smtClean="0"/>
              <a:t>3,95</a:t>
            </a:r>
            <a:r>
              <a:rPr lang="cs-CZ" sz="2000" dirty="0" smtClean="0"/>
              <a:t>            Horní mez: </a:t>
            </a:r>
            <a:r>
              <a:rPr lang="en-US" sz="2000" dirty="0" smtClean="0"/>
              <a:t>8,7</a:t>
            </a:r>
            <a:r>
              <a:rPr lang="cs-CZ" sz="2000" dirty="0" smtClean="0"/>
              <a:t>+2,85=</a:t>
            </a:r>
            <a:r>
              <a:rPr lang="cs-CZ" sz="2000" b="1" dirty="0" smtClean="0"/>
              <a:t>11,55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372200" y="36450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1,5.IQR=2,85</a:t>
            </a:r>
            <a:endParaRPr lang="cs-CZ" dirty="0"/>
          </a:p>
        </p:txBody>
      </p:sp>
      <p:sp>
        <p:nvSpPr>
          <p:cNvPr id="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Příklad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 předložených datech identifikujte </a:t>
            </a:r>
            <a:r>
              <a:rPr lang="cs-CZ" sz="2400" dirty="0"/>
              <a:t>odlehlá pozorování: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Čím se zabývá statistika?</a:t>
            </a:r>
            <a:endParaRPr lang="cs-CZ" sz="3600" b="1" dirty="0">
              <a:solidFill>
                <a:schemeClr val="tx2"/>
              </a:solidFill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 l="24787" t="34438" r="25550" b="15285"/>
          <a:stretch>
            <a:fillRect/>
          </a:stretch>
        </p:blipFill>
        <p:spPr bwMode="auto">
          <a:xfrm>
            <a:off x="1547664" y="1340768"/>
            <a:ext cx="5760640" cy="393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539552" y="566124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  proměnné</a:t>
            </a:r>
            <a:r>
              <a:rPr lang="cs-CZ" sz="2000" dirty="0" smtClean="0"/>
              <a:t> (znaky, veličiny) - údaje</a:t>
            </a:r>
            <a:r>
              <a:rPr lang="cs-CZ" sz="2000" dirty="0"/>
              <a:t>, které u výběrového souboru </a:t>
            </a:r>
            <a:r>
              <a:rPr lang="cs-CZ" sz="2000" dirty="0" smtClean="0"/>
              <a:t>sledujeme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/>
              <a:t> </a:t>
            </a:r>
            <a:r>
              <a:rPr lang="cs-CZ" sz="2000" b="1" dirty="0" smtClean="0"/>
              <a:t>  varianty</a:t>
            </a:r>
            <a:r>
              <a:rPr lang="cs-CZ" sz="2000" dirty="0" smtClean="0"/>
              <a:t> proměnné – jednotlivé obměny (hodnoty) proměnných 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714348" y="264318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4000" b="1" dirty="0" smtClean="0">
                <a:solidFill>
                  <a:schemeClr val="tx2"/>
                </a:solidFill>
              </a:rPr>
              <a:t>Míry variability</a:t>
            </a:r>
            <a:endParaRPr lang="cs-CZ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Výběrový rozptyl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3059832" y="2276872"/>
          <a:ext cx="3043475" cy="1719642"/>
        </p:xfrm>
        <a:graphic>
          <a:graphicData uri="http://schemas.openxmlformats.org/presentationml/2006/ole">
            <p:oleObj spid="_x0000_s25602" name="Rovnice" r:id="rId3" imgW="1155700" imgH="647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Nevýhoda výběrového rozptylu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cs-CZ" dirty="0"/>
          </a:p>
          <a:p>
            <a:pPr marL="0" algn="ctr">
              <a:buFontTx/>
              <a:buNone/>
            </a:pPr>
            <a:r>
              <a:rPr lang="cs-CZ" sz="2800" dirty="0"/>
              <a:t>Rozměr rozptylu charakteristiky </a:t>
            </a:r>
            <a:r>
              <a:rPr lang="cs-CZ" sz="2800" dirty="0" smtClean="0"/>
              <a:t>je </a:t>
            </a:r>
          </a:p>
          <a:p>
            <a:pPr marL="0" algn="ctr">
              <a:buFontTx/>
              <a:buNone/>
            </a:pPr>
            <a:r>
              <a:rPr lang="cs-CZ" sz="2800" b="1" dirty="0" smtClean="0">
                <a:solidFill>
                  <a:schemeClr val="accent2"/>
                </a:solidFill>
              </a:rPr>
              <a:t>druhou </a:t>
            </a:r>
            <a:r>
              <a:rPr lang="cs-CZ" sz="2800" b="1" dirty="0">
                <a:solidFill>
                  <a:schemeClr val="accent2"/>
                </a:solidFill>
              </a:rPr>
              <a:t>mocninou rozměru proměnné.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Výběrová směrodatná odchylka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2267744" y="2564904"/>
          <a:ext cx="4321801" cy="1728192"/>
        </p:xfrm>
        <a:graphic>
          <a:graphicData uri="http://schemas.openxmlformats.org/presentationml/2006/ole">
            <p:oleObj spid="_x0000_s27650" name="Rovnice" r:id="rId3" imgW="1752600" imgH="698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Nevýhoda </a:t>
            </a:r>
            <a:r>
              <a:rPr lang="cs-CZ" sz="3600" b="1" dirty="0">
                <a:solidFill>
                  <a:schemeClr val="tx2"/>
                </a:solidFill>
              </a:rPr>
              <a:t/>
            </a:r>
            <a:br>
              <a:rPr lang="cs-CZ" sz="3600" b="1" dirty="0">
                <a:solidFill>
                  <a:schemeClr val="tx2"/>
                </a:solidFill>
              </a:rPr>
            </a:br>
            <a:r>
              <a:rPr lang="cs-CZ" sz="3600" b="1" dirty="0" err="1">
                <a:solidFill>
                  <a:schemeClr val="tx2"/>
                </a:solidFill>
              </a:rPr>
              <a:t>výb</a:t>
            </a:r>
            <a:r>
              <a:rPr lang="cs-CZ" sz="3600" b="1" dirty="0">
                <a:solidFill>
                  <a:schemeClr val="tx2"/>
                </a:solidFill>
              </a:rPr>
              <a:t>. směr. odchylky  a </a:t>
            </a:r>
            <a:r>
              <a:rPr lang="cs-CZ" sz="3600" b="1" dirty="0" err="1">
                <a:solidFill>
                  <a:schemeClr val="tx2"/>
                </a:solidFill>
              </a:rPr>
              <a:t>výb</a:t>
            </a:r>
            <a:r>
              <a:rPr lang="cs-CZ" sz="3600" b="1" dirty="0">
                <a:solidFill>
                  <a:schemeClr val="tx2"/>
                </a:solidFill>
              </a:rPr>
              <a:t>. rozptylu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cs-CZ" sz="2800" dirty="0"/>
          </a:p>
          <a:p>
            <a:pPr algn="ctr">
              <a:buFontTx/>
              <a:buNone/>
            </a:pPr>
            <a:r>
              <a:rPr lang="cs-CZ" sz="2800" dirty="0"/>
              <a:t>Neumožňují srovnání rozptylu proměnných, které mají různé rozměry (jednotky</a:t>
            </a:r>
            <a:r>
              <a:rPr lang="cs-CZ" sz="2800" dirty="0" smtClean="0"/>
              <a:t>).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Variační koeficient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3357554" y="2643182"/>
          <a:ext cx="2371725" cy="984250"/>
        </p:xfrm>
        <a:graphic>
          <a:graphicData uri="http://schemas.openxmlformats.org/presentationml/2006/ole">
            <p:oleObj spid="_x0000_s28674" name="Rovnice" r:id="rId3" imgW="965160" imgH="393480" progId="Equation.3">
              <p:embed/>
            </p:oleObj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467544" y="192880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(Směrodatná odchylka v procentech aritmetického průměru)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928662" y="4500570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Font typeface="Arial" pitchFamily="34" charset="0"/>
              <a:buChar char="•"/>
            </a:pPr>
            <a:r>
              <a:rPr lang="cs-CZ" sz="2400" dirty="0" smtClean="0"/>
              <a:t>  Čím nižší var. koeficient, tím homogennější soubor.</a:t>
            </a:r>
          </a:p>
          <a:p>
            <a:pPr>
              <a:buFont typeface="Arial" pitchFamily="34" charset="0"/>
              <a:buChar char="•"/>
            </a:pPr>
            <a:endParaRPr lang="cs-CZ" sz="2400" dirty="0"/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</a:t>
            </a:r>
            <a:r>
              <a:rPr lang="cs-CZ" sz="2400" dirty="0" err="1" smtClean="0"/>
              <a:t>V</a:t>
            </a:r>
            <a:r>
              <a:rPr lang="cs-CZ" sz="2400" baseline="-25000" dirty="0" err="1" smtClean="0"/>
              <a:t>x</a:t>
            </a:r>
            <a:r>
              <a:rPr lang="en-US" sz="2400" dirty="0" smtClean="0"/>
              <a:t>&gt;</a:t>
            </a:r>
            <a:r>
              <a:rPr lang="cs-CZ" sz="2400" dirty="0" smtClean="0"/>
              <a:t>50</a:t>
            </a:r>
            <a:r>
              <a:rPr lang="en-US" sz="2400" dirty="0" smtClean="0"/>
              <a:t>%</a:t>
            </a:r>
            <a:r>
              <a:rPr lang="cs-CZ" sz="2400" dirty="0" smtClean="0"/>
              <a:t>  značí silně rozptýlený soubor.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Výběrová </a:t>
            </a:r>
            <a:r>
              <a:rPr lang="cs-CZ" sz="3600" b="1" dirty="0" smtClean="0">
                <a:solidFill>
                  <a:schemeClr val="tx2"/>
                </a:solidFill>
              </a:rPr>
              <a:t>špičatost (normovaná)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1857356" y="1857364"/>
          <a:ext cx="5291933" cy="1011234"/>
        </p:xfrm>
        <a:graphic>
          <a:graphicData uri="http://schemas.openxmlformats.org/presentationml/2006/ole">
            <p:oleObj spid="_x0000_s75778" name="Rovnice" r:id="rId3" imgW="3289300" imgH="635000" progId="Equation.3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14480" y="3357562"/>
            <a:ext cx="5521325" cy="2447925"/>
            <a:chOff x="2880" y="7560"/>
            <a:chExt cx="7563" cy="234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880" y="7560"/>
              <a:ext cx="7563" cy="1980"/>
              <a:chOff x="2880" y="7560"/>
              <a:chExt cx="7563" cy="1980"/>
            </a:xfrm>
          </p:grpSpPr>
          <p:graphicFrame>
            <p:nvGraphicFramePr>
              <p:cNvPr id="71688" name="Object 8"/>
              <p:cNvGraphicFramePr>
                <a:graphicFrameLocks noChangeAspect="1"/>
              </p:cNvGraphicFramePr>
              <p:nvPr/>
            </p:nvGraphicFramePr>
            <p:xfrm>
              <a:off x="2880" y="7560"/>
              <a:ext cx="2520" cy="1980"/>
            </p:xfrm>
            <a:graphic>
              <a:graphicData uri="http://schemas.openxmlformats.org/presentationml/2006/ole">
                <p:oleObj spid="_x0000_s75779" name="Graf" r:id="rId4" imgW="1600108" imgH="1181146" progId="Excel.Sheet.8">
                  <p:embed/>
                </p:oleObj>
              </a:graphicData>
            </a:graphic>
          </p:graphicFrame>
          <p:graphicFrame>
            <p:nvGraphicFramePr>
              <p:cNvPr id="71689" name="Object 9"/>
              <p:cNvGraphicFramePr>
                <a:graphicFrameLocks noChangeAspect="1"/>
              </p:cNvGraphicFramePr>
              <p:nvPr/>
            </p:nvGraphicFramePr>
            <p:xfrm>
              <a:off x="5400" y="7560"/>
              <a:ext cx="2523" cy="1980"/>
            </p:xfrm>
            <a:graphic>
              <a:graphicData uri="http://schemas.openxmlformats.org/presentationml/2006/ole">
                <p:oleObj spid="_x0000_s75780" name="Graf" r:id="rId5" imgW="1600108" imgH="1066985" progId="Excel.Sheet.8">
                  <p:embed/>
                </p:oleObj>
              </a:graphicData>
            </a:graphic>
          </p:graphicFrame>
          <p:graphicFrame>
            <p:nvGraphicFramePr>
              <p:cNvPr id="71690" name="Object 10"/>
              <p:cNvGraphicFramePr>
                <a:graphicFrameLocks noChangeAspect="1"/>
              </p:cNvGraphicFramePr>
              <p:nvPr/>
            </p:nvGraphicFramePr>
            <p:xfrm>
              <a:off x="7920" y="7560"/>
              <a:ext cx="2523" cy="1980"/>
            </p:xfrm>
            <a:graphic>
              <a:graphicData uri="http://schemas.openxmlformats.org/presentationml/2006/ole">
                <p:oleObj spid="_x0000_s75781" name="Graf" r:id="rId6" imgW="1600108" imgH="1181146" progId="Excel.Sheet.8">
                  <p:embed/>
                </p:oleObj>
              </a:graphicData>
            </a:graphic>
          </p:graphicFrame>
        </p:grpSp>
        <p:sp>
          <p:nvSpPr>
            <p:cNvPr id="71691" name="Text Box 11"/>
            <p:cNvSpPr txBox="1">
              <a:spLocks noChangeArrowheads="1"/>
            </p:cNvSpPr>
            <p:nvPr/>
          </p:nvSpPr>
          <p:spPr bwMode="auto">
            <a:xfrm>
              <a:off x="3600" y="9540"/>
              <a:ext cx="126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1200"/>
                <a:t>b=0</a:t>
              </a:r>
              <a:endParaRPr lang="cs-CZ"/>
            </a:p>
          </p:txBody>
        </p:sp>
        <p:sp>
          <p:nvSpPr>
            <p:cNvPr id="71692" name="Text Box 12"/>
            <p:cNvSpPr txBox="1">
              <a:spLocks noChangeArrowheads="1"/>
            </p:cNvSpPr>
            <p:nvPr/>
          </p:nvSpPr>
          <p:spPr bwMode="auto">
            <a:xfrm>
              <a:off x="6120" y="9540"/>
              <a:ext cx="126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1200"/>
                <a:t>b&gt;0</a:t>
              </a:r>
              <a:endParaRPr lang="cs-CZ"/>
            </a:p>
          </p:txBody>
        </p:sp>
        <p:sp>
          <p:nvSpPr>
            <p:cNvPr id="71693" name="Text Box 13"/>
            <p:cNvSpPr txBox="1">
              <a:spLocks noChangeArrowheads="1"/>
            </p:cNvSpPr>
            <p:nvPr/>
          </p:nvSpPr>
          <p:spPr bwMode="auto">
            <a:xfrm>
              <a:off x="8640" y="9540"/>
              <a:ext cx="126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1200"/>
                <a:t>b&lt;0</a:t>
              </a:r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1619672" y="594928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Popisuje koncentraci dat kolem průměru.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Výběrová šikmost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2928926" y="1714488"/>
          <a:ext cx="3193216" cy="1071575"/>
        </p:xfrm>
        <a:graphic>
          <a:graphicData uri="http://schemas.openxmlformats.org/presentationml/2006/ole">
            <p:oleObj spid="_x0000_s29698" name="Rovnice" r:id="rId3" imgW="1866090" imgH="634725" progId="Equation.3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14480" y="3214686"/>
            <a:ext cx="5664200" cy="2376487"/>
            <a:chOff x="2700" y="900"/>
            <a:chExt cx="7560" cy="252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700" y="900"/>
              <a:ext cx="7560" cy="2192"/>
              <a:chOff x="2700" y="900"/>
              <a:chExt cx="7560" cy="2192"/>
            </a:xfrm>
          </p:grpSpPr>
          <p:graphicFrame>
            <p:nvGraphicFramePr>
              <p:cNvPr id="70664" name="Object 8"/>
              <p:cNvGraphicFramePr>
                <a:graphicFrameLocks noChangeAspect="1"/>
              </p:cNvGraphicFramePr>
              <p:nvPr/>
            </p:nvGraphicFramePr>
            <p:xfrm>
              <a:off x="2700" y="900"/>
              <a:ext cx="2485" cy="2192"/>
            </p:xfrm>
            <a:graphic>
              <a:graphicData uri="http://schemas.openxmlformats.org/presentationml/2006/ole">
                <p:oleObj spid="_x0000_s29699" name="Graf" r:id="rId4" imgW="1581265" imgH="1314519" progId="Excel.Sheet.8">
                  <p:embed/>
                </p:oleObj>
              </a:graphicData>
            </a:graphic>
          </p:graphicFrame>
          <p:graphicFrame>
            <p:nvGraphicFramePr>
              <p:cNvPr id="70665" name="Object 9"/>
              <p:cNvGraphicFramePr>
                <a:graphicFrameLocks noChangeAspect="1"/>
              </p:cNvGraphicFramePr>
              <p:nvPr/>
            </p:nvGraphicFramePr>
            <p:xfrm>
              <a:off x="5220" y="900"/>
              <a:ext cx="2490" cy="2160"/>
            </p:xfrm>
            <a:graphic>
              <a:graphicData uri="http://schemas.openxmlformats.org/presentationml/2006/ole">
                <p:oleObj spid="_x0000_s29700" name="Graf" r:id="rId5" imgW="1581265" imgH="1295308" progId="Excel.Sheet.8">
                  <p:embed/>
                </p:oleObj>
              </a:graphicData>
            </a:graphic>
          </p:graphicFrame>
          <p:graphicFrame>
            <p:nvGraphicFramePr>
              <p:cNvPr id="70666" name="Object 10"/>
              <p:cNvGraphicFramePr>
                <a:graphicFrameLocks noChangeAspect="1"/>
              </p:cNvGraphicFramePr>
              <p:nvPr/>
            </p:nvGraphicFramePr>
            <p:xfrm>
              <a:off x="7740" y="900"/>
              <a:ext cx="2520" cy="2160"/>
            </p:xfrm>
            <a:graphic>
              <a:graphicData uri="http://schemas.openxmlformats.org/presentationml/2006/ole">
                <p:oleObj spid="_x0000_s29701" name="Graf" r:id="rId6" imgW="1600108" imgH="1295308" progId="Excel.Sheet.8">
                  <p:embed/>
                </p:oleObj>
              </a:graphicData>
            </a:graphic>
          </p:graphicFrame>
        </p:grpSp>
        <p:sp>
          <p:nvSpPr>
            <p:cNvPr id="70667" name="Text Box 11"/>
            <p:cNvSpPr txBox="1">
              <a:spLocks noChangeArrowheads="1"/>
            </p:cNvSpPr>
            <p:nvPr/>
          </p:nvSpPr>
          <p:spPr bwMode="auto">
            <a:xfrm>
              <a:off x="3420" y="3060"/>
              <a:ext cx="126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1200"/>
                <a:t>a=0</a:t>
              </a:r>
              <a:endParaRPr lang="cs-CZ"/>
            </a:p>
          </p:txBody>
        </p:sp>
        <p:sp>
          <p:nvSpPr>
            <p:cNvPr id="70668" name="Text Box 12"/>
            <p:cNvSpPr txBox="1">
              <a:spLocks noChangeArrowheads="1"/>
            </p:cNvSpPr>
            <p:nvPr/>
          </p:nvSpPr>
          <p:spPr bwMode="auto">
            <a:xfrm>
              <a:off x="5940" y="3060"/>
              <a:ext cx="126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1200"/>
                <a:t>a&gt;0</a:t>
              </a:r>
              <a:endParaRPr lang="cs-CZ"/>
            </a:p>
          </p:txBody>
        </p:sp>
        <p:sp>
          <p:nvSpPr>
            <p:cNvPr id="70669" name="Text Box 13"/>
            <p:cNvSpPr txBox="1">
              <a:spLocks noChangeArrowheads="1"/>
            </p:cNvSpPr>
            <p:nvPr/>
          </p:nvSpPr>
          <p:spPr bwMode="auto">
            <a:xfrm>
              <a:off x="8460" y="3060"/>
              <a:ext cx="126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1200"/>
                <a:t>a&lt;0</a:t>
              </a:r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1619672" y="594928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Popisuje tvar rozdělení (histogramu).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724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Jaký je vztah mezi </a:t>
            </a:r>
            <a:br>
              <a:rPr lang="cs-CZ" sz="3600" b="1" dirty="0" smtClean="0">
                <a:solidFill>
                  <a:schemeClr val="tx2"/>
                </a:solidFill>
              </a:rPr>
            </a:br>
            <a:r>
              <a:rPr lang="cs-CZ" sz="3600" b="1" dirty="0" smtClean="0">
                <a:solidFill>
                  <a:schemeClr val="tx2"/>
                </a:solidFill>
              </a:rPr>
              <a:t>šikmostí, mediánem a průměrem?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57224" y="178592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Symetrická data</a:t>
            </a:r>
            <a:endParaRPr lang="cs-CZ" sz="2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286116" y="1785926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Pozitivně zešikmená</a:t>
            </a:r>
          </a:p>
          <a:p>
            <a:pPr algn="ctr"/>
            <a:r>
              <a:rPr lang="cs-CZ" sz="2000" dirty="0" smtClean="0"/>
              <a:t> data</a:t>
            </a:r>
            <a:endParaRPr lang="cs-CZ" sz="2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000760" y="1785926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Negativně zešikmená</a:t>
            </a:r>
          </a:p>
          <a:p>
            <a:pPr algn="ctr"/>
            <a:r>
              <a:rPr lang="cs-CZ" sz="2000" dirty="0" smtClean="0"/>
              <a:t> data</a:t>
            </a:r>
            <a:endParaRPr lang="cs-CZ" sz="2000" dirty="0"/>
          </a:p>
        </p:txBody>
      </p:sp>
      <p:grpSp>
        <p:nvGrpSpPr>
          <p:cNvPr id="3" name="Skupina 29"/>
          <p:cNvGrpSpPr/>
          <p:nvPr/>
        </p:nvGrpSpPr>
        <p:grpSpPr>
          <a:xfrm>
            <a:off x="3571868" y="2428868"/>
            <a:ext cx="1865590" cy="2036988"/>
            <a:chOff x="3571868" y="2428868"/>
            <a:chExt cx="1865590" cy="2036988"/>
          </a:xfrm>
        </p:grpSpPr>
        <p:graphicFrame>
          <p:nvGraphicFramePr>
            <p:cNvPr id="16" name="Object 9"/>
            <p:cNvGraphicFramePr>
              <a:graphicFrameLocks noChangeAspect="1"/>
            </p:cNvGraphicFramePr>
            <p:nvPr/>
          </p:nvGraphicFramePr>
          <p:xfrm>
            <a:off x="3571868" y="2428868"/>
            <a:ext cx="1865590" cy="2036988"/>
          </p:xfrm>
          <a:graphic>
            <a:graphicData uri="http://schemas.openxmlformats.org/presentationml/2006/ole">
              <p:oleObj spid="_x0000_s30723" name="Graf" r:id="rId3" imgW="1581265" imgH="1295308" progId="Excel.Sheet.8">
                <p:embed/>
              </p:oleObj>
            </a:graphicData>
          </a:graphic>
        </p:graphicFrame>
        <p:cxnSp>
          <p:nvCxnSpPr>
            <p:cNvPr id="24" name="Přímá spojovací čára 23"/>
            <p:cNvCxnSpPr/>
            <p:nvPr/>
          </p:nvCxnSpPr>
          <p:spPr>
            <a:xfrm rot="5400000">
              <a:off x="4072728" y="3999710"/>
              <a:ext cx="285752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ovací čára 25"/>
            <p:cNvCxnSpPr/>
            <p:nvPr/>
          </p:nvCxnSpPr>
          <p:spPr>
            <a:xfrm rot="5400000">
              <a:off x="4358480" y="3999710"/>
              <a:ext cx="285752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Skupina 30"/>
          <p:cNvGrpSpPr/>
          <p:nvPr/>
        </p:nvGrpSpPr>
        <p:grpSpPr>
          <a:xfrm>
            <a:off x="6215074" y="2428868"/>
            <a:ext cx="1888067" cy="2036988"/>
            <a:chOff x="6215074" y="2428868"/>
            <a:chExt cx="1888067" cy="2036988"/>
          </a:xfrm>
        </p:grpSpPr>
        <p:graphicFrame>
          <p:nvGraphicFramePr>
            <p:cNvPr id="18" name="Object 10"/>
            <p:cNvGraphicFramePr>
              <a:graphicFrameLocks noChangeAspect="1"/>
            </p:cNvGraphicFramePr>
            <p:nvPr/>
          </p:nvGraphicFramePr>
          <p:xfrm>
            <a:off x="6215074" y="2428868"/>
            <a:ext cx="1888067" cy="2036988"/>
          </p:xfrm>
          <a:graphic>
            <a:graphicData uri="http://schemas.openxmlformats.org/presentationml/2006/ole">
              <p:oleObj spid="_x0000_s30724" name="Graf" r:id="rId4" imgW="1600108" imgH="1295308" progId="Excel.Sheet.8">
                <p:embed/>
              </p:oleObj>
            </a:graphicData>
          </a:graphic>
        </p:graphicFrame>
        <p:cxnSp>
          <p:nvCxnSpPr>
            <p:cNvPr id="25" name="Přímá spojovací čára 24"/>
            <p:cNvCxnSpPr/>
            <p:nvPr/>
          </p:nvCxnSpPr>
          <p:spPr>
            <a:xfrm rot="5400000">
              <a:off x="7430314" y="3999710"/>
              <a:ext cx="285752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ovací čára 27"/>
            <p:cNvCxnSpPr/>
            <p:nvPr/>
          </p:nvCxnSpPr>
          <p:spPr>
            <a:xfrm rot="5400000">
              <a:off x="7144562" y="3999710"/>
              <a:ext cx="285752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Skupina 32"/>
          <p:cNvGrpSpPr/>
          <p:nvPr/>
        </p:nvGrpSpPr>
        <p:grpSpPr>
          <a:xfrm>
            <a:off x="928662" y="2428868"/>
            <a:ext cx="1861844" cy="2067166"/>
            <a:chOff x="928662" y="2428868"/>
            <a:chExt cx="1861844" cy="2067166"/>
          </a:xfrm>
        </p:grpSpPr>
        <p:grpSp>
          <p:nvGrpSpPr>
            <p:cNvPr id="6" name="Skupina 28"/>
            <p:cNvGrpSpPr/>
            <p:nvPr/>
          </p:nvGrpSpPr>
          <p:grpSpPr>
            <a:xfrm>
              <a:off x="928662" y="2428868"/>
              <a:ext cx="1861844" cy="2067166"/>
              <a:chOff x="928662" y="2428868"/>
              <a:chExt cx="1861844" cy="2067166"/>
            </a:xfrm>
          </p:grpSpPr>
          <p:graphicFrame>
            <p:nvGraphicFramePr>
              <p:cNvPr id="15" name="Object 8"/>
              <p:cNvGraphicFramePr>
                <a:graphicFrameLocks noChangeAspect="1"/>
              </p:cNvGraphicFramePr>
              <p:nvPr/>
            </p:nvGraphicFramePr>
            <p:xfrm>
              <a:off x="928662" y="2428868"/>
              <a:ext cx="1861844" cy="2067166"/>
            </p:xfrm>
            <a:graphic>
              <a:graphicData uri="http://schemas.openxmlformats.org/presentationml/2006/ole">
                <p:oleObj spid="_x0000_s30722" name="Graf" r:id="rId5" imgW="1581265" imgH="1314519" progId="Excel.Sheet.8">
                  <p:embed/>
                </p:oleObj>
              </a:graphicData>
            </a:graphic>
          </p:graphicFrame>
          <p:cxnSp>
            <p:nvCxnSpPr>
              <p:cNvPr id="23" name="Přímá spojovací čára 22"/>
              <p:cNvCxnSpPr/>
              <p:nvPr/>
            </p:nvCxnSpPr>
            <p:spPr>
              <a:xfrm rot="5400000">
                <a:off x="1786712" y="3999710"/>
                <a:ext cx="285752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Přímá spojovací čára 31"/>
            <p:cNvCxnSpPr/>
            <p:nvPr/>
          </p:nvCxnSpPr>
          <p:spPr>
            <a:xfrm rot="5400000">
              <a:off x="1786712" y="4071148"/>
              <a:ext cx="285752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ovéPole 33"/>
          <p:cNvSpPr txBox="1"/>
          <p:nvPr/>
        </p:nvSpPr>
        <p:spPr>
          <a:xfrm>
            <a:off x="857224" y="464344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6600"/>
                </a:solidFill>
              </a:rPr>
              <a:t>Průměr</a:t>
            </a:r>
            <a:r>
              <a:rPr lang="cs-CZ" sz="2000" dirty="0" smtClean="0"/>
              <a:t> = </a:t>
            </a:r>
            <a:r>
              <a:rPr lang="cs-CZ" sz="2000" b="1" dirty="0" smtClean="0">
                <a:solidFill>
                  <a:srgbClr val="FF0000"/>
                </a:solidFill>
              </a:rPr>
              <a:t>medián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85786" y="5072074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Polovina dat.souboru je menší než průměr</a:t>
            </a:r>
            <a:endParaRPr lang="cs-CZ" sz="20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3500430" y="464344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6600"/>
                </a:solidFill>
              </a:rPr>
              <a:t>Průměr</a:t>
            </a:r>
            <a:r>
              <a:rPr lang="cs-CZ" sz="2000" dirty="0" smtClean="0"/>
              <a:t> </a:t>
            </a:r>
            <a:r>
              <a:rPr lang="en-US" sz="2000" dirty="0" smtClean="0"/>
              <a:t>&gt;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medián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6215074" y="464344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6600"/>
                </a:solidFill>
              </a:rPr>
              <a:t>Průměr</a:t>
            </a:r>
            <a:r>
              <a:rPr lang="cs-CZ" sz="2000" dirty="0" smtClean="0"/>
              <a:t> </a:t>
            </a:r>
            <a:r>
              <a:rPr lang="en-US" sz="2000" dirty="0" smtClean="0"/>
              <a:t>&lt;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medián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428992" y="5072074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Nadpolovi</a:t>
            </a:r>
            <a:r>
              <a:rPr lang="cs-CZ" sz="2000" dirty="0" smtClean="0"/>
              <a:t>ční většina dat.souboru je menší než průměr</a:t>
            </a:r>
            <a:endParaRPr lang="cs-CZ" sz="20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6000760" y="5143512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Nadpolovi</a:t>
            </a:r>
            <a:r>
              <a:rPr lang="cs-CZ" sz="2000" dirty="0" smtClean="0"/>
              <a:t>ční většina dat.souboru je větší než průměr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Přesnost číselných charakteristik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1115616" y="2204864"/>
            <a:ext cx="6929486" cy="2500330"/>
          </a:xfrm>
          <a:prstGeom prst="rect">
            <a:avLst/>
          </a:prstGeom>
          <a:solidFill>
            <a:srgbClr val="EAF1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Směrodatnou odchylku jakožto míru nejistoty měření zaokrouhlujeme </a:t>
            </a:r>
            <a:r>
              <a:rPr kumimoji="0" lang="cs-CZ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nahoru</a:t>
            </a:r>
            <a:r>
              <a: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na jednu, maximálně dvě platné cifry a míry polohy (průměr, kvantily…) zaokrouhlujeme tak, aby nejnižší zapsaný řád odpovídal nejnižšímu zapsanému řádu směrodatné odchylky.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Co je to </a:t>
            </a:r>
            <a:r>
              <a:rPr lang="cs-CZ" sz="3600" b="1" dirty="0" err="1" smtClean="0">
                <a:solidFill>
                  <a:schemeClr val="tx2"/>
                </a:solidFill>
              </a:rPr>
              <a:t>exploratorní</a:t>
            </a:r>
            <a:r>
              <a:rPr lang="cs-CZ" sz="3600" b="1" dirty="0" smtClean="0">
                <a:solidFill>
                  <a:schemeClr val="tx2"/>
                </a:solidFill>
              </a:rPr>
              <a:t> statistika?</a:t>
            </a:r>
            <a:br>
              <a:rPr lang="cs-CZ" sz="3600" b="1" dirty="0" smtClean="0">
                <a:solidFill>
                  <a:schemeClr val="tx2"/>
                </a:solidFill>
              </a:rPr>
            </a:br>
            <a:r>
              <a:rPr lang="cs-CZ" sz="3600" b="1" dirty="0" smtClean="0">
                <a:solidFill>
                  <a:schemeClr val="tx2"/>
                </a:solidFill>
              </a:rPr>
              <a:t>(EDA)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Exploratorní</a:t>
            </a:r>
            <a:r>
              <a:rPr lang="cs-CZ" dirty="0" smtClean="0"/>
              <a:t> = popisná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err="1" smtClean="0"/>
              <a:t>E</a:t>
            </a:r>
            <a:r>
              <a:rPr lang="cs-CZ" dirty="0" err="1" smtClean="0"/>
              <a:t>xploratory</a:t>
            </a:r>
            <a:r>
              <a:rPr lang="cs-CZ" dirty="0" smtClean="0"/>
              <a:t> </a:t>
            </a:r>
            <a:r>
              <a:rPr lang="cs-CZ" b="1" dirty="0" smtClean="0"/>
              <a:t>D</a:t>
            </a:r>
            <a:r>
              <a:rPr lang="cs-CZ" dirty="0" smtClean="0"/>
              <a:t>ata </a:t>
            </a:r>
            <a:r>
              <a:rPr lang="cs-CZ" b="1" dirty="0" err="1" smtClean="0"/>
              <a:t>A</a:t>
            </a:r>
            <a:r>
              <a:rPr lang="cs-CZ" dirty="0" err="1" smtClean="0"/>
              <a:t>nalysis</a:t>
            </a:r>
            <a:endParaRPr lang="cs-CZ" dirty="0" smtClean="0"/>
          </a:p>
          <a:p>
            <a:pPr lvl="1"/>
            <a:r>
              <a:rPr lang="cs-CZ" dirty="0"/>
              <a:t>uspořádání proměnných do názornější formy a jejich popis několika málo hodnotami, které by obsahovaly co největší množství informací obsažených v původním souboru.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Přesnost číselných charakteristik</a:t>
            </a:r>
            <a:endParaRPr lang="cs-CZ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00100" y="1785926"/>
          <a:ext cx="7286675" cy="2661319"/>
        </p:xfrm>
        <a:graphic>
          <a:graphicData uri="http://schemas.openxmlformats.org/drawingml/2006/table">
            <a:tbl>
              <a:tblPr/>
              <a:tblGrid>
                <a:gridCol w="1571636"/>
                <a:gridCol w="1262292"/>
                <a:gridCol w="1349679"/>
                <a:gridCol w="3103068"/>
              </a:tblGrid>
              <a:tr h="425131">
                <a:tc>
                  <a:txBody>
                    <a:bodyPr/>
                    <a:lstStyle/>
                    <a:p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Délka [m]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Váha [kg]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Teplota [</a:t>
                      </a:r>
                      <a:r>
                        <a:rPr lang="cs-CZ" sz="2000" b="1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</a:t>
                      </a: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C]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9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Průměr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2,26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127,6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14 567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Medián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2,675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117,8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13 700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Směrodatná odchylka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0,78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23,7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1 200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(před zaokrouhlením 1235)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Proč je zápis chybný?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Přesnost číselných charakteristik</a:t>
            </a:r>
            <a:endParaRPr lang="cs-CZ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00100" y="1785926"/>
          <a:ext cx="7286675" cy="2688489"/>
        </p:xfrm>
        <a:graphic>
          <a:graphicData uri="http://schemas.openxmlformats.org/drawingml/2006/table">
            <a:tbl>
              <a:tblPr/>
              <a:tblGrid>
                <a:gridCol w="1571636"/>
                <a:gridCol w="1262292"/>
                <a:gridCol w="1349679"/>
                <a:gridCol w="3103068"/>
              </a:tblGrid>
              <a:tr h="425131">
                <a:tc>
                  <a:txBody>
                    <a:bodyPr/>
                    <a:lstStyle/>
                    <a:p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Délka [m]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Váha [kg]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Teplota [</a:t>
                      </a:r>
                      <a:r>
                        <a:rPr lang="cs-CZ" sz="2000" b="1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</a:t>
                      </a: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C]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9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Průměr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2,26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127,6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14 567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Medián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2,675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117,8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13 700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Směrodatná odchylka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0,78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23,7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1 200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(před zaokrouhlením 1235)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Proč je zápis chybný?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Různý počet des. míst.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Přesnost číselných charakteristik</a:t>
            </a:r>
            <a:endParaRPr lang="cs-CZ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00100" y="1785926"/>
          <a:ext cx="7286675" cy="3298089"/>
        </p:xfrm>
        <a:graphic>
          <a:graphicData uri="http://schemas.openxmlformats.org/drawingml/2006/table">
            <a:tbl>
              <a:tblPr/>
              <a:tblGrid>
                <a:gridCol w="1571636"/>
                <a:gridCol w="1262292"/>
                <a:gridCol w="1349679"/>
                <a:gridCol w="3103068"/>
              </a:tblGrid>
              <a:tr h="425131">
                <a:tc>
                  <a:txBody>
                    <a:bodyPr/>
                    <a:lstStyle/>
                    <a:p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Délka [m]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Váha [kg]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Teplota [</a:t>
                      </a:r>
                      <a:r>
                        <a:rPr lang="cs-CZ" sz="2000" b="1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</a:t>
                      </a: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C]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9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Průměr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2,26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127,6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14 567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Medián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2,675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117,8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13 700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Směrodatná odchylka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0,78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23,7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1 200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(před zaokrouhlením 1235)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Proč je zápis chybný?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Různý počet des. míst.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 platné cifry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u směrodatné odchylky.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Přesnost číselných charakteristik</a:t>
            </a:r>
            <a:endParaRPr lang="cs-CZ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00100" y="1785926"/>
          <a:ext cx="7286675" cy="3298089"/>
        </p:xfrm>
        <a:graphic>
          <a:graphicData uri="http://schemas.openxmlformats.org/drawingml/2006/table">
            <a:tbl>
              <a:tblPr/>
              <a:tblGrid>
                <a:gridCol w="1571636"/>
                <a:gridCol w="1262292"/>
                <a:gridCol w="1349679"/>
                <a:gridCol w="3103068"/>
              </a:tblGrid>
              <a:tr h="425131">
                <a:tc>
                  <a:txBody>
                    <a:bodyPr/>
                    <a:lstStyle/>
                    <a:p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Délka [m]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Váha [kg]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Teplota [</a:t>
                      </a:r>
                      <a:r>
                        <a:rPr lang="cs-CZ" sz="2000" b="1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</a:t>
                      </a: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C]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9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Průměr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2,26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127,6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14 567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Medián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2,675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117,8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13 700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Směrodatná odchylka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0,78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23,7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1 200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(před zaokrouhlením 1235)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Proč je zápis chybný?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Různý počet des. míst.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 platné cifry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u směrodatné odchylky.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Nejnižší zapsaný řád průměru (jednotky) neodpovídá nejnižšímu zapsanému řádu směrodatné odchylky (stovky).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Přesnost číselných charakteristik</a:t>
            </a:r>
            <a:endParaRPr lang="cs-CZ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71538" y="1785926"/>
          <a:ext cx="7286675" cy="1774089"/>
        </p:xfrm>
        <a:graphic>
          <a:graphicData uri="http://schemas.openxmlformats.org/drawingml/2006/table">
            <a:tbl>
              <a:tblPr/>
              <a:tblGrid>
                <a:gridCol w="1571636"/>
                <a:gridCol w="1262292"/>
                <a:gridCol w="1349679"/>
                <a:gridCol w="3103068"/>
              </a:tblGrid>
              <a:tr h="425131">
                <a:tc>
                  <a:txBody>
                    <a:bodyPr/>
                    <a:lstStyle/>
                    <a:p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Délka [m]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Váha [kg]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Teplota [</a:t>
                      </a:r>
                      <a:r>
                        <a:rPr lang="cs-CZ" sz="2000" b="1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</a:t>
                      </a: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C]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9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Průměr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2,26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127,6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14 567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Medián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2,675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117,8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13 700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Směrodatná odchylka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0,78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23,7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1 200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(před zaokrouhlením 1235)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1538" y="4071942"/>
          <a:ext cx="7286675" cy="2199220"/>
        </p:xfrm>
        <a:graphic>
          <a:graphicData uri="http://schemas.openxmlformats.org/drawingml/2006/table">
            <a:tbl>
              <a:tblPr/>
              <a:tblGrid>
                <a:gridCol w="1571636"/>
                <a:gridCol w="1262292"/>
                <a:gridCol w="1349679"/>
                <a:gridCol w="3103068"/>
              </a:tblGrid>
              <a:tr h="425131">
                <a:tc gridSpan="4"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Times New Roman"/>
                        </a:rPr>
                        <a:t>SPRÁVNĚ</a:t>
                      </a:r>
                      <a:endParaRPr lang="cs-CZ" sz="2000" b="1" dirty="0"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25131">
                <a:tc>
                  <a:txBody>
                    <a:bodyPr/>
                    <a:lstStyle/>
                    <a:p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Délka [m]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Váha [kg]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Teplota [</a:t>
                      </a:r>
                      <a:r>
                        <a:rPr lang="cs-CZ" sz="2000" b="1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</a:t>
                      </a: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C]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9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Průměr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2,26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128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14 600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Medián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2,68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118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13 700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Směrodatná odchylka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0,78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24</a:t>
                      </a:r>
                      <a:endParaRPr lang="cs-CZ" sz="2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1 200</a:t>
                      </a:r>
                      <a:endParaRPr lang="cs-CZ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428604"/>
            <a:ext cx="7772400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Grafické znázornění </a:t>
            </a:r>
            <a:r>
              <a:rPr lang="cs-CZ" sz="3600" b="1" dirty="0" err="1">
                <a:solidFill>
                  <a:schemeClr val="tx2"/>
                </a:solidFill>
              </a:rPr>
              <a:t>num</a:t>
            </a:r>
            <a:r>
              <a:rPr lang="cs-CZ" sz="3600" b="1" dirty="0">
                <a:solidFill>
                  <a:schemeClr val="tx2"/>
                </a:solidFill>
              </a:rPr>
              <a:t>. proměnné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800092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2800" dirty="0"/>
              <a:t>A.) </a:t>
            </a:r>
            <a:r>
              <a:rPr lang="cs-CZ" sz="2800" b="1" dirty="0"/>
              <a:t>Krabicový graf (Box plot)</a:t>
            </a: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 l="21035" t="44906" r="22118" b="17688"/>
          <a:stretch>
            <a:fillRect/>
          </a:stretch>
        </p:blipFill>
        <p:spPr bwMode="auto">
          <a:xfrm>
            <a:off x="1187624" y="2420888"/>
            <a:ext cx="700372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428604"/>
            <a:ext cx="7772400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Grafické znázornění </a:t>
            </a:r>
            <a:r>
              <a:rPr lang="cs-CZ" sz="3600" b="1" dirty="0" err="1">
                <a:solidFill>
                  <a:schemeClr val="tx2"/>
                </a:solidFill>
              </a:rPr>
              <a:t>num</a:t>
            </a:r>
            <a:r>
              <a:rPr lang="cs-CZ" sz="3600" b="1" dirty="0">
                <a:solidFill>
                  <a:schemeClr val="tx2"/>
                </a:solidFill>
              </a:rPr>
              <a:t>. proměnné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800092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2800" dirty="0" smtClean="0"/>
              <a:t>B.) </a:t>
            </a:r>
            <a:r>
              <a:rPr lang="cs-CZ" sz="2800" b="1" dirty="0" smtClean="0"/>
              <a:t>Histogram</a:t>
            </a:r>
            <a:endParaRPr lang="cs-CZ" sz="2800" b="1" dirty="0"/>
          </a:p>
        </p:txBody>
      </p:sp>
      <p:graphicFrame>
        <p:nvGraphicFramePr>
          <p:cNvPr id="31" name="Graf 30"/>
          <p:cNvGraphicFramePr/>
          <p:nvPr/>
        </p:nvGraphicFramePr>
        <p:xfrm>
          <a:off x="1259632" y="2708920"/>
          <a:ext cx="6915150" cy="294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428604"/>
            <a:ext cx="7772400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2"/>
                </a:solidFill>
              </a:rPr>
              <a:t>Grafické znázornění </a:t>
            </a:r>
            <a:r>
              <a:rPr lang="cs-CZ" sz="3600" b="1" dirty="0" err="1">
                <a:solidFill>
                  <a:schemeClr val="tx2"/>
                </a:solidFill>
              </a:rPr>
              <a:t>num</a:t>
            </a:r>
            <a:r>
              <a:rPr lang="cs-CZ" sz="3600" b="1" dirty="0">
                <a:solidFill>
                  <a:schemeClr val="tx2"/>
                </a:solidFill>
              </a:rPr>
              <a:t>. proměnné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800092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2800" dirty="0" smtClean="0"/>
              <a:t>B.) </a:t>
            </a:r>
            <a:r>
              <a:rPr lang="cs-CZ" sz="2800" b="1" dirty="0" smtClean="0"/>
              <a:t>Histogram</a:t>
            </a:r>
            <a:endParaRPr lang="cs-CZ" sz="2800" b="1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 l="21774" t="35063" r="18426" b="23594"/>
          <a:stretch>
            <a:fillRect/>
          </a:stretch>
        </p:blipFill>
        <p:spPr bwMode="auto">
          <a:xfrm>
            <a:off x="1115616" y="2276872"/>
            <a:ext cx="7103074" cy="36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Souvislosti mezi číselnými charakteristikami         a grafickým znázorněním numerické proměnné</a:t>
            </a:r>
            <a:endParaRPr lang="cs-CZ" sz="32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400" dirty="0" smtClean="0"/>
              <a:t>Java animace: Výběrové charakteristiky (jar)</a:t>
            </a:r>
          </a:p>
          <a:p>
            <a:pPr algn="ctr">
              <a:buNone/>
            </a:pPr>
            <a:r>
              <a:rPr lang="cs-CZ" sz="2400" dirty="0" smtClean="0">
                <a:hlinkClick r:id="rId2"/>
              </a:rPr>
              <a:t>http://mi21.vsb.cz/modul/</a:t>
            </a:r>
            <a:r>
              <a:rPr lang="cs-CZ" sz="2400" dirty="0" err="1" smtClean="0">
                <a:hlinkClick r:id="rId2"/>
              </a:rPr>
              <a:t>uvod</a:t>
            </a:r>
            <a:r>
              <a:rPr lang="cs-CZ" sz="2400" dirty="0" smtClean="0">
                <a:hlinkClick r:id="rId2"/>
              </a:rPr>
              <a:t>-do-statistiky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1907704" y="2708920"/>
            <a:ext cx="5364088" cy="377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Analýza závislostí</a:t>
            </a:r>
            <a:endParaRPr lang="cs-CZ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ovéPole 6"/>
          <p:cNvSpPr txBox="1">
            <a:spLocks noChangeArrowheads="1"/>
          </p:cNvSpPr>
          <p:nvPr/>
        </p:nvSpPr>
        <p:spPr bwMode="auto">
          <a:xfrm>
            <a:off x="1000125" y="500063"/>
            <a:ext cx="7000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 b="1" dirty="0">
                <a:solidFill>
                  <a:schemeClr val="tx2"/>
                </a:solidFill>
              </a:rPr>
              <a:t>Typy proměnných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27584" y="1844824"/>
          <a:ext cx="7500990" cy="4153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K čemu slouží analýza závislosti?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 smtClean="0"/>
              <a:t>Analýza vztahů mezi dvojicemi znaků pozorovanými u</a:t>
            </a:r>
            <a:r>
              <a:rPr lang="cs-CZ" sz="2400" dirty="0"/>
              <a:t> statistických jednotek (</a:t>
            </a:r>
            <a:r>
              <a:rPr lang="cs-CZ" sz="2400" dirty="0" smtClean="0"/>
              <a:t>pozorovaných </a:t>
            </a:r>
            <a:r>
              <a:rPr lang="cs-CZ" sz="2400" dirty="0"/>
              <a:t>osob nebo jiných objektů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err="1" smtClean="0"/>
              <a:t>Např</a:t>
            </a:r>
            <a:r>
              <a:rPr lang="cs-CZ" sz="2400" dirty="0" smtClean="0"/>
              <a:t>:</a:t>
            </a:r>
          </a:p>
          <a:p>
            <a:pPr marL="0" indent="0"/>
            <a:r>
              <a:rPr lang="cs-CZ" sz="2400" dirty="0"/>
              <a:t> </a:t>
            </a:r>
            <a:r>
              <a:rPr lang="cs-CZ" sz="2400" dirty="0" smtClean="0"/>
              <a:t>Vztah mezi vzděláním klienta a délkou jeho registrace na ÚP (do 6 měsíců, 6-12 měsíců, více než 12 měsíců).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/>
            <a:r>
              <a:rPr lang="cs-CZ" sz="2400" dirty="0" smtClean="0"/>
              <a:t>  Vztah mezi počtem ekonomicky aktivních obyvatel a celkovým počtem nezaměstnaných.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Jaké jsou základní metody </a:t>
            </a:r>
            <a:br>
              <a:rPr lang="cs-CZ" sz="3600" b="1" dirty="0" smtClean="0">
                <a:solidFill>
                  <a:schemeClr val="tx2"/>
                </a:solidFill>
              </a:rPr>
            </a:br>
            <a:r>
              <a:rPr lang="cs-CZ" sz="3600" b="1" dirty="0" smtClean="0">
                <a:solidFill>
                  <a:schemeClr val="tx2"/>
                </a:solidFill>
              </a:rPr>
              <a:t>analýzy závislosti?</a:t>
            </a:r>
            <a:endParaRPr lang="cs-CZ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55576" y="2132856"/>
          <a:ext cx="7344817" cy="3154034"/>
        </p:xfrm>
        <a:graphic>
          <a:graphicData uri="http://schemas.openxmlformats.org/drawingml/2006/table">
            <a:tbl>
              <a:tblPr/>
              <a:tblGrid>
                <a:gridCol w="648072"/>
                <a:gridCol w="1440160"/>
                <a:gridCol w="1944216"/>
                <a:gridCol w="1800200"/>
                <a:gridCol w="1512169"/>
              </a:tblGrid>
              <a:tr h="308448">
                <a:tc rowSpan="2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</a:rPr>
                        <a:t>Typ znaku </a:t>
                      </a:r>
                      <a:r>
                        <a:rPr lang="cs-CZ" sz="1800" i="1">
                          <a:latin typeface="Times New Roman"/>
                          <a:ea typeface="Times New Roman"/>
                        </a:rPr>
                        <a:t>Y</a:t>
                      </a:r>
                      <a:endParaRPr lang="cs-CZ" sz="1800">
                        <a:latin typeface="Times New Roman"/>
                        <a:ea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8448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</a:rPr>
                        <a:t>kategoriální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</a:rPr>
                        <a:t>diskrétní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</a:rPr>
                        <a:t>spojitá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16898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</a:rPr>
                        <a:t>Typ znaku </a:t>
                      </a:r>
                      <a:r>
                        <a:rPr lang="cs-CZ" sz="1800" i="1" dirty="0">
                          <a:latin typeface="Times New Roman"/>
                          <a:ea typeface="Times New Roman"/>
                        </a:rPr>
                        <a:t>X</a:t>
                      </a:r>
                      <a:endParaRPr lang="cs-CZ" sz="1800" dirty="0">
                        <a:latin typeface="Times New Roman"/>
                        <a:ea typeface="Times New Roman"/>
                      </a:endParaRPr>
                    </a:p>
                  </a:txBody>
                  <a:tcPr marL="50070" marR="5007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</a:rPr>
                        <a:t>kategoriální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</a:rPr>
                        <a:t>analýza závislosti v kontingenčních tabulkách,</a:t>
                      </a: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1800">
                        <a:latin typeface="Times New Roman"/>
                        <a:ea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1800">
                        <a:latin typeface="Times New Roman"/>
                        <a:ea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8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</a:rPr>
                        <a:t>diskrétní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1800">
                        <a:latin typeface="Times New Roman"/>
                        <a:ea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</a:rPr>
                        <a:t>analýza </a:t>
                      </a:r>
                      <a:r>
                        <a:rPr lang="cs-CZ" sz="1800" dirty="0" smtClean="0">
                          <a:latin typeface="Times New Roman"/>
                          <a:ea typeface="Times New Roman"/>
                        </a:rPr>
                        <a:t>závislosti </a:t>
                      </a:r>
                      <a:r>
                        <a:rPr lang="cs-CZ" sz="1800" dirty="0">
                          <a:latin typeface="Times New Roman"/>
                          <a:ea typeface="Times New Roman"/>
                        </a:rPr>
                        <a:t>ordinálních znaků</a:t>
                      </a: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1800">
                        <a:latin typeface="Times New Roman"/>
                        <a:ea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5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Times New Roman"/>
                        </a:rPr>
                        <a:t>spojitá</a:t>
                      </a:r>
                    </a:p>
                  </a:txBody>
                  <a:tcPr marL="50070" marR="5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1800">
                        <a:latin typeface="Times New Roman"/>
                        <a:ea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s-CZ" sz="1800">
                        <a:latin typeface="Times New Roman"/>
                        <a:ea typeface="Times New Roman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</a:rPr>
                        <a:t>analýza závislosti v normálním rozdělení</a:t>
                      </a: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Analýza kontingenčních tabulek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400" dirty="0" err="1" smtClean="0"/>
              <a:t>Flash</a:t>
            </a:r>
            <a:r>
              <a:rPr lang="cs-CZ" sz="2400" dirty="0" smtClean="0"/>
              <a:t> animace: Analýza závislosti dvou kategoriálních veličin (</a:t>
            </a:r>
            <a:r>
              <a:rPr lang="cs-CZ" sz="2400" dirty="0" err="1" smtClean="0"/>
              <a:t>swf</a:t>
            </a:r>
            <a:r>
              <a:rPr lang="cs-CZ" sz="2400" dirty="0" smtClean="0"/>
              <a:t>)</a:t>
            </a:r>
          </a:p>
          <a:p>
            <a:pPr algn="ctr">
              <a:buNone/>
            </a:pPr>
            <a:r>
              <a:rPr lang="cs-CZ" sz="2400" dirty="0" smtClean="0">
                <a:hlinkClick r:id="rId2"/>
              </a:rPr>
              <a:t>http://mi21.vsb.cz/</a:t>
            </a:r>
            <a:r>
              <a:rPr lang="cs-CZ" sz="2400" dirty="0" err="1" smtClean="0">
                <a:hlinkClick r:id="rId2"/>
              </a:rPr>
              <a:t>flash</a:t>
            </a:r>
            <a:r>
              <a:rPr lang="cs-CZ" sz="2400" dirty="0" smtClean="0">
                <a:hlinkClick r:id="rId2"/>
              </a:rPr>
              <a:t>-animace/</a:t>
            </a:r>
            <a:r>
              <a:rPr lang="cs-CZ" sz="2400" dirty="0" err="1" smtClean="0">
                <a:hlinkClick r:id="rId2"/>
              </a:rPr>
              <a:t>analyza</a:t>
            </a:r>
            <a:r>
              <a:rPr lang="cs-CZ" sz="2400" dirty="0" smtClean="0">
                <a:hlinkClick r:id="rId2"/>
              </a:rPr>
              <a:t>-</a:t>
            </a:r>
            <a:r>
              <a:rPr lang="cs-CZ" sz="2400" dirty="0" err="1" smtClean="0">
                <a:hlinkClick r:id="rId2"/>
              </a:rPr>
              <a:t>zavislosti</a:t>
            </a:r>
            <a:r>
              <a:rPr lang="cs-CZ" sz="2400" dirty="0" smtClean="0">
                <a:hlinkClick r:id="rId2"/>
              </a:rPr>
              <a:t>-dvou-</a:t>
            </a:r>
            <a:r>
              <a:rPr lang="cs-CZ" sz="2400" dirty="0" err="1" smtClean="0">
                <a:hlinkClick r:id="rId2"/>
              </a:rPr>
              <a:t>kategorialnich</a:t>
            </a:r>
            <a:r>
              <a:rPr lang="cs-CZ" sz="2400" dirty="0" smtClean="0">
                <a:hlinkClick r:id="rId2"/>
              </a:rPr>
              <a:t>-</a:t>
            </a:r>
            <a:r>
              <a:rPr lang="cs-CZ" sz="2400" dirty="0" err="1" smtClean="0">
                <a:hlinkClick r:id="rId2"/>
              </a:rPr>
              <a:t>velicin</a:t>
            </a:r>
            <a:endParaRPr lang="cs-CZ" sz="2400" dirty="0" smtClean="0"/>
          </a:p>
          <a:p>
            <a:pPr algn="ctr">
              <a:buNone/>
            </a:pPr>
            <a:endParaRPr lang="cs-CZ" sz="2400" dirty="0" smtClean="0"/>
          </a:p>
          <a:p>
            <a:pPr algn="ctr">
              <a:buNone/>
            </a:pPr>
            <a:r>
              <a:rPr lang="cs-CZ" sz="2400" dirty="0" smtClean="0"/>
              <a:t>(str. 1 – 36)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Úvod do korelační analýzy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400" dirty="0" smtClean="0">
                <a:solidFill>
                  <a:schemeClr val="accent2"/>
                </a:solidFill>
              </a:rPr>
              <a:t>Co je to korelační koeficient?</a:t>
            </a:r>
          </a:p>
          <a:p>
            <a:pPr algn="ctr">
              <a:buNone/>
            </a:pPr>
            <a:r>
              <a:rPr lang="cs-CZ" sz="2400" dirty="0" smtClean="0"/>
              <a:t>Míra LINEÁRNÍ závislosti mezi dvěma numerickými proměnnými.</a:t>
            </a:r>
          </a:p>
          <a:p>
            <a:pPr algn="ctr">
              <a:buNone/>
            </a:pPr>
            <a:endParaRPr lang="cs-CZ" sz="2400" dirty="0"/>
          </a:p>
          <a:p>
            <a:pPr algn="ctr">
              <a:buNone/>
            </a:pPr>
            <a:r>
              <a:rPr lang="cs-CZ" sz="2400" dirty="0" smtClean="0">
                <a:solidFill>
                  <a:schemeClr val="accent2"/>
                </a:solidFill>
              </a:rPr>
              <a:t>Jakých nabývá hodnot?</a:t>
            </a:r>
          </a:p>
          <a:p>
            <a:pPr algn="ctr">
              <a:buNone/>
            </a:pPr>
            <a:r>
              <a:rPr lang="en-US" sz="2400" dirty="0" smtClean="0"/>
              <a:t>&lt;</a:t>
            </a:r>
            <a:r>
              <a:rPr lang="cs-CZ" sz="2400" dirty="0" smtClean="0"/>
              <a:t>-1</a:t>
            </a:r>
            <a:r>
              <a:rPr lang="en-US" sz="2400" dirty="0" smtClean="0"/>
              <a:t>;1&gt;</a:t>
            </a:r>
          </a:p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Co </a:t>
            </a:r>
            <a:r>
              <a:rPr lang="en-US" sz="2400" dirty="0" err="1" smtClean="0">
                <a:solidFill>
                  <a:schemeClr val="accent2"/>
                </a:solidFill>
              </a:rPr>
              <a:t>si</a:t>
            </a:r>
            <a:r>
              <a:rPr lang="en-US" sz="2400" dirty="0" smtClean="0">
                <a:solidFill>
                  <a:schemeClr val="accent2"/>
                </a:solidFill>
              </a:rPr>
              <a:t> p</a:t>
            </a:r>
            <a:r>
              <a:rPr lang="cs-CZ" sz="2400" dirty="0" err="1" smtClean="0">
                <a:solidFill>
                  <a:schemeClr val="accent2"/>
                </a:solidFill>
              </a:rPr>
              <a:t>ředstavit</a:t>
            </a:r>
            <a:r>
              <a:rPr lang="cs-CZ" sz="2400" dirty="0" smtClean="0">
                <a:solidFill>
                  <a:schemeClr val="accent2"/>
                </a:solidFill>
              </a:rPr>
              <a:t> pod konkrétní hodnotou korel. koeficientu?</a:t>
            </a:r>
          </a:p>
          <a:p>
            <a:pPr algn="ctr">
              <a:buNone/>
            </a:pPr>
            <a:endParaRPr lang="cs-CZ" sz="2400" dirty="0"/>
          </a:p>
          <a:p>
            <a:pPr algn="ctr">
              <a:buNone/>
            </a:pPr>
            <a:r>
              <a:rPr lang="cs-CZ" sz="2400" dirty="0" smtClean="0">
                <a:hlinkClick r:id="rId2"/>
              </a:rPr>
              <a:t>http://mi21.vsb.cz/modul/</a:t>
            </a:r>
            <a:r>
              <a:rPr lang="cs-CZ" sz="2400" dirty="0" err="1" smtClean="0">
                <a:hlinkClick r:id="rId2"/>
              </a:rPr>
              <a:t>vybrane</a:t>
            </a:r>
            <a:r>
              <a:rPr lang="cs-CZ" sz="2400" dirty="0" smtClean="0">
                <a:hlinkClick r:id="rId2"/>
              </a:rPr>
              <a:t>-kapitoly-z-</a:t>
            </a:r>
            <a:r>
              <a:rPr lang="cs-CZ" sz="2400" dirty="0" err="1" smtClean="0">
                <a:hlinkClick r:id="rId2"/>
              </a:rPr>
              <a:t>pravdepodobnosti</a:t>
            </a:r>
            <a:endParaRPr lang="cs-CZ" sz="2400" dirty="0" smtClean="0"/>
          </a:p>
          <a:p>
            <a:pPr algn="ctr">
              <a:buNone/>
            </a:pPr>
            <a:r>
              <a:rPr lang="cs-CZ" sz="2400" dirty="0" smtClean="0"/>
              <a:t>Java </a:t>
            </a:r>
            <a:r>
              <a:rPr lang="cs-CZ" sz="2400" dirty="0" err="1" smtClean="0"/>
              <a:t>applet</a:t>
            </a:r>
            <a:r>
              <a:rPr lang="cs-CZ" sz="2400" dirty="0" smtClean="0"/>
              <a:t>:   Korelační koeficient (jar)</a:t>
            </a:r>
          </a:p>
          <a:p>
            <a:pPr algn="ctr">
              <a:buNone/>
            </a:pPr>
            <a:endParaRPr lang="cs-CZ" sz="2400" dirty="0"/>
          </a:p>
          <a:p>
            <a:pPr algn="ctr">
              <a:buNone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Úvod do korelační analýzy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400" dirty="0" err="1" smtClean="0"/>
              <a:t>Pearsonův</a:t>
            </a:r>
            <a:r>
              <a:rPr lang="cs-CZ" sz="2400" dirty="0" smtClean="0"/>
              <a:t> vs. </a:t>
            </a:r>
            <a:r>
              <a:rPr lang="cs-CZ" sz="2400" dirty="0" err="1" smtClean="0"/>
              <a:t>Spearmanův</a:t>
            </a:r>
            <a:r>
              <a:rPr lang="cs-CZ" sz="2400" dirty="0" smtClean="0"/>
              <a:t> korelační koeficient</a:t>
            </a:r>
          </a:p>
          <a:p>
            <a:pPr algn="ctr">
              <a:buNone/>
            </a:pPr>
            <a:endParaRPr lang="cs-CZ" sz="2400" dirty="0"/>
          </a:p>
          <a:p>
            <a:pPr algn="ctr">
              <a:buNone/>
            </a:pPr>
            <a:endParaRPr lang="cs-CZ" sz="2400" dirty="0"/>
          </a:p>
        </p:txBody>
      </p:sp>
      <p:cxnSp>
        <p:nvCxnSpPr>
          <p:cNvPr id="6" name="Přímá spojovací šipka 5"/>
          <p:cNvCxnSpPr/>
          <p:nvPr/>
        </p:nvCxnSpPr>
        <p:spPr>
          <a:xfrm flipV="1">
            <a:off x="2195736" y="2060848"/>
            <a:ext cx="0" cy="432048"/>
          </a:xfrm>
          <a:prstGeom prst="straightConnector1">
            <a:avLst/>
          </a:prstGeom>
          <a:ln w="349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827584" y="263691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2"/>
                </a:solidFill>
              </a:rPr>
              <a:t>Obě numerické proměnné musí být výběrem</a:t>
            </a:r>
          </a:p>
          <a:p>
            <a:pPr algn="ctr"/>
            <a:r>
              <a:rPr lang="cs-CZ" sz="2400" b="1" dirty="0" smtClean="0">
                <a:solidFill>
                  <a:schemeClr val="accent2"/>
                </a:solidFill>
              </a:rPr>
              <a:t> z normálního rozdělení.</a:t>
            </a:r>
            <a:endParaRPr lang="cs-CZ" sz="2400" b="1" dirty="0">
              <a:solidFill>
                <a:schemeClr val="accent2"/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 t="70500" r="22118" b="6250"/>
          <a:stretch>
            <a:fillRect/>
          </a:stretch>
        </p:blipFill>
        <p:spPr bwMode="auto">
          <a:xfrm>
            <a:off x="755576" y="3861048"/>
            <a:ext cx="759633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tx2"/>
                </a:solidFill>
              </a:rPr>
              <a:t>Velmi stručný úvod </a:t>
            </a:r>
            <a:br>
              <a:rPr lang="cs-CZ" b="1" dirty="0" smtClean="0">
                <a:solidFill>
                  <a:schemeClr val="tx2"/>
                </a:solidFill>
              </a:rPr>
            </a:br>
            <a:r>
              <a:rPr lang="cs-CZ" b="1" dirty="0" smtClean="0">
                <a:solidFill>
                  <a:schemeClr val="tx2"/>
                </a:solidFill>
              </a:rPr>
              <a:t>do regresní analýzy</a:t>
            </a:r>
            <a:endParaRPr lang="cs-CZ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2656"/>
            <a:ext cx="6223707" cy="621577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4357686" y="6143644"/>
            <a:ext cx="1071570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429256" y="614364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Vysvětlující (nezávisle) proměnná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1571604" y="2857496"/>
            <a:ext cx="357190" cy="1071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285852" y="785794"/>
            <a:ext cx="738664" cy="1951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Vysvětlovaná (závisle) proměnná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29388" y="2714620"/>
            <a:ext cx="24288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Regresní model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(vyrovnávací křivka)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915816" y="548680"/>
            <a:ext cx="381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Korelační pole (</a:t>
            </a:r>
            <a:r>
              <a:rPr lang="cs-CZ" b="1" dirty="0" err="1" smtClean="0"/>
              <a:t>rozptylogram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214282" y="471488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Naměřená hodnota </a:t>
            </a:r>
            <a:r>
              <a:rPr lang="cs-CZ" b="1" dirty="0" err="1" smtClean="0">
                <a:solidFill>
                  <a:srgbClr val="002060"/>
                </a:solidFill>
              </a:rPr>
              <a:t>y</a:t>
            </a:r>
            <a:r>
              <a:rPr lang="cs-CZ" b="1" baseline="-25000" dirty="0" err="1" smtClean="0">
                <a:solidFill>
                  <a:srgbClr val="002060"/>
                </a:solidFill>
              </a:rPr>
              <a:t>i</a:t>
            </a:r>
            <a:endParaRPr lang="cs-CZ" b="1" baseline="-25000" dirty="0">
              <a:solidFill>
                <a:srgbClr val="002060"/>
              </a:solidFill>
            </a:endParaRPr>
          </a:p>
        </p:txBody>
      </p:sp>
      <p:grpSp>
        <p:nvGrpSpPr>
          <p:cNvPr id="2" name="Skupina 37"/>
          <p:cNvGrpSpPr/>
          <p:nvPr/>
        </p:nvGrpSpPr>
        <p:grpSpPr>
          <a:xfrm>
            <a:off x="2143108" y="3929066"/>
            <a:ext cx="1071570" cy="1786744"/>
            <a:chOff x="2143108" y="3929066"/>
            <a:chExt cx="1071570" cy="1786744"/>
          </a:xfrm>
        </p:grpSpPr>
        <p:cxnSp>
          <p:nvCxnSpPr>
            <p:cNvPr id="17" name="Přímá spojovací čára 16"/>
            <p:cNvCxnSpPr/>
            <p:nvPr/>
          </p:nvCxnSpPr>
          <p:spPr>
            <a:xfrm rot="5400000" flipH="1" flipV="1">
              <a:off x="2250265" y="4822041"/>
              <a:ext cx="1785950" cy="1588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ovací čára 18"/>
            <p:cNvCxnSpPr/>
            <p:nvPr/>
          </p:nvCxnSpPr>
          <p:spPr>
            <a:xfrm rot="10800000">
              <a:off x="2285984" y="4929198"/>
              <a:ext cx="785818" cy="1588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ovací čára 21"/>
            <p:cNvCxnSpPr/>
            <p:nvPr/>
          </p:nvCxnSpPr>
          <p:spPr>
            <a:xfrm rot="10800000">
              <a:off x="2214546" y="3929066"/>
              <a:ext cx="928694" cy="1588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ipsa 22"/>
            <p:cNvSpPr/>
            <p:nvPr/>
          </p:nvSpPr>
          <p:spPr>
            <a:xfrm>
              <a:off x="3071802" y="4857760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6" name="Přímá spojovací čára 25"/>
            <p:cNvCxnSpPr/>
            <p:nvPr/>
          </p:nvCxnSpPr>
          <p:spPr>
            <a:xfrm>
              <a:off x="2143108" y="4929198"/>
              <a:ext cx="214314" cy="158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ovací čára 27"/>
            <p:cNvCxnSpPr/>
            <p:nvPr/>
          </p:nvCxnSpPr>
          <p:spPr>
            <a:xfrm>
              <a:off x="2143108" y="3929066"/>
              <a:ext cx="214314" cy="158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Skupina 38"/>
          <p:cNvGrpSpPr/>
          <p:nvPr/>
        </p:nvGrpSpPr>
        <p:grpSpPr>
          <a:xfrm>
            <a:off x="214282" y="3857628"/>
            <a:ext cx="1571636" cy="681409"/>
            <a:chOff x="214282" y="3857628"/>
            <a:chExt cx="1571636" cy="681409"/>
          </a:xfrm>
        </p:grpSpPr>
        <p:sp>
          <p:nvSpPr>
            <p:cNvPr id="29" name="TextovéPole 28"/>
            <p:cNvSpPr txBox="1"/>
            <p:nvPr/>
          </p:nvSpPr>
          <p:spPr>
            <a:xfrm>
              <a:off x="214282" y="3857628"/>
              <a:ext cx="1571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002060"/>
                  </a:solidFill>
                </a:rPr>
                <a:t>Vyrovnaná hodnota </a:t>
              </a:r>
              <a:endParaRPr lang="cs-CZ" b="1" dirty="0">
                <a:solidFill>
                  <a:srgbClr val="002060"/>
                </a:solidFill>
              </a:endParaRPr>
            </a:p>
          </p:txBody>
        </p:sp>
        <p:graphicFrame>
          <p:nvGraphicFramePr>
            <p:cNvPr id="30" name="Objekt 29"/>
            <p:cNvGraphicFramePr>
              <a:graphicFrameLocks noChangeAspect="1"/>
            </p:cNvGraphicFramePr>
            <p:nvPr/>
          </p:nvGraphicFramePr>
          <p:xfrm>
            <a:off x="1142976" y="4143380"/>
            <a:ext cx="285752" cy="395657"/>
          </p:xfrm>
          <a:graphic>
            <a:graphicData uri="http://schemas.openxmlformats.org/presentationml/2006/ole">
              <p:oleObj spid="_x0000_s90114" name="Rovnice" r:id="rId4" imgW="164880" imgH="228600" progId="Equation.3">
                <p:embed/>
              </p:oleObj>
            </a:graphicData>
          </a:graphic>
        </p:graphicFrame>
      </p:grpSp>
      <p:grpSp>
        <p:nvGrpSpPr>
          <p:cNvPr id="11" name="Skupina 39"/>
          <p:cNvGrpSpPr/>
          <p:nvPr/>
        </p:nvGrpSpPr>
        <p:grpSpPr>
          <a:xfrm>
            <a:off x="3214678" y="3929066"/>
            <a:ext cx="1785950" cy="1006488"/>
            <a:chOff x="3214678" y="3929066"/>
            <a:chExt cx="1785950" cy="1006488"/>
          </a:xfrm>
        </p:grpSpPr>
        <p:sp>
          <p:nvSpPr>
            <p:cNvPr id="31" name="Pravá složená závorka 30"/>
            <p:cNvSpPr/>
            <p:nvPr/>
          </p:nvSpPr>
          <p:spPr>
            <a:xfrm>
              <a:off x="3214678" y="3929066"/>
              <a:ext cx="142876" cy="1000132"/>
            </a:xfrm>
            <a:prstGeom prst="rightBrac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3428992" y="4214818"/>
              <a:ext cx="15716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chemeClr val="accent3"/>
                  </a:solidFill>
                </a:rPr>
                <a:t>Reziduum </a:t>
              </a:r>
              <a:r>
                <a:rPr lang="cs-CZ" b="1" dirty="0" err="1" smtClean="0">
                  <a:solidFill>
                    <a:schemeClr val="accent3"/>
                  </a:solidFill>
                </a:rPr>
                <a:t>e</a:t>
              </a:r>
              <a:r>
                <a:rPr lang="cs-CZ" b="1" baseline="-25000" dirty="0" err="1" smtClean="0">
                  <a:solidFill>
                    <a:schemeClr val="accent3"/>
                  </a:solidFill>
                </a:rPr>
                <a:t>i</a:t>
              </a:r>
              <a:endParaRPr lang="cs-CZ" b="1" baseline="-25000" dirty="0">
                <a:solidFill>
                  <a:schemeClr val="accent3"/>
                </a:solidFill>
              </a:endParaRPr>
            </a:p>
          </p:txBody>
        </p:sp>
        <p:graphicFrame>
          <p:nvGraphicFramePr>
            <p:cNvPr id="32" name="Objekt 31"/>
            <p:cNvGraphicFramePr>
              <a:graphicFrameLocks noChangeAspect="1"/>
            </p:cNvGraphicFramePr>
            <p:nvPr/>
          </p:nvGraphicFramePr>
          <p:xfrm>
            <a:off x="3571868" y="4572008"/>
            <a:ext cx="1090638" cy="363546"/>
          </p:xfrm>
          <a:graphic>
            <a:graphicData uri="http://schemas.openxmlformats.org/presentationml/2006/ole">
              <p:oleObj spid="_x0000_s90115" name="Rovnice" r:id="rId5" imgW="685800" imgH="228600" progId="Equation.3">
                <p:embed/>
              </p:oleObj>
            </a:graphicData>
          </a:graphic>
        </p:graphicFrame>
      </p:grpSp>
      <p:grpSp>
        <p:nvGrpSpPr>
          <p:cNvPr id="12" name="Skupina 36"/>
          <p:cNvGrpSpPr/>
          <p:nvPr/>
        </p:nvGrpSpPr>
        <p:grpSpPr>
          <a:xfrm>
            <a:off x="3000364" y="5572934"/>
            <a:ext cx="571504" cy="868604"/>
            <a:chOff x="3000364" y="5572934"/>
            <a:chExt cx="571504" cy="868604"/>
          </a:xfrm>
        </p:grpSpPr>
        <p:sp>
          <p:nvSpPr>
            <p:cNvPr id="34" name="TextovéPole 33"/>
            <p:cNvSpPr txBox="1"/>
            <p:nvPr/>
          </p:nvSpPr>
          <p:spPr>
            <a:xfrm>
              <a:off x="3000364" y="6072206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 smtClean="0">
                  <a:solidFill>
                    <a:srgbClr val="002060"/>
                  </a:solidFill>
                </a:rPr>
                <a:t>x</a:t>
              </a:r>
              <a:r>
                <a:rPr lang="cs-CZ" b="1" baseline="-25000" dirty="0" err="1" smtClean="0">
                  <a:solidFill>
                    <a:srgbClr val="002060"/>
                  </a:solidFill>
                </a:rPr>
                <a:t>i</a:t>
              </a:r>
              <a:endParaRPr lang="cs-CZ" b="1" baseline="-25000" dirty="0">
                <a:solidFill>
                  <a:srgbClr val="002060"/>
                </a:solidFill>
              </a:endParaRPr>
            </a:p>
          </p:txBody>
        </p:sp>
        <p:cxnSp>
          <p:nvCxnSpPr>
            <p:cNvPr id="36" name="Přímá spojovací čára 35"/>
            <p:cNvCxnSpPr/>
            <p:nvPr/>
          </p:nvCxnSpPr>
          <p:spPr>
            <a:xfrm rot="5400000">
              <a:off x="3036083" y="5679297"/>
              <a:ext cx="214314" cy="1588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2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Jak posoudit kvalitu regresního modelu?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b="1" dirty="0" smtClean="0">
                <a:solidFill>
                  <a:schemeClr val="accent2"/>
                </a:solidFill>
              </a:rPr>
              <a:t>Index determinace R</a:t>
            </a:r>
            <a:r>
              <a:rPr lang="cs-CZ" sz="2400" b="1" baseline="30000" dirty="0" smtClean="0">
                <a:solidFill>
                  <a:schemeClr val="accent2"/>
                </a:solidFill>
              </a:rPr>
              <a:t>2 </a:t>
            </a:r>
            <a:r>
              <a:rPr lang="cs-CZ" sz="2400" dirty="0" smtClean="0"/>
              <a:t>– udává kolik procent celkového rozptylu bylo vysvětleno modelem</a:t>
            </a:r>
          </a:p>
          <a:p>
            <a:pPr lvl="1"/>
            <a:r>
              <a:rPr lang="cs-CZ" sz="2400" dirty="0" smtClean="0"/>
              <a:t>Hodnoty 0-1 (resp. 0-100 </a:t>
            </a:r>
            <a:r>
              <a:rPr lang="en-US" sz="2400" dirty="0" smtClean="0"/>
              <a:t>%</a:t>
            </a:r>
            <a:r>
              <a:rPr lang="cs-CZ" sz="2400" dirty="0" smtClean="0"/>
              <a:t>)</a:t>
            </a:r>
          </a:p>
          <a:p>
            <a:pPr lvl="1"/>
            <a:r>
              <a:rPr lang="cs-CZ" sz="2400" dirty="0" smtClean="0"/>
              <a:t>Čím větší, tím lepší</a:t>
            </a:r>
          </a:p>
          <a:p>
            <a:pPr lvl="1">
              <a:buNone/>
            </a:pPr>
            <a:endParaRPr lang="cs-CZ" sz="2400" dirty="0"/>
          </a:p>
          <a:p>
            <a:pPr marL="0" lvl="1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2"/>
                </a:solidFill>
              </a:rPr>
              <a:t>Předpoklady lineárního regresního modelu</a:t>
            </a:r>
            <a:r>
              <a:rPr lang="cs-CZ" sz="2400" dirty="0" smtClean="0"/>
              <a:t>:</a:t>
            </a:r>
          </a:p>
          <a:p>
            <a:pPr lvl="1"/>
            <a:r>
              <a:rPr lang="cs-CZ" sz="2400" dirty="0"/>
              <a:t>Rezidua jsou rovnoměrně rozložena kolem nuly.</a:t>
            </a:r>
          </a:p>
          <a:p>
            <a:pPr lvl="1"/>
            <a:r>
              <a:rPr lang="cs-CZ" sz="2400" dirty="0"/>
              <a:t>Histogram reziduí je symetrický, jeho tvar odpovídá přibližně </a:t>
            </a:r>
            <a:r>
              <a:rPr lang="cs-CZ" sz="2400" dirty="0" err="1"/>
              <a:t>Gaussově</a:t>
            </a:r>
            <a:r>
              <a:rPr lang="cs-CZ" sz="2400" dirty="0"/>
              <a:t> křivce.</a:t>
            </a:r>
          </a:p>
          <a:p>
            <a:pPr lvl="1"/>
            <a:r>
              <a:rPr lang="cs-CZ" sz="2400" dirty="0"/>
              <a:t>Rozptyl reziduí je </a:t>
            </a:r>
            <a:r>
              <a:rPr lang="cs-CZ" sz="2400" dirty="0" smtClean="0"/>
              <a:t>konstantní.</a:t>
            </a:r>
            <a:endParaRPr lang="cs-CZ" sz="2400" dirty="0"/>
          </a:p>
          <a:p>
            <a:pPr lvl="1"/>
            <a:r>
              <a:rPr lang="cs-CZ" sz="2400" dirty="0"/>
              <a:t>Graf reziduí nevykazuje funkční závislost. </a:t>
            </a:r>
          </a:p>
          <a:p>
            <a:pPr marL="400050" lvl="2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EDA pro časové řady</a:t>
            </a:r>
            <a:endParaRPr lang="cs-CZ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Co je to časová řada?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numerická proměnná, jejíž hodnoty podstatně závisí na čase, v němž byly </a:t>
            </a:r>
            <a:r>
              <a:rPr lang="cs-CZ" sz="2400" dirty="0" smtClean="0"/>
              <a:t>získány. Časové </a:t>
            </a:r>
            <a:r>
              <a:rPr lang="cs-CZ" sz="2400" dirty="0"/>
              <a:t>okamžiky, kdy byla data získána, jsou od sebe většinou stejně vzdáleny. </a:t>
            </a:r>
          </a:p>
          <a:p>
            <a:endParaRPr lang="cs-CZ" sz="2400" dirty="0" smtClean="0"/>
          </a:p>
          <a:p>
            <a:r>
              <a:rPr lang="cs-CZ" sz="2400" dirty="0" smtClean="0"/>
              <a:t>Např.:</a:t>
            </a:r>
            <a:endParaRPr lang="cs-CZ" sz="2400" dirty="0"/>
          </a:p>
          <a:p>
            <a:pPr lvl="1"/>
            <a:r>
              <a:rPr lang="cs-CZ" sz="2400" dirty="0"/>
              <a:t>počty nezaměstnaných v jednotlivých měsících, </a:t>
            </a:r>
          </a:p>
          <a:p>
            <a:pPr lvl="1"/>
            <a:r>
              <a:rPr lang="cs-CZ" sz="2400" dirty="0"/>
              <a:t>počty automobilových nehod na </a:t>
            </a:r>
            <a:r>
              <a:rPr lang="cs-CZ" sz="2400" dirty="0" err="1"/>
              <a:t>Barandovském</a:t>
            </a:r>
            <a:r>
              <a:rPr lang="cs-CZ" sz="2400" dirty="0"/>
              <a:t> mostě v jednotlivých měsících, </a:t>
            </a:r>
          </a:p>
          <a:p>
            <a:pPr lvl="1"/>
            <a:r>
              <a:rPr lang="cs-CZ" sz="2400" dirty="0"/>
              <a:t>denní produkce mléka Veselé krávy. </a:t>
            </a: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EDA pro kategoriální data</a:t>
            </a:r>
            <a:endParaRPr lang="cs-CZ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2"/>
                </a:solidFill>
              </a:rPr>
              <a:t>Jaké typy časových řad rozlišujeme?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accent2"/>
                </a:solidFill>
              </a:rPr>
              <a:t>Intervalové </a:t>
            </a:r>
            <a:r>
              <a:rPr lang="cs-CZ" sz="2400" dirty="0" smtClean="0"/>
              <a:t>- </a:t>
            </a:r>
            <a:r>
              <a:rPr lang="cs-CZ" sz="2400" dirty="0"/>
              <a:t>data závisí na délce intervalu, který je </a:t>
            </a:r>
            <a:r>
              <a:rPr lang="cs-CZ" sz="2400" dirty="0" smtClean="0"/>
              <a:t>sledován. </a:t>
            </a:r>
            <a:endParaRPr lang="cs-CZ" sz="2400" dirty="0"/>
          </a:p>
          <a:p>
            <a:pPr lvl="1"/>
            <a:r>
              <a:rPr lang="cs-CZ" sz="2400" dirty="0" smtClean="0"/>
              <a:t>Měsíční produkce cementu v ČR</a:t>
            </a:r>
          </a:p>
          <a:p>
            <a:pPr lvl="1">
              <a:buNone/>
            </a:pPr>
            <a:endParaRPr lang="cs-CZ" sz="2400" dirty="0" smtClean="0"/>
          </a:p>
          <a:p>
            <a:pPr lvl="1" algn="ctr">
              <a:buNone/>
            </a:pPr>
            <a:r>
              <a:rPr lang="cs-CZ" sz="2400" dirty="0" smtClean="0"/>
              <a:t>Nutné očištění na standardní měsíc!!!!</a:t>
            </a:r>
          </a:p>
          <a:p>
            <a:pPr lvl="1">
              <a:buNone/>
            </a:pPr>
            <a:endParaRPr lang="cs-CZ" sz="2400" dirty="0"/>
          </a:p>
          <a:p>
            <a:r>
              <a:rPr lang="cs-CZ" sz="2400" b="1" dirty="0" smtClean="0">
                <a:solidFill>
                  <a:schemeClr val="accent2"/>
                </a:solidFill>
              </a:rPr>
              <a:t>Okamžikové</a:t>
            </a:r>
            <a:r>
              <a:rPr lang="cs-CZ" sz="2400" dirty="0" smtClean="0"/>
              <a:t> - </a:t>
            </a:r>
            <a:r>
              <a:rPr lang="cs-CZ" sz="2400" dirty="0"/>
              <a:t>data se vztahují k </a:t>
            </a:r>
            <a:r>
              <a:rPr lang="cs-CZ" sz="2400" dirty="0" smtClean="0"/>
              <a:t>určitému okamžiku. </a:t>
            </a:r>
          </a:p>
          <a:p>
            <a:pPr lvl="1"/>
            <a:r>
              <a:rPr lang="cs-CZ" sz="2400" dirty="0" smtClean="0"/>
              <a:t>Měsíční záznamy o počtech nezaměstnaných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Grafická analýza časových řad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 smtClean="0">
                <a:solidFill>
                  <a:schemeClr val="accent2"/>
                </a:solidFill>
              </a:rPr>
              <a:t>Spojnicový graf jedné časové řady</a:t>
            </a:r>
            <a:endParaRPr lang="cs-CZ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Graf 4"/>
          <p:cNvGraphicFramePr/>
          <p:nvPr/>
        </p:nvGraphicFramePr>
        <p:xfrm>
          <a:off x="1187624" y="2564904"/>
          <a:ext cx="6264695" cy="3515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 smtClean="0">
                <a:solidFill>
                  <a:schemeClr val="accent2"/>
                </a:solidFill>
              </a:rPr>
              <a:t>Spojnicový graf dvou a více časových řad</a:t>
            </a:r>
            <a:endParaRPr lang="cs-CZ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Graf 5"/>
          <p:cNvGraphicFramePr/>
          <p:nvPr/>
        </p:nvGraphicFramePr>
        <p:xfrm>
          <a:off x="1403648" y="2492896"/>
          <a:ext cx="6165236" cy="3361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Grafická analýza časových řad</a:t>
            </a:r>
            <a:endParaRPr lang="cs-CZ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Grafická analýza časových řad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 smtClean="0">
                <a:solidFill>
                  <a:schemeClr val="accent2"/>
                </a:solidFill>
              </a:rPr>
              <a:t>Graf ročních hodnot sezónních časových řad</a:t>
            </a:r>
            <a:endParaRPr lang="cs-CZ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Graf 4"/>
          <p:cNvGraphicFramePr/>
          <p:nvPr/>
        </p:nvGraphicFramePr>
        <p:xfrm>
          <a:off x="1043608" y="2492896"/>
          <a:ext cx="7272808" cy="3495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Průměrování časových řad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Intervalové časové řady – klasický aritmetický průměr</a:t>
            </a:r>
            <a:endParaRPr lang="cs-CZ" sz="2400" dirty="0"/>
          </a:p>
          <a:p>
            <a:pPr lvl="1">
              <a:buNone/>
            </a:pPr>
            <a:endParaRPr lang="cs-CZ" sz="2400" dirty="0"/>
          </a:p>
          <a:p>
            <a:r>
              <a:rPr lang="cs-CZ" sz="2400" dirty="0" smtClean="0"/>
              <a:t>Okamžikové časové řady – </a:t>
            </a:r>
            <a:r>
              <a:rPr lang="cs-CZ" sz="2400" b="1" dirty="0" smtClean="0">
                <a:solidFill>
                  <a:schemeClr val="accent2"/>
                </a:solidFill>
              </a:rPr>
              <a:t>chronologický průměr</a:t>
            </a:r>
            <a:endParaRPr lang="cs-CZ" sz="2400" b="1" dirty="0">
              <a:solidFill>
                <a:schemeClr val="accent2"/>
              </a:solidFill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2555776" y="3573016"/>
          <a:ext cx="3870325" cy="1338263"/>
        </p:xfrm>
        <a:graphic>
          <a:graphicData uri="http://schemas.openxmlformats.org/presentationml/2006/ole">
            <p:oleObj spid="_x0000_s92161" name="Rovnice" r:id="rId3" imgW="1663560" imgH="571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Míry dynamiky časových řad 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cs-CZ" sz="1800" b="1" dirty="0"/>
              <a:t>Absolutní </a:t>
            </a:r>
            <a:r>
              <a:rPr lang="cs-CZ" sz="1800" b="1" dirty="0" smtClean="0"/>
              <a:t>přírůstky</a:t>
            </a:r>
            <a:r>
              <a:rPr lang="cs-CZ" sz="1800" dirty="0" smtClean="0"/>
              <a:t> - „o </a:t>
            </a:r>
            <a:r>
              <a:rPr lang="cs-CZ" sz="1800" dirty="0"/>
              <a:t>kolik“ se změnila časová řada mezi jednotlivými okamžiky.</a:t>
            </a:r>
          </a:p>
          <a:p>
            <a:pPr lvl="0"/>
            <a:r>
              <a:rPr lang="cs-CZ" sz="1800" b="1" dirty="0" smtClean="0"/>
              <a:t>Průměrný </a:t>
            </a:r>
            <a:r>
              <a:rPr lang="cs-CZ" sz="1800" b="1" dirty="0"/>
              <a:t>absolutní </a:t>
            </a:r>
            <a:r>
              <a:rPr lang="cs-CZ" sz="1800" b="1" dirty="0" smtClean="0"/>
              <a:t>přírůstek</a:t>
            </a:r>
            <a:r>
              <a:rPr lang="cs-CZ" sz="1800" dirty="0" smtClean="0"/>
              <a:t> - „o </a:t>
            </a:r>
            <a:r>
              <a:rPr lang="cs-CZ" sz="1800" dirty="0"/>
              <a:t>kolik“ se průměrně změnila časová řada za období mezi dvěma měřeními během sledovaného období</a:t>
            </a:r>
            <a:r>
              <a:rPr lang="cs-CZ" sz="1800" dirty="0" smtClean="0"/>
              <a:t>.</a:t>
            </a:r>
          </a:p>
          <a:p>
            <a:pPr lvl="0"/>
            <a:endParaRPr lang="cs-CZ" sz="1800" dirty="0"/>
          </a:p>
          <a:p>
            <a:r>
              <a:rPr lang="cs-CZ" sz="1800" dirty="0"/>
              <a:t> </a:t>
            </a:r>
            <a:r>
              <a:rPr lang="cs-CZ" sz="1800" b="1" dirty="0" smtClean="0"/>
              <a:t>Koeficienty růstu</a:t>
            </a:r>
            <a:r>
              <a:rPr lang="cs-CZ" sz="1800" dirty="0" smtClean="0"/>
              <a:t> - „kolikrát</a:t>
            </a:r>
            <a:r>
              <a:rPr lang="cs-CZ" sz="1800" dirty="0"/>
              <a:t>“ se změnila časová řada mezi jednotlivými okamžiky.</a:t>
            </a:r>
          </a:p>
          <a:p>
            <a:pPr lvl="0"/>
            <a:r>
              <a:rPr lang="cs-CZ" sz="1800" b="1" dirty="0" smtClean="0"/>
              <a:t>Průměrný </a:t>
            </a:r>
            <a:r>
              <a:rPr lang="cs-CZ" sz="1800" b="1" dirty="0"/>
              <a:t>koeficient </a:t>
            </a:r>
            <a:r>
              <a:rPr lang="cs-CZ" sz="1800" b="1" dirty="0" smtClean="0"/>
              <a:t>růstu</a:t>
            </a:r>
            <a:r>
              <a:rPr lang="cs-CZ" sz="1800" dirty="0" smtClean="0"/>
              <a:t> - „kolikrát</a:t>
            </a:r>
            <a:r>
              <a:rPr lang="cs-CZ" sz="1800" dirty="0"/>
              <a:t>“ se průměrně změnila časová řada za období mezi dvěma měřeními během sledovaného období. </a:t>
            </a:r>
            <a:r>
              <a:rPr lang="cs-CZ" sz="1800" dirty="0" smtClean="0"/>
              <a:t>(geometrický </a:t>
            </a:r>
            <a:r>
              <a:rPr lang="cs-CZ" sz="1800" dirty="0"/>
              <a:t>průměr</a:t>
            </a:r>
            <a:r>
              <a:rPr lang="cs-CZ" sz="1800" dirty="0" smtClean="0"/>
              <a:t>.!!!)</a:t>
            </a:r>
            <a:endParaRPr lang="cs-CZ" sz="1800" dirty="0"/>
          </a:p>
          <a:p>
            <a:r>
              <a:rPr lang="cs-CZ" sz="1800" dirty="0"/>
              <a:t> </a:t>
            </a:r>
            <a:r>
              <a:rPr lang="cs-CZ" sz="1800" b="1" dirty="0" smtClean="0"/>
              <a:t>Meziroční </a:t>
            </a:r>
            <a:r>
              <a:rPr lang="cs-CZ" sz="1800" b="1" dirty="0"/>
              <a:t>koeficienty růstu</a:t>
            </a:r>
            <a:r>
              <a:rPr lang="cs-CZ" sz="1800" dirty="0"/>
              <a:t> </a:t>
            </a:r>
            <a:r>
              <a:rPr lang="cs-CZ" sz="1800" dirty="0" smtClean="0"/>
              <a:t>- podíly </a:t>
            </a:r>
            <a:r>
              <a:rPr lang="cs-CZ" sz="1800" dirty="0"/>
              <a:t>hodnot časové řady ve stejných obdobích (sezónách) v po sobě jdoucích letech. </a:t>
            </a: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r>
              <a:rPr lang="cs-CZ" sz="1800" b="1" dirty="0" smtClean="0"/>
              <a:t>Relativní </a:t>
            </a:r>
            <a:r>
              <a:rPr lang="cs-CZ" sz="1800" b="1" dirty="0"/>
              <a:t>přírůstky </a:t>
            </a:r>
            <a:r>
              <a:rPr lang="en-US" sz="1800" b="1" dirty="0" smtClean="0"/>
              <a:t>[%]</a:t>
            </a:r>
            <a:r>
              <a:rPr lang="cs-CZ" sz="1800" dirty="0" smtClean="0"/>
              <a:t> - „</a:t>
            </a:r>
            <a:r>
              <a:rPr lang="cs-CZ" sz="1800" dirty="0"/>
              <a:t>o kolik procent“ se změnila časová řada mezi jednotlivými </a:t>
            </a:r>
            <a:r>
              <a:rPr lang="cs-CZ" sz="1800" dirty="0" smtClean="0"/>
              <a:t>okamžiky.</a:t>
            </a:r>
            <a:endParaRPr lang="cs-CZ" sz="1800" dirty="0"/>
          </a:p>
          <a:p>
            <a:r>
              <a:rPr lang="cs-CZ" sz="1800" dirty="0"/>
              <a:t> </a:t>
            </a:r>
            <a:r>
              <a:rPr lang="cs-CZ" sz="1800" b="1" dirty="0" smtClean="0"/>
              <a:t>Průměrný </a:t>
            </a:r>
            <a:r>
              <a:rPr lang="cs-CZ" sz="1800" b="1" dirty="0"/>
              <a:t>relativní přírůstek </a:t>
            </a:r>
            <a:r>
              <a:rPr lang="en-US" sz="1800" b="1" dirty="0" smtClean="0"/>
              <a:t>[%]</a:t>
            </a:r>
            <a:r>
              <a:rPr lang="cs-CZ" sz="1800" dirty="0" smtClean="0"/>
              <a:t> - „</a:t>
            </a:r>
            <a:r>
              <a:rPr lang="cs-CZ" sz="1800" dirty="0"/>
              <a:t>o kolik </a:t>
            </a:r>
            <a:r>
              <a:rPr lang="en-US" sz="1800" dirty="0"/>
              <a:t>%</a:t>
            </a:r>
            <a:r>
              <a:rPr lang="cs-CZ" sz="1800" dirty="0"/>
              <a:t>“ se průměrně změnila časová řada za období mezi dvěma měřeními během sledovaného </a:t>
            </a:r>
            <a:r>
              <a:rPr lang="cs-CZ" sz="1800" dirty="0" smtClean="0"/>
              <a:t>období. </a:t>
            </a:r>
            <a:endParaRPr lang="cs-CZ" sz="1800" dirty="0"/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Dekompozice časových řad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cs-CZ" sz="2400" dirty="0" smtClean="0"/>
              <a:t>Rozklad časové řady na trendovou, sezónní, cyklickou a náhodnou složku.</a:t>
            </a:r>
          </a:p>
          <a:p>
            <a:endParaRPr lang="cs-CZ" sz="2400" dirty="0" smtClean="0"/>
          </a:p>
          <a:p>
            <a:r>
              <a:rPr lang="en-US" sz="2400" b="1" dirty="0" smtClean="0"/>
              <a:t>Trend </a:t>
            </a:r>
            <a:r>
              <a:rPr lang="cs-CZ" sz="2400" i="1" dirty="0" smtClean="0"/>
              <a:t> - </a:t>
            </a:r>
            <a:r>
              <a:rPr lang="en-US" sz="2400" dirty="0" err="1" smtClean="0"/>
              <a:t>dlouhodobý</a:t>
            </a:r>
            <a:r>
              <a:rPr lang="en-US" sz="2400" dirty="0" smtClean="0"/>
              <a:t> </a:t>
            </a:r>
            <a:r>
              <a:rPr lang="en-US" sz="2400" dirty="0" err="1" smtClean="0"/>
              <a:t>vývoj</a:t>
            </a:r>
            <a:endParaRPr lang="cs-CZ" sz="2400" dirty="0" smtClean="0"/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Dekompozice časových řad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cs-CZ" sz="2400" dirty="0" smtClean="0"/>
              <a:t>Rozklad časové řady na trendovou, sezónní, cyklickou a náhodnou složku.</a:t>
            </a:r>
          </a:p>
          <a:p>
            <a:endParaRPr lang="cs-CZ" sz="2400" dirty="0" smtClean="0"/>
          </a:p>
          <a:p>
            <a:r>
              <a:rPr lang="en-US" sz="2400" b="1" dirty="0" smtClean="0"/>
              <a:t>Trend </a:t>
            </a:r>
            <a:r>
              <a:rPr lang="cs-CZ" sz="2400" i="1" dirty="0" smtClean="0"/>
              <a:t> - </a:t>
            </a:r>
            <a:r>
              <a:rPr lang="en-US" sz="2400" dirty="0" err="1" smtClean="0"/>
              <a:t>dlouhodobý</a:t>
            </a:r>
            <a:r>
              <a:rPr lang="en-US" sz="2400" dirty="0" smtClean="0"/>
              <a:t> </a:t>
            </a:r>
            <a:r>
              <a:rPr lang="en-US" sz="2400" dirty="0" err="1" smtClean="0"/>
              <a:t>vývoj</a:t>
            </a:r>
            <a:endParaRPr lang="cs-CZ" sz="2400" dirty="0" smtClean="0"/>
          </a:p>
          <a:p>
            <a:r>
              <a:rPr lang="en-US" sz="2400" b="1" dirty="0" err="1" smtClean="0"/>
              <a:t>Sezónní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složka</a:t>
            </a:r>
            <a:r>
              <a:rPr lang="cs-CZ" sz="2400" i="1" dirty="0" smtClean="0"/>
              <a:t> </a:t>
            </a:r>
            <a:r>
              <a:rPr lang="cs-CZ" sz="2400" dirty="0" smtClean="0"/>
              <a:t>- o</a:t>
            </a:r>
            <a:r>
              <a:rPr lang="en-US" sz="2400" dirty="0" err="1" smtClean="0"/>
              <a:t>dráží</a:t>
            </a:r>
            <a:r>
              <a:rPr lang="en-US" sz="2400" dirty="0" smtClean="0"/>
              <a:t> </a:t>
            </a:r>
            <a:r>
              <a:rPr lang="en-US" sz="2400" dirty="0" err="1" smtClean="0"/>
              <a:t>periodické</a:t>
            </a:r>
            <a:r>
              <a:rPr lang="en-US" sz="2400" dirty="0" smtClean="0"/>
              <a:t> </a:t>
            </a:r>
            <a:r>
              <a:rPr lang="en-US" sz="2400" dirty="0" err="1" smtClean="0"/>
              <a:t>změny</a:t>
            </a:r>
            <a:r>
              <a:rPr lang="cs-CZ" sz="2400" dirty="0" smtClean="0"/>
              <a:t>, </a:t>
            </a:r>
            <a:r>
              <a:rPr lang="en-US" sz="2400" dirty="0" err="1" smtClean="0"/>
              <a:t>jejich</a:t>
            </a:r>
            <a:r>
              <a:rPr lang="cs-CZ" sz="2400" dirty="0" smtClean="0"/>
              <a:t>ž</a:t>
            </a:r>
            <a:r>
              <a:rPr lang="en-US" sz="2400" dirty="0" smtClean="0"/>
              <a:t> </a:t>
            </a:r>
            <a:r>
              <a:rPr lang="en-US" sz="2400" dirty="0" err="1" smtClean="0"/>
              <a:t>perioda</a:t>
            </a:r>
            <a:r>
              <a:rPr lang="en-US" sz="2400" dirty="0" smtClean="0"/>
              <a:t> je </a:t>
            </a:r>
            <a:r>
              <a:rPr lang="en-US" sz="2400" dirty="0" err="1" smtClean="0"/>
              <a:t>svázána</a:t>
            </a:r>
            <a:r>
              <a:rPr lang="en-US" sz="2400" dirty="0" smtClean="0"/>
              <a:t> s </a:t>
            </a:r>
            <a:r>
              <a:rPr lang="en-US" sz="2400" dirty="0" err="1" smtClean="0"/>
              <a:t>kalendářem</a:t>
            </a:r>
            <a:r>
              <a:rPr lang="en-US" sz="2400" dirty="0" smtClean="0"/>
              <a:t> </a:t>
            </a:r>
            <a:endParaRPr lang="cs-CZ" sz="2400" dirty="0" smtClean="0"/>
          </a:p>
          <a:p>
            <a:pPr>
              <a:buNone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Dekompozice časových řad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cs-CZ" sz="2400" dirty="0" smtClean="0"/>
              <a:t>Rozklad časové řady na trendovou, sezónní, cyklickou a náhodnou složku.</a:t>
            </a:r>
          </a:p>
          <a:p>
            <a:endParaRPr lang="cs-CZ" sz="2400" dirty="0" smtClean="0"/>
          </a:p>
          <a:p>
            <a:r>
              <a:rPr lang="en-US" sz="2400" b="1" dirty="0" smtClean="0"/>
              <a:t>Trend </a:t>
            </a:r>
            <a:r>
              <a:rPr lang="cs-CZ" sz="2400" i="1" dirty="0" smtClean="0"/>
              <a:t> - </a:t>
            </a:r>
            <a:r>
              <a:rPr lang="en-US" sz="2400" dirty="0" err="1" smtClean="0"/>
              <a:t>dlouhodobý</a:t>
            </a:r>
            <a:r>
              <a:rPr lang="en-US" sz="2400" dirty="0" smtClean="0"/>
              <a:t> </a:t>
            </a:r>
            <a:r>
              <a:rPr lang="en-US" sz="2400" dirty="0" err="1" smtClean="0"/>
              <a:t>vývoj</a:t>
            </a:r>
            <a:endParaRPr lang="cs-CZ" sz="2400" dirty="0" smtClean="0"/>
          </a:p>
          <a:p>
            <a:r>
              <a:rPr lang="en-US" sz="2400" b="1" dirty="0" err="1" smtClean="0"/>
              <a:t>Sezónní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složka</a:t>
            </a:r>
            <a:r>
              <a:rPr lang="cs-CZ" sz="2400" i="1" dirty="0" smtClean="0"/>
              <a:t> </a:t>
            </a:r>
            <a:r>
              <a:rPr lang="cs-CZ" sz="2400" dirty="0" smtClean="0"/>
              <a:t>- o</a:t>
            </a:r>
            <a:r>
              <a:rPr lang="en-US" sz="2400" dirty="0" err="1" smtClean="0"/>
              <a:t>dráží</a:t>
            </a:r>
            <a:r>
              <a:rPr lang="en-US" sz="2400" dirty="0" smtClean="0"/>
              <a:t> </a:t>
            </a:r>
            <a:r>
              <a:rPr lang="en-US" sz="2400" dirty="0" err="1" smtClean="0"/>
              <a:t>periodické</a:t>
            </a:r>
            <a:r>
              <a:rPr lang="en-US" sz="2400" dirty="0" smtClean="0"/>
              <a:t> </a:t>
            </a:r>
            <a:r>
              <a:rPr lang="en-US" sz="2400" dirty="0" err="1" smtClean="0"/>
              <a:t>změny</a:t>
            </a:r>
            <a:r>
              <a:rPr lang="cs-CZ" sz="2400" dirty="0" smtClean="0"/>
              <a:t>, </a:t>
            </a:r>
            <a:r>
              <a:rPr lang="en-US" sz="2400" dirty="0" err="1" smtClean="0"/>
              <a:t>jejich</a:t>
            </a:r>
            <a:r>
              <a:rPr lang="cs-CZ" sz="2400" dirty="0" smtClean="0"/>
              <a:t>ž</a:t>
            </a:r>
            <a:r>
              <a:rPr lang="en-US" sz="2400" dirty="0" smtClean="0"/>
              <a:t> </a:t>
            </a:r>
            <a:r>
              <a:rPr lang="en-US" sz="2400" dirty="0" err="1" smtClean="0"/>
              <a:t>perioda</a:t>
            </a:r>
            <a:r>
              <a:rPr lang="en-US" sz="2400" dirty="0" smtClean="0"/>
              <a:t> je </a:t>
            </a:r>
            <a:r>
              <a:rPr lang="en-US" sz="2400" dirty="0" err="1" smtClean="0"/>
              <a:t>svázána</a:t>
            </a:r>
            <a:r>
              <a:rPr lang="en-US" sz="2400" dirty="0" smtClean="0"/>
              <a:t> s </a:t>
            </a:r>
            <a:r>
              <a:rPr lang="en-US" sz="2400" dirty="0" err="1" smtClean="0"/>
              <a:t>kalendářem</a:t>
            </a:r>
            <a:r>
              <a:rPr lang="en-US" sz="2400" dirty="0" smtClean="0"/>
              <a:t> </a:t>
            </a:r>
            <a:endParaRPr lang="cs-CZ" sz="2400" dirty="0" smtClean="0"/>
          </a:p>
          <a:p>
            <a:r>
              <a:rPr lang="en-US" sz="2400" b="1" dirty="0" err="1" smtClean="0"/>
              <a:t>Cyklická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složka</a:t>
            </a:r>
            <a:r>
              <a:rPr lang="cs-CZ" sz="2400" i="1" dirty="0" smtClean="0"/>
              <a:t> - </a:t>
            </a:r>
            <a:r>
              <a:rPr lang="cs-CZ" sz="2400" dirty="0" smtClean="0"/>
              <a:t>o</a:t>
            </a:r>
            <a:r>
              <a:rPr lang="en-US" sz="2400" dirty="0" err="1" smtClean="0"/>
              <a:t>dráží</a:t>
            </a:r>
            <a:r>
              <a:rPr lang="en-US" sz="2400" dirty="0" smtClean="0"/>
              <a:t> </a:t>
            </a:r>
            <a:r>
              <a:rPr lang="en-US" sz="2400" dirty="0" err="1" smtClean="0"/>
              <a:t>periodické</a:t>
            </a:r>
            <a:r>
              <a:rPr lang="en-US" sz="2400" dirty="0" smtClean="0"/>
              <a:t> </a:t>
            </a:r>
            <a:r>
              <a:rPr lang="en-US" sz="2400" dirty="0" err="1" smtClean="0"/>
              <a:t>změny</a:t>
            </a:r>
            <a:r>
              <a:rPr lang="cs-CZ" sz="2400" dirty="0" smtClean="0"/>
              <a:t>, </a:t>
            </a:r>
            <a:r>
              <a:rPr lang="en-US" sz="2400" dirty="0" err="1" smtClean="0"/>
              <a:t>jejichž</a:t>
            </a:r>
            <a:r>
              <a:rPr lang="en-US" sz="2400" dirty="0" smtClean="0"/>
              <a:t> </a:t>
            </a:r>
            <a:r>
              <a:rPr lang="en-US" sz="2400" dirty="0" err="1" smtClean="0"/>
              <a:t>perioda</a:t>
            </a:r>
            <a:r>
              <a:rPr lang="en-US" sz="2400" dirty="0" smtClean="0"/>
              <a:t> </a:t>
            </a:r>
            <a:r>
              <a:rPr lang="en-US" sz="2400" dirty="0" err="1" smtClean="0"/>
              <a:t>neodpovídá</a:t>
            </a:r>
            <a:r>
              <a:rPr lang="en-US" sz="2400" dirty="0" smtClean="0"/>
              <a:t> </a:t>
            </a:r>
            <a:r>
              <a:rPr lang="en-US" sz="2400" dirty="0" err="1" smtClean="0"/>
              <a:t>délce</a:t>
            </a:r>
            <a:r>
              <a:rPr lang="en-US" sz="2400" dirty="0" smtClean="0"/>
              <a:t> </a:t>
            </a:r>
            <a:r>
              <a:rPr lang="en-US" sz="2400" dirty="0" err="1" smtClean="0"/>
              <a:t>nějaké</a:t>
            </a:r>
            <a:r>
              <a:rPr lang="en-US" sz="2400" dirty="0" smtClean="0"/>
              <a:t> </a:t>
            </a:r>
            <a:r>
              <a:rPr lang="en-US" sz="2400" dirty="0" err="1" smtClean="0"/>
              <a:t>kalendářní</a:t>
            </a:r>
            <a:r>
              <a:rPr lang="en-US" sz="2400" dirty="0" smtClean="0"/>
              <a:t> </a:t>
            </a:r>
            <a:r>
              <a:rPr lang="en-US" sz="2400" dirty="0" err="1" smtClean="0"/>
              <a:t>jednotky</a:t>
            </a:r>
            <a:r>
              <a:rPr lang="en-US" sz="2400" dirty="0" smtClean="0"/>
              <a:t>.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Dekompozice časových řad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cs-CZ" sz="2400" dirty="0" smtClean="0"/>
              <a:t>Rozklad časové řady na trendovou, sezónní, cyklickou a náhodnou složku.</a:t>
            </a:r>
          </a:p>
          <a:p>
            <a:endParaRPr lang="cs-CZ" sz="2400" dirty="0" smtClean="0"/>
          </a:p>
          <a:p>
            <a:r>
              <a:rPr lang="en-US" sz="2400" b="1" dirty="0" smtClean="0"/>
              <a:t>Trend </a:t>
            </a:r>
            <a:r>
              <a:rPr lang="cs-CZ" sz="2400" i="1" dirty="0" smtClean="0"/>
              <a:t> - </a:t>
            </a:r>
            <a:r>
              <a:rPr lang="en-US" sz="2400" dirty="0" err="1" smtClean="0"/>
              <a:t>dlouhodobý</a:t>
            </a:r>
            <a:r>
              <a:rPr lang="en-US" sz="2400" dirty="0" smtClean="0"/>
              <a:t> </a:t>
            </a:r>
            <a:r>
              <a:rPr lang="en-US" sz="2400" dirty="0" err="1" smtClean="0"/>
              <a:t>vývoj</a:t>
            </a:r>
            <a:endParaRPr lang="cs-CZ" sz="2400" dirty="0" smtClean="0"/>
          </a:p>
          <a:p>
            <a:r>
              <a:rPr lang="en-US" sz="2400" b="1" dirty="0" err="1" smtClean="0"/>
              <a:t>Sezónní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složka</a:t>
            </a:r>
            <a:r>
              <a:rPr lang="cs-CZ" sz="2400" i="1" dirty="0" smtClean="0"/>
              <a:t> </a:t>
            </a:r>
            <a:r>
              <a:rPr lang="cs-CZ" sz="2400" dirty="0" smtClean="0"/>
              <a:t>- o</a:t>
            </a:r>
            <a:r>
              <a:rPr lang="en-US" sz="2400" dirty="0" err="1" smtClean="0"/>
              <a:t>dráží</a:t>
            </a:r>
            <a:r>
              <a:rPr lang="en-US" sz="2400" dirty="0" smtClean="0"/>
              <a:t> </a:t>
            </a:r>
            <a:r>
              <a:rPr lang="en-US" sz="2400" dirty="0" err="1" smtClean="0"/>
              <a:t>periodické</a:t>
            </a:r>
            <a:r>
              <a:rPr lang="en-US" sz="2400" dirty="0" smtClean="0"/>
              <a:t> </a:t>
            </a:r>
            <a:r>
              <a:rPr lang="en-US" sz="2400" dirty="0" err="1" smtClean="0"/>
              <a:t>změny</a:t>
            </a:r>
            <a:r>
              <a:rPr lang="cs-CZ" sz="2400" dirty="0" smtClean="0"/>
              <a:t>, </a:t>
            </a:r>
            <a:r>
              <a:rPr lang="en-US" sz="2400" dirty="0" err="1" smtClean="0"/>
              <a:t>jejich</a:t>
            </a:r>
            <a:r>
              <a:rPr lang="cs-CZ" sz="2400" dirty="0" smtClean="0"/>
              <a:t>ž</a:t>
            </a:r>
            <a:r>
              <a:rPr lang="en-US" sz="2400" dirty="0" smtClean="0"/>
              <a:t> </a:t>
            </a:r>
            <a:r>
              <a:rPr lang="en-US" sz="2400" dirty="0" err="1" smtClean="0"/>
              <a:t>perioda</a:t>
            </a:r>
            <a:r>
              <a:rPr lang="en-US" sz="2400" dirty="0" smtClean="0"/>
              <a:t> je </a:t>
            </a:r>
            <a:r>
              <a:rPr lang="en-US" sz="2400" dirty="0" err="1" smtClean="0"/>
              <a:t>svázána</a:t>
            </a:r>
            <a:r>
              <a:rPr lang="en-US" sz="2400" dirty="0" smtClean="0"/>
              <a:t> s </a:t>
            </a:r>
            <a:r>
              <a:rPr lang="en-US" sz="2400" dirty="0" err="1" smtClean="0"/>
              <a:t>kalendářem</a:t>
            </a:r>
            <a:r>
              <a:rPr lang="en-US" sz="2400" dirty="0" smtClean="0"/>
              <a:t> </a:t>
            </a:r>
            <a:endParaRPr lang="cs-CZ" sz="2400" dirty="0" smtClean="0"/>
          </a:p>
          <a:p>
            <a:r>
              <a:rPr lang="en-US" sz="2400" b="1" dirty="0" err="1" smtClean="0"/>
              <a:t>Cyklická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složka</a:t>
            </a:r>
            <a:r>
              <a:rPr lang="cs-CZ" sz="2400" i="1" dirty="0" smtClean="0"/>
              <a:t> - </a:t>
            </a:r>
            <a:r>
              <a:rPr lang="cs-CZ" sz="2400" dirty="0" smtClean="0"/>
              <a:t>o</a:t>
            </a:r>
            <a:r>
              <a:rPr lang="en-US" sz="2400" dirty="0" err="1" smtClean="0"/>
              <a:t>dráží</a:t>
            </a:r>
            <a:r>
              <a:rPr lang="en-US" sz="2400" dirty="0" smtClean="0"/>
              <a:t> </a:t>
            </a:r>
            <a:r>
              <a:rPr lang="en-US" sz="2400" dirty="0" err="1" smtClean="0"/>
              <a:t>periodické</a:t>
            </a:r>
            <a:r>
              <a:rPr lang="en-US" sz="2400" dirty="0" smtClean="0"/>
              <a:t> </a:t>
            </a:r>
            <a:r>
              <a:rPr lang="en-US" sz="2400" dirty="0" err="1" smtClean="0"/>
              <a:t>změny</a:t>
            </a:r>
            <a:r>
              <a:rPr lang="cs-CZ" sz="2400" dirty="0" smtClean="0"/>
              <a:t>, </a:t>
            </a:r>
            <a:r>
              <a:rPr lang="en-US" sz="2400" dirty="0" err="1" smtClean="0"/>
              <a:t>jejichž</a:t>
            </a:r>
            <a:r>
              <a:rPr lang="en-US" sz="2400" dirty="0" smtClean="0"/>
              <a:t> </a:t>
            </a:r>
            <a:r>
              <a:rPr lang="en-US" sz="2400" dirty="0" err="1" smtClean="0"/>
              <a:t>perioda</a:t>
            </a:r>
            <a:r>
              <a:rPr lang="en-US" sz="2400" dirty="0" smtClean="0"/>
              <a:t> </a:t>
            </a:r>
            <a:r>
              <a:rPr lang="en-US" sz="2400" dirty="0" err="1" smtClean="0"/>
              <a:t>neodpovídá</a:t>
            </a:r>
            <a:r>
              <a:rPr lang="en-US" sz="2400" dirty="0" smtClean="0"/>
              <a:t> </a:t>
            </a:r>
            <a:r>
              <a:rPr lang="en-US" sz="2400" dirty="0" err="1" smtClean="0"/>
              <a:t>délce</a:t>
            </a:r>
            <a:r>
              <a:rPr lang="en-US" sz="2400" dirty="0" smtClean="0"/>
              <a:t> </a:t>
            </a:r>
            <a:r>
              <a:rPr lang="en-US" sz="2400" dirty="0" err="1" smtClean="0"/>
              <a:t>nějaké</a:t>
            </a:r>
            <a:r>
              <a:rPr lang="en-US" sz="2400" dirty="0" smtClean="0"/>
              <a:t> </a:t>
            </a:r>
            <a:r>
              <a:rPr lang="en-US" sz="2400" dirty="0" err="1" smtClean="0"/>
              <a:t>kalendářní</a:t>
            </a:r>
            <a:r>
              <a:rPr lang="en-US" sz="2400" dirty="0" smtClean="0"/>
              <a:t> </a:t>
            </a:r>
            <a:r>
              <a:rPr lang="en-US" sz="2400" dirty="0" err="1" smtClean="0"/>
              <a:t>jednotky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r>
              <a:rPr lang="en-US" sz="2400" b="1" dirty="0" err="1" smtClean="0"/>
              <a:t>Náhodná</a:t>
            </a:r>
            <a:r>
              <a:rPr lang="en-US" sz="2400" b="1" dirty="0" smtClean="0"/>
              <a:t>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reziduální</a:t>
            </a:r>
            <a:r>
              <a:rPr lang="en-US" sz="2400" b="1" dirty="0" smtClean="0"/>
              <a:t>) </a:t>
            </a:r>
            <a:r>
              <a:rPr lang="en-US" sz="2400" b="1" dirty="0" err="1" smtClean="0"/>
              <a:t>složka</a:t>
            </a:r>
            <a:r>
              <a:rPr lang="cs-CZ" sz="2400" i="1" dirty="0" smtClean="0"/>
              <a:t> -</a:t>
            </a:r>
            <a:r>
              <a:rPr lang="cs-CZ" sz="2400" dirty="0" smtClean="0"/>
              <a:t> </a:t>
            </a:r>
            <a:r>
              <a:rPr lang="en-US" sz="2400" dirty="0" err="1" smtClean="0"/>
              <a:t>náhodn</a:t>
            </a:r>
            <a:r>
              <a:rPr lang="cs-CZ" sz="2400" dirty="0" smtClean="0"/>
              <a:t>é</a:t>
            </a:r>
            <a:r>
              <a:rPr lang="en-US" sz="2400" dirty="0" smtClean="0"/>
              <a:t> </a:t>
            </a:r>
            <a:r>
              <a:rPr lang="en-US" sz="2400" dirty="0" err="1" smtClean="0"/>
              <a:t>fluktuace</a:t>
            </a:r>
            <a:r>
              <a:rPr lang="en-US" sz="2400" dirty="0" smtClean="0"/>
              <a:t>, </a:t>
            </a:r>
            <a:r>
              <a:rPr lang="en-US" sz="2400" dirty="0" err="1" smtClean="0"/>
              <a:t>které</a:t>
            </a:r>
            <a:r>
              <a:rPr lang="en-US" sz="2400" dirty="0" smtClean="0"/>
              <a:t> </a:t>
            </a:r>
            <a:r>
              <a:rPr lang="en-US" sz="2400" dirty="0" err="1" smtClean="0"/>
              <a:t>nemají</a:t>
            </a:r>
            <a:r>
              <a:rPr lang="en-US" sz="2400" dirty="0" smtClean="0"/>
              <a:t> </a:t>
            </a:r>
            <a:r>
              <a:rPr lang="en-US" sz="2400" dirty="0" err="1" smtClean="0"/>
              <a:t>žádný</a:t>
            </a:r>
            <a:r>
              <a:rPr lang="en-US" sz="2400" dirty="0" smtClean="0"/>
              <a:t> </a:t>
            </a:r>
            <a:r>
              <a:rPr lang="en-US" sz="2400" dirty="0" err="1" smtClean="0"/>
              <a:t>systematický</a:t>
            </a:r>
            <a:r>
              <a:rPr lang="en-US" sz="2400" dirty="0" smtClean="0"/>
              <a:t> </a:t>
            </a:r>
            <a:r>
              <a:rPr lang="en-US" sz="2400" dirty="0" err="1" smtClean="0"/>
              <a:t>charakter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71472" y="2714620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tx2"/>
                </a:solidFill>
              </a:rPr>
              <a:t>Kategoriální proměnná nominální</a:t>
            </a:r>
            <a:r>
              <a:rPr lang="cs-CZ" sz="4000" dirty="0" smtClean="0">
                <a:solidFill>
                  <a:schemeClr val="tx2"/>
                </a:solidFill>
              </a:rPr>
              <a:t> (nemá smysl uspořádání)</a:t>
            </a:r>
            <a:endParaRPr lang="cs-CZ" sz="4000" dirty="0">
              <a:solidFill>
                <a:schemeClr val="tx2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47664" y="522920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(např. Okres, Kraj, Pohlaví, …)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Dekompozice časových řad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cs-CZ" sz="2400" dirty="0" smtClean="0"/>
              <a:t>Rozklad časové řady na trendovou, sezónní, cyklickou a náhodnou složku.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pPr algn="ctr">
              <a:buNone/>
            </a:pPr>
            <a:r>
              <a:rPr lang="en-US" sz="2400" dirty="0" err="1" smtClean="0"/>
              <a:t>Znalost</a:t>
            </a:r>
            <a:r>
              <a:rPr lang="en-US" sz="2400" dirty="0" smtClean="0"/>
              <a:t> </a:t>
            </a:r>
            <a:r>
              <a:rPr lang="en-US" sz="2400" dirty="0" err="1" smtClean="0"/>
              <a:t>každé</a:t>
            </a:r>
            <a:r>
              <a:rPr lang="en-US" sz="2400" dirty="0" smtClean="0"/>
              <a:t> </a:t>
            </a:r>
            <a:r>
              <a:rPr lang="en-US" sz="2400" dirty="0" err="1" smtClean="0"/>
              <a:t>jednotlivé</a:t>
            </a:r>
            <a:r>
              <a:rPr lang="en-US" sz="2400" dirty="0" smtClean="0"/>
              <a:t> </a:t>
            </a:r>
            <a:r>
              <a:rPr lang="en-US" sz="2400" dirty="0" err="1" smtClean="0"/>
              <a:t>složky</a:t>
            </a:r>
            <a:r>
              <a:rPr lang="en-US" sz="2400" dirty="0" smtClean="0"/>
              <a:t> </a:t>
            </a:r>
            <a:r>
              <a:rPr lang="en-US" sz="2400" dirty="0" err="1" smtClean="0"/>
              <a:t>nám</a:t>
            </a:r>
            <a:r>
              <a:rPr lang="en-US" sz="2400" dirty="0" smtClean="0"/>
              <a:t> </a:t>
            </a:r>
            <a:r>
              <a:rPr lang="en-US" sz="2400" dirty="0" err="1" smtClean="0"/>
              <a:t>umožní</a:t>
            </a:r>
            <a:r>
              <a:rPr lang="en-US" sz="2400" dirty="0" smtClean="0"/>
              <a:t> </a:t>
            </a:r>
            <a:r>
              <a:rPr lang="en-US" sz="2400" dirty="0" err="1" smtClean="0"/>
              <a:t>například</a:t>
            </a:r>
            <a:r>
              <a:rPr lang="en-US" sz="2400" dirty="0" smtClean="0"/>
              <a:t> </a:t>
            </a:r>
            <a:endParaRPr lang="cs-CZ" sz="2400" dirty="0" smtClean="0"/>
          </a:p>
          <a:p>
            <a:pPr algn="ctr">
              <a:buNone/>
            </a:pPr>
            <a:r>
              <a:rPr lang="en-US" sz="2400" dirty="0" err="1" smtClean="0">
                <a:solidFill>
                  <a:schemeClr val="accent6"/>
                </a:solidFill>
              </a:rPr>
              <a:t>lepší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odhad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vývoje</a:t>
            </a:r>
            <a:r>
              <a:rPr lang="en-US" sz="2400" dirty="0" smtClean="0"/>
              <a:t> </a:t>
            </a:r>
            <a:r>
              <a:rPr lang="en-US" sz="2400" dirty="0" err="1" smtClean="0"/>
              <a:t>daného</a:t>
            </a:r>
            <a:r>
              <a:rPr lang="en-US" sz="2400" dirty="0" smtClean="0"/>
              <a:t> </a:t>
            </a:r>
            <a:r>
              <a:rPr lang="en-US" sz="2400" dirty="0" err="1" smtClean="0"/>
              <a:t>procesu</a:t>
            </a:r>
            <a:r>
              <a:rPr lang="en-US" sz="2400" dirty="0" smtClean="0"/>
              <a:t> do </a:t>
            </a:r>
            <a:r>
              <a:rPr lang="en-US" sz="2400" dirty="0" err="1" smtClean="0"/>
              <a:t>budoucna</a:t>
            </a:r>
            <a:r>
              <a:rPr lang="en-US" sz="2400" dirty="0" smtClean="0"/>
              <a:t> (</a:t>
            </a:r>
            <a:r>
              <a:rPr lang="en-US" sz="2400" dirty="0" err="1" smtClean="0"/>
              <a:t>predikci</a:t>
            </a:r>
            <a:r>
              <a:rPr lang="en-US" sz="2400" dirty="0" smtClean="0"/>
              <a:t>).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Hledání trendu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 smtClean="0"/>
              <a:t>Regresní metody 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Adaptivní přístup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Hledání trendu</a:t>
            </a:r>
            <a:r>
              <a:rPr lang="cs-CZ" sz="3600" b="1" dirty="0" smtClean="0">
                <a:solidFill>
                  <a:schemeClr val="tx2"/>
                </a:solidFill>
              </a:rPr>
              <a:t/>
            </a:r>
            <a:br>
              <a:rPr lang="cs-CZ" sz="3600" b="1" dirty="0" smtClean="0">
                <a:solidFill>
                  <a:schemeClr val="tx2"/>
                </a:solidFill>
              </a:rPr>
            </a:br>
            <a:r>
              <a:rPr lang="cs-CZ" sz="3600" b="1" dirty="0" smtClean="0">
                <a:solidFill>
                  <a:schemeClr val="tx2"/>
                </a:solidFill>
              </a:rPr>
              <a:t>(Metoda klouzavých průměrů)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128791" cy="3447256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611560" y="558924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2"/>
                </a:solidFill>
              </a:rPr>
              <a:t>Cíl:</a:t>
            </a:r>
            <a:r>
              <a:rPr lang="cs-CZ" sz="2400" dirty="0" smtClean="0"/>
              <a:t> Odstranit </a:t>
            </a:r>
            <a:r>
              <a:rPr lang="cs-CZ" sz="2400" dirty="0"/>
              <a:t>šum vznikající působením náhodných </a:t>
            </a:r>
            <a:r>
              <a:rPr lang="cs-CZ" sz="2400" dirty="0" smtClean="0"/>
              <a:t>vlivů.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Metoda klouzavých průměrů</a:t>
            </a:r>
            <a:endParaRPr lang="cs-CZ" sz="3600" b="1" dirty="0">
              <a:solidFill>
                <a:schemeClr val="tx2"/>
              </a:solidFill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400" b="1" dirty="0" smtClean="0">
                <a:solidFill>
                  <a:schemeClr val="accent2"/>
                </a:solidFill>
              </a:rPr>
              <a:t>Prosté klouzavé průměry  </a:t>
            </a:r>
            <a:r>
              <a:rPr lang="cs-CZ" sz="2400" dirty="0" smtClean="0"/>
              <a:t>–  úseky </a:t>
            </a:r>
            <a:r>
              <a:rPr lang="cs-CZ" sz="2400" dirty="0"/>
              <a:t>časové řady o délce </a:t>
            </a:r>
            <a:r>
              <a:rPr lang="cs-CZ" sz="2400" i="1" dirty="0"/>
              <a:t>2p+1</a:t>
            </a:r>
            <a:r>
              <a:rPr lang="cs-CZ" sz="2400" dirty="0"/>
              <a:t> vyrovnáme tak, že je nahradíme prostým aritmetickým </a:t>
            </a:r>
            <a:r>
              <a:rPr lang="cs-CZ" sz="2400" dirty="0" smtClean="0"/>
              <a:t>průměrem: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/>
              <a:t>	 </a:t>
            </a:r>
          </a:p>
          <a:p>
            <a:endParaRPr lang="cs-CZ" sz="2400" i="1" dirty="0" smtClean="0"/>
          </a:p>
          <a:p>
            <a:r>
              <a:rPr lang="cs-CZ" sz="2400" i="1" dirty="0" smtClean="0"/>
              <a:t>p</a:t>
            </a:r>
            <a:r>
              <a:rPr lang="cs-CZ" sz="2400" dirty="0" smtClean="0"/>
              <a:t> </a:t>
            </a:r>
            <a:r>
              <a:rPr lang="cs-CZ" sz="2400" dirty="0"/>
              <a:t>hodnot na začátku a p hodnot na konci časové řady zůstává nevyrovnáno.</a:t>
            </a:r>
          </a:p>
          <a:p>
            <a:r>
              <a:rPr lang="cs-CZ" sz="2400" dirty="0"/>
              <a:t>Sudá délka klouzavých průměrů se volí jen velmi zřídka</a:t>
            </a:r>
            <a:r>
              <a:rPr lang="cs-CZ" sz="2400" dirty="0" smtClean="0"/>
              <a:t>.</a:t>
            </a:r>
          </a:p>
          <a:p>
            <a:r>
              <a:rPr lang="cs-CZ" sz="2400" dirty="0"/>
              <a:t>Čím větší je délka klouzavého průměru, tím větší je „vyhlazení“ časové řady.</a:t>
            </a:r>
            <a:endParaRPr lang="cs-CZ" sz="2400" dirty="0" smtClean="0"/>
          </a:p>
          <a:p>
            <a:endParaRPr lang="cs-CZ" sz="2400" dirty="0"/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5473" name="Object 1"/>
          <p:cNvGraphicFramePr>
            <a:graphicFrameLocks noChangeAspect="1"/>
          </p:cNvGraphicFramePr>
          <p:nvPr/>
        </p:nvGraphicFramePr>
        <p:xfrm>
          <a:off x="611560" y="2852936"/>
          <a:ext cx="8055896" cy="720080"/>
        </p:xfrm>
        <a:graphic>
          <a:graphicData uri="http://schemas.openxmlformats.org/presentationml/2006/ole">
            <p:oleObj spid="_x0000_s105473" name="Rovnice" r:id="rId3" imgW="51054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Očištění časové řady od sezónní složky</a:t>
            </a:r>
            <a:endParaRPr lang="cs-CZ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Graf 3"/>
          <p:cNvGraphicFramePr/>
          <p:nvPr/>
        </p:nvGraphicFramePr>
        <p:xfrm>
          <a:off x="971600" y="1412776"/>
          <a:ext cx="72008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Sezónní faktor stanovíme pomocí </a:t>
            </a:r>
            <a:r>
              <a:rPr lang="cs-CZ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odchylky</a:t>
            </a:r>
            <a:r>
              <a:rPr lang="cs-CZ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časové řady a centrovaných klouzavých průměru o délce rovné periodě časové řady, nejčastěji o délce 12</a:t>
            </a:r>
            <a:r>
              <a:rPr lang="cs-CZ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endParaRPr lang="cs-CZ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cs-CZ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Sezónní faktor </a:t>
            </a:r>
            <a:r>
              <a:rPr lang="cs-CZ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 určitý měsíc pak určíme jako průměrnou měsíční odchylku, tj. lednový sezónní faktor se určí jako průměr všech lednových odchylek.</a:t>
            </a:r>
            <a:endParaRPr lang="cs-CZ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Očištění časové řady od sezónní složky</a:t>
            </a:r>
            <a:endParaRPr lang="cs-CZ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Očištění časové řady od sezónní složky</a:t>
            </a:r>
            <a:endParaRPr lang="cs-CZ" sz="3600" b="1" dirty="0">
              <a:solidFill>
                <a:schemeClr val="tx2"/>
              </a:solidFill>
            </a:endParaRPr>
          </a:p>
        </p:txBody>
      </p:sp>
      <p:pic>
        <p:nvPicPr>
          <p:cNvPr id="6" name="Obrázek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6192688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Časovou řadu očištěnou od sezónní složky</a:t>
            </a:r>
            <a:r>
              <a:rPr lang="cs-CZ" sz="2400" dirty="0" smtClean="0"/>
              <a:t> získáme tak, že sezónní faktor odečteme od původní časové řady. Takto očištěná časová řada se pak používá pro další statistické vyhodnocení (regresní analýza, modelování časových řad, </a:t>
            </a:r>
            <a:r>
              <a:rPr lang="cs-CZ" sz="2400" dirty="0" smtClean="0"/>
              <a:t>...).</a:t>
            </a:r>
            <a:endParaRPr lang="cs-CZ" sz="2400" dirty="0" smtClean="0"/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/>
                </a:solidFill>
              </a:rPr>
              <a:t>Očištění časové řady od sezónní složky</a:t>
            </a:r>
            <a:endParaRPr lang="cs-CZ" sz="3600" b="1" dirty="0">
              <a:solidFill>
                <a:schemeClr val="tx2"/>
              </a:solidFill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64" y="3429000"/>
            <a:ext cx="576262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Děkuji za pozornost!</a:t>
            </a:r>
            <a:endParaRPr lang="cs-CZ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b="1" dirty="0" smtClean="0">
                <a:solidFill>
                  <a:schemeClr val="tx2"/>
                </a:solidFill>
              </a:rPr>
              <a:t>Číselné charakteristiky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071563" y="2071688"/>
          <a:ext cx="6834213" cy="3500462"/>
        </p:xfrm>
        <a:graphic>
          <a:graphicData uri="http://schemas.openxmlformats.org/drawingml/2006/table">
            <a:tbl>
              <a:tblPr/>
              <a:tblGrid>
                <a:gridCol w="2278071"/>
                <a:gridCol w="2278071"/>
                <a:gridCol w="2278071"/>
              </a:tblGrid>
              <a:tr h="42862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Times New Roman"/>
                        </a:rPr>
                        <a:t>TABULKA ROZDĚLENÍ ČETNOSTI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05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Calibri"/>
                          <a:ea typeface="Calibri"/>
                          <a:cs typeface="Times New Roman"/>
                        </a:rPr>
                        <a:t>Varianty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cs-CZ" sz="1800" baseline="-25000" dirty="0" err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Times New Roman"/>
                        </a:rPr>
                        <a:t>Absolutní četnosti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cs-CZ" sz="1800" baseline="-25000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Times New Roman"/>
                        </a:rPr>
                        <a:t>Relativní četnosti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cs-CZ" sz="1800" baseline="-25000" dirty="0" err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02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cs-CZ" sz="1800" baseline="-25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cs-CZ" sz="1800" baseline="-25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cs-CZ" sz="18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cs-CZ" sz="18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cs-CZ" sz="1800" baseline="-25000"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cs-CZ" sz="1800" baseline="-25000" dirty="0" err="1"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Calibri"/>
                          <a:ea typeface="Calibri"/>
                          <a:cs typeface="Times New Roman"/>
                        </a:rPr>
                        <a:t>Celkem: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16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3357563"/>
            <a:ext cx="6667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7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3786188"/>
            <a:ext cx="6762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4572000"/>
            <a:ext cx="685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5" y="5000625"/>
            <a:ext cx="6477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2714612" y="5857892"/>
            <a:ext cx="408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/>
              <a:t>+ Modus (název nejčetnější varianty)</a:t>
            </a:r>
            <a:endParaRPr lang="cs-CZ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1902</Words>
  <Application>Microsoft Office PowerPoint</Application>
  <PresentationFormat>Předvádění na obrazovce (4:3)</PresentationFormat>
  <Paragraphs>597</Paragraphs>
  <Slides>88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88</vt:i4>
      </vt:variant>
    </vt:vector>
  </HeadingPairs>
  <TitlesOfParts>
    <vt:vector size="91" baseType="lpstr">
      <vt:lpstr>Motiv sady Office</vt:lpstr>
      <vt:lpstr>Rovnice</vt:lpstr>
      <vt:lpstr>Graf</vt:lpstr>
      <vt:lpstr>„Statistika nuda je, …“ </vt:lpstr>
      <vt:lpstr>„Statistika nuda je, …“ Nebo není?</vt:lpstr>
      <vt:lpstr>Čím se zabývá statistika?</vt:lpstr>
      <vt:lpstr>Čím se zabývá statistika?</vt:lpstr>
      <vt:lpstr>Co je to exploratorní statistika? (EDA)</vt:lpstr>
      <vt:lpstr>Snímek 6</vt:lpstr>
      <vt:lpstr>EDA pro kategoriální data</vt:lpstr>
      <vt:lpstr>Snímek 8</vt:lpstr>
      <vt:lpstr>Číselné charakteristiky</vt:lpstr>
      <vt:lpstr>Číselné charakteristiky</vt:lpstr>
      <vt:lpstr>Grafické znázornění</vt:lpstr>
      <vt:lpstr>Grafické znázornění</vt:lpstr>
      <vt:lpstr>Grafické znázornění</vt:lpstr>
      <vt:lpstr>Grafické znázornění</vt:lpstr>
      <vt:lpstr>Grafické znázornění</vt:lpstr>
      <vt:lpstr>Grafické znázornění</vt:lpstr>
      <vt:lpstr>Snímek 17</vt:lpstr>
      <vt:lpstr>Snímek 18</vt:lpstr>
      <vt:lpstr>Anketa</vt:lpstr>
      <vt:lpstr>Snímek 20</vt:lpstr>
      <vt:lpstr>Snímek 21</vt:lpstr>
      <vt:lpstr>Snímek 22</vt:lpstr>
      <vt:lpstr>Snímek 23</vt:lpstr>
      <vt:lpstr>EDA pro numerická data</vt:lpstr>
      <vt:lpstr>Snímek 25</vt:lpstr>
      <vt:lpstr>Snímek 26</vt:lpstr>
      <vt:lpstr>Aritmetický průměr</vt:lpstr>
      <vt:lpstr>Geometrický průměr</vt:lpstr>
      <vt:lpstr>Snímek 29</vt:lpstr>
      <vt:lpstr>Snímek 30</vt:lpstr>
      <vt:lpstr>Kvantily</vt:lpstr>
      <vt:lpstr>Význačné kvantily</vt:lpstr>
      <vt:lpstr>Interkvartilové rozpětí</vt:lpstr>
      <vt:lpstr>Identifikace odlehlých pozorování</vt:lpstr>
      <vt:lpstr>Identifikace extrémních pozorování</vt:lpstr>
      <vt:lpstr>Příklad V předložených datech identifikujte odlehlá pozorování:</vt:lpstr>
      <vt:lpstr>Příklad V předložených datech identifikujte odlehlá pozorování:</vt:lpstr>
      <vt:lpstr>Příklad V předložených datech identifikujte odlehlá pozorování:</vt:lpstr>
      <vt:lpstr>Příklad V předložených datech identifikujte odlehlá pozorování:</vt:lpstr>
      <vt:lpstr>Snímek 40</vt:lpstr>
      <vt:lpstr>Výběrový rozptyl</vt:lpstr>
      <vt:lpstr>Nevýhoda výběrového rozptylu</vt:lpstr>
      <vt:lpstr>Výběrová směrodatná odchylka</vt:lpstr>
      <vt:lpstr>Nevýhoda  výb. směr. odchylky  a výb. rozptylu</vt:lpstr>
      <vt:lpstr>Variační koeficient</vt:lpstr>
      <vt:lpstr>Výběrová špičatost (normovaná)</vt:lpstr>
      <vt:lpstr>Výběrová šikmost</vt:lpstr>
      <vt:lpstr>Jaký je vztah mezi  šikmostí, mediánem a průměrem?</vt:lpstr>
      <vt:lpstr>Přesnost číselných charakteristik</vt:lpstr>
      <vt:lpstr>Přesnost číselných charakteristik</vt:lpstr>
      <vt:lpstr>Přesnost číselných charakteristik</vt:lpstr>
      <vt:lpstr>Přesnost číselných charakteristik</vt:lpstr>
      <vt:lpstr>Přesnost číselných charakteristik</vt:lpstr>
      <vt:lpstr>Přesnost číselných charakteristik</vt:lpstr>
      <vt:lpstr>Grafické znázornění num. proměnné</vt:lpstr>
      <vt:lpstr>Grafické znázornění num. proměnné</vt:lpstr>
      <vt:lpstr>Grafické znázornění num. proměnné</vt:lpstr>
      <vt:lpstr>Souvislosti mezi číselnými charakteristikami         a grafickým znázorněním numerické proměnné</vt:lpstr>
      <vt:lpstr>Analýza závislostí</vt:lpstr>
      <vt:lpstr>K čemu slouží analýza závislosti?</vt:lpstr>
      <vt:lpstr>Jaké jsou základní metody  analýzy závislosti?</vt:lpstr>
      <vt:lpstr>Analýza kontingenčních tabulek</vt:lpstr>
      <vt:lpstr>Úvod do korelační analýzy</vt:lpstr>
      <vt:lpstr>Úvod do korelační analýzy</vt:lpstr>
      <vt:lpstr>Velmi stručný úvod  do regresní analýzy</vt:lpstr>
      <vt:lpstr>Snímek 66</vt:lpstr>
      <vt:lpstr>Jak posoudit kvalitu regresního modelu?</vt:lpstr>
      <vt:lpstr>EDA pro časové řady</vt:lpstr>
      <vt:lpstr>Co je to časová řada?</vt:lpstr>
      <vt:lpstr>Jaké typy časových řad rozlišujeme?</vt:lpstr>
      <vt:lpstr>Grafická analýza časových řad</vt:lpstr>
      <vt:lpstr>Grafická analýza časových řad</vt:lpstr>
      <vt:lpstr>Grafická analýza časových řad</vt:lpstr>
      <vt:lpstr>Průměrování časových řad</vt:lpstr>
      <vt:lpstr>Míry dynamiky časových řad </vt:lpstr>
      <vt:lpstr>Dekompozice časových řad</vt:lpstr>
      <vt:lpstr>Dekompozice časových řad</vt:lpstr>
      <vt:lpstr>Dekompozice časových řad</vt:lpstr>
      <vt:lpstr>Dekompozice časových řad</vt:lpstr>
      <vt:lpstr>Dekompozice časových řad</vt:lpstr>
      <vt:lpstr>Hledání trendu</vt:lpstr>
      <vt:lpstr>Hledání trendu (Metoda klouzavých průměrů)</vt:lpstr>
      <vt:lpstr>Metoda klouzavých průměrů</vt:lpstr>
      <vt:lpstr>Očištění časové řady od sezónní složky</vt:lpstr>
      <vt:lpstr>Očištění časové řady od sezónní složky</vt:lpstr>
      <vt:lpstr>Očištění časové řady od sezónní složky</vt:lpstr>
      <vt:lpstr>Očištění časové řady od sezónní složky</vt:lpstr>
      <vt:lpstr>Děkuji za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 nuda je, …</dc:title>
  <dc:creator>martina</dc:creator>
  <cp:lastModifiedBy>martina</cp:lastModifiedBy>
  <cp:revision>10</cp:revision>
  <dcterms:created xsi:type="dcterms:W3CDTF">2011-10-18T13:16:27Z</dcterms:created>
  <dcterms:modified xsi:type="dcterms:W3CDTF">2011-10-25T21:59:57Z</dcterms:modified>
</cp:coreProperties>
</file>