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57" r:id="rId3"/>
    <p:sldId id="258" r:id="rId4"/>
    <p:sldId id="259" r:id="rId5"/>
    <p:sldId id="260" r:id="rId6"/>
    <p:sldId id="261" r:id="rId7"/>
    <p:sldId id="276" r:id="rId8"/>
    <p:sldId id="262" r:id="rId9"/>
    <p:sldId id="277" r:id="rId10"/>
    <p:sldId id="278" r:id="rId11"/>
    <p:sldId id="279" r:id="rId12"/>
    <p:sldId id="286" r:id="rId13"/>
    <p:sldId id="281" r:id="rId14"/>
    <p:sldId id="287" r:id="rId15"/>
    <p:sldId id="280" r:id="rId16"/>
    <p:sldId id="283" r:id="rId17"/>
    <p:sldId id="284" r:id="rId18"/>
    <p:sldId id="282" r:id="rId19"/>
    <p:sldId id="285" r:id="rId20"/>
    <p:sldId id="288" r:id="rId21"/>
    <p:sldId id="289" r:id="rId22"/>
    <p:sldId id="290" r:id="rId23"/>
    <p:sldId id="266" r:id="rId24"/>
    <p:sldId id="265" r:id="rId2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81362" autoAdjust="0"/>
  </p:normalViewPr>
  <p:slideViewPr>
    <p:cSldViewPr>
      <p:cViewPr>
        <p:scale>
          <a:sx n="75" d="100"/>
          <a:sy n="75" d="100"/>
        </p:scale>
        <p:origin x="-1194" y="474"/>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BE78EA-0A1F-4BFE-A4D1-39EF28C7D443}" type="datetimeFigureOut">
              <a:rPr lang="sk-SK" smtClean="0"/>
              <a:pPr/>
              <a:t>8. 5. 2013</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44BF4-2A00-41C8-8D53-2685922C4271}" type="slidenum">
              <a:rPr lang="sk-SK" smtClean="0"/>
              <a:pPr/>
              <a:t>‹#›</a:t>
            </a:fld>
            <a:endParaRPr lang="sk-SK"/>
          </a:p>
        </p:txBody>
      </p:sp>
    </p:spTree>
    <p:extLst>
      <p:ext uri="{BB962C8B-B14F-4D97-AF65-F5344CB8AC3E}">
        <p14:creationId xmlns:p14="http://schemas.microsoft.com/office/powerpoint/2010/main" xmlns="" val="3101052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effectLst/>
                <a:latin typeface="+mn-lt"/>
                <a:ea typeface="+mn-ea"/>
                <a:cs typeface="+mn-cs"/>
              </a:rPr>
              <a:t>Cieľom práce je optimalizácia databázy SSU v požiarnej ochrane, ktorá je v existujúcej forme nenormalizovaná, a to za účelom vytvorenia vhodnej dátovej štruktúry pre webovú aplikáciu – Elektronický atlas požiarnej ochrany. Následne je cieľom práce vypracovať dokumentáciu upraveného dátového modelu a navrhnúť metódy tematickej kartografie aplikovateľné na dáta z SSU.</a:t>
            </a:r>
            <a:endParaRPr lang="sk-SK" dirty="0"/>
          </a:p>
        </p:txBody>
      </p:sp>
      <p:sp>
        <p:nvSpPr>
          <p:cNvPr id="4" name="Zástupný symbol čísla snímky 3"/>
          <p:cNvSpPr>
            <a:spLocks noGrp="1"/>
          </p:cNvSpPr>
          <p:nvPr>
            <p:ph type="sldNum" sz="quarter" idx="10"/>
          </p:nvPr>
        </p:nvSpPr>
        <p:spPr/>
        <p:txBody>
          <a:bodyPr/>
          <a:lstStyle/>
          <a:p>
            <a:fld id="{35844BF4-2A00-41C8-8D53-2685922C4271}" type="slidenum">
              <a:rPr lang="sk-SK" smtClean="0"/>
              <a:pPr/>
              <a:t>2</a:t>
            </a:fld>
            <a:endParaRPr lang="sk-SK"/>
          </a:p>
        </p:txBody>
      </p:sp>
    </p:spTree>
    <p:extLst>
      <p:ext uri="{BB962C8B-B14F-4D97-AF65-F5344CB8AC3E}">
        <p14:creationId xmlns:p14="http://schemas.microsoft.com/office/powerpoint/2010/main" xmlns="" val="3476144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effectLst/>
                <a:latin typeface="+mn-lt"/>
                <a:ea typeface="+mn-ea"/>
                <a:cs typeface="+mn-cs"/>
              </a:rPr>
              <a:t>Z týchto 2 štruktúr som vytvoril hrubý návrh dátového modelu. Tento návrh vo forme E-R diagramu bol vytváraný v CASE nástroji </a:t>
            </a:r>
            <a:r>
              <a:rPr lang="sk-SK" sz="1200" kern="1200" dirty="0" err="1" smtClean="0">
                <a:solidFill>
                  <a:schemeClr val="tx1"/>
                </a:solidFill>
                <a:effectLst/>
                <a:latin typeface="+mn-lt"/>
                <a:ea typeface="+mn-ea"/>
                <a:cs typeface="+mn-cs"/>
              </a:rPr>
              <a:t>Visual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Paradigm</a:t>
            </a:r>
            <a:r>
              <a:rPr lang="sk-SK" sz="1200" kern="1200" dirty="0" smtClean="0">
                <a:solidFill>
                  <a:schemeClr val="tx1"/>
                </a:solidFill>
                <a:effectLst/>
                <a:latin typeface="+mn-lt"/>
                <a:ea typeface="+mn-ea"/>
                <a:cs typeface="+mn-cs"/>
              </a:rPr>
              <a:t>, ktorý podporuje </a:t>
            </a:r>
            <a:r>
              <a:rPr lang="sk-SK" sz="1200" kern="1200" dirty="0" err="1" smtClean="0">
                <a:solidFill>
                  <a:schemeClr val="tx1"/>
                </a:solidFill>
                <a:effectLst/>
                <a:latin typeface="+mn-lt"/>
                <a:ea typeface="+mn-ea"/>
                <a:cs typeface="+mn-cs"/>
              </a:rPr>
              <a:t>forward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engineering</a:t>
            </a:r>
            <a:r>
              <a:rPr lang="sk-SK" sz="1200" kern="1200" dirty="0" smtClean="0">
                <a:solidFill>
                  <a:schemeClr val="tx1"/>
                </a:solidFill>
                <a:effectLst/>
                <a:latin typeface="+mn-lt"/>
                <a:ea typeface="+mn-ea"/>
                <a:cs typeface="+mn-cs"/>
              </a:rPr>
              <a:t> a bol použitý pre prevod fyzického modelu na štruktúrovaný programový kód do databázy </a:t>
            </a:r>
            <a:r>
              <a:rPr lang="sk-SK" sz="1200" kern="1200" dirty="0" err="1" smtClean="0">
                <a:solidFill>
                  <a:schemeClr val="tx1"/>
                </a:solidFill>
                <a:effectLst/>
                <a:latin typeface="+mn-lt"/>
                <a:ea typeface="+mn-ea"/>
                <a:cs typeface="+mn-cs"/>
              </a:rPr>
              <a:t>MySQL</a:t>
            </a:r>
            <a:r>
              <a:rPr lang="sk-SK" sz="1200" kern="1200" dirty="0" smtClean="0">
                <a:solidFill>
                  <a:schemeClr val="tx1"/>
                </a:solidFill>
                <a:effectLst/>
                <a:latin typeface="+mn-lt"/>
                <a:ea typeface="+mn-ea"/>
                <a:cs typeface="+mn-cs"/>
              </a:rPr>
              <a:t>. Návrh bol následne prekonzultovaný na generálnom riaditeľstve HZS v Prahe, kde bola štruktúra upravená podľa predstáv samotného Hasičského záchranného zboru.</a:t>
            </a:r>
          </a:p>
          <a:p>
            <a:endParaRPr lang="sk-SK" dirty="0"/>
          </a:p>
        </p:txBody>
      </p:sp>
      <p:sp>
        <p:nvSpPr>
          <p:cNvPr id="4" name="Zástupný symbol čísla snímky 3"/>
          <p:cNvSpPr>
            <a:spLocks noGrp="1"/>
          </p:cNvSpPr>
          <p:nvPr>
            <p:ph type="sldNum" sz="quarter" idx="10"/>
          </p:nvPr>
        </p:nvSpPr>
        <p:spPr/>
        <p:txBody>
          <a:bodyPr/>
          <a:lstStyle/>
          <a:p>
            <a:fld id="{35844BF4-2A00-41C8-8D53-2685922C4271}" type="slidenum">
              <a:rPr lang="sk-SK" smtClean="0"/>
              <a:pPr/>
              <a:t>11</a:t>
            </a:fld>
            <a:endParaRPr lang="sk-SK"/>
          </a:p>
        </p:txBody>
      </p:sp>
    </p:spTree>
    <p:extLst>
      <p:ext uri="{BB962C8B-B14F-4D97-AF65-F5344CB8AC3E}">
        <p14:creationId xmlns:p14="http://schemas.microsoft.com/office/powerpoint/2010/main" xmlns="" val="285665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effectLst/>
                <a:latin typeface="+mn-lt"/>
                <a:ea typeface="+mn-ea"/>
                <a:cs typeface="+mn-cs"/>
              </a:rPr>
              <a:t>Po tejto konzultácií</a:t>
            </a:r>
            <a:r>
              <a:rPr lang="sk-SK" sz="1200" kern="1200" baseline="0" dirty="0" smtClean="0">
                <a:solidFill>
                  <a:schemeClr val="tx1"/>
                </a:solidFill>
                <a:effectLst/>
                <a:latin typeface="+mn-lt"/>
                <a:ea typeface="+mn-ea"/>
                <a:cs typeface="+mn-cs"/>
              </a:rPr>
              <a:t> </a:t>
            </a:r>
            <a:r>
              <a:rPr lang="sk-SK" sz="1200" kern="1200" dirty="0" smtClean="0">
                <a:solidFill>
                  <a:schemeClr val="tx1"/>
                </a:solidFill>
                <a:effectLst/>
                <a:latin typeface="+mn-lt"/>
                <a:ea typeface="+mn-ea"/>
                <a:cs typeface="+mn-cs"/>
              </a:rPr>
              <a:t>mohol byť návrh upravený a pripravený pre vytvorenie dátových štruktúr v databáze </a:t>
            </a:r>
            <a:r>
              <a:rPr lang="sk-SK" sz="1200" kern="1200" dirty="0" err="1" smtClean="0">
                <a:solidFill>
                  <a:schemeClr val="tx1"/>
                </a:solidFill>
                <a:effectLst/>
                <a:latin typeface="+mn-lt"/>
                <a:ea typeface="+mn-ea"/>
                <a:cs typeface="+mn-cs"/>
              </a:rPr>
              <a:t>MySQL</a:t>
            </a:r>
            <a:r>
              <a:rPr lang="sk-SK" sz="1200" kern="1200" dirty="0" smtClean="0">
                <a:solidFill>
                  <a:schemeClr val="tx1"/>
                </a:solidFill>
                <a:effectLst/>
                <a:latin typeface="+mn-lt"/>
                <a:ea typeface="+mn-ea"/>
                <a:cs typeface="+mn-cs"/>
              </a:rPr>
              <a:t>. Po tejto fáze bolo možné už vykonať samotný import dát. Keďže </a:t>
            </a:r>
            <a:r>
              <a:rPr lang="sk-SK" sz="1200" kern="1200" baseline="0" dirty="0" smtClean="0">
                <a:solidFill>
                  <a:schemeClr val="tx1"/>
                </a:solidFill>
                <a:effectLst/>
                <a:latin typeface="+mn-lt"/>
                <a:ea typeface="+mn-ea"/>
                <a:cs typeface="+mn-cs"/>
              </a:rPr>
              <a:t>server s databázou </a:t>
            </a:r>
            <a:r>
              <a:rPr lang="sk-SK" sz="1200" kern="1200" baseline="0" dirty="0" err="1" smtClean="0">
                <a:solidFill>
                  <a:schemeClr val="tx1"/>
                </a:solidFill>
                <a:effectLst/>
                <a:latin typeface="+mn-lt"/>
                <a:ea typeface="+mn-ea"/>
                <a:cs typeface="+mn-cs"/>
              </a:rPr>
              <a:t>MySQL</a:t>
            </a:r>
            <a:r>
              <a:rPr lang="sk-SK" sz="1200" kern="1200" baseline="0" dirty="0" smtClean="0">
                <a:solidFill>
                  <a:schemeClr val="tx1"/>
                </a:solidFill>
                <a:effectLst/>
                <a:latin typeface="+mn-lt"/>
                <a:ea typeface="+mn-ea"/>
                <a:cs typeface="+mn-cs"/>
              </a:rPr>
              <a:t> nebol </a:t>
            </a:r>
            <a:r>
              <a:rPr lang="sk-SK" sz="1200" kern="1200" dirty="0" smtClean="0">
                <a:solidFill>
                  <a:schemeClr val="tx1"/>
                </a:solidFill>
                <a:effectLst/>
                <a:latin typeface="+mn-lt"/>
                <a:ea typeface="+mn-ea"/>
                <a:cs typeface="+mn-cs"/>
              </a:rPr>
              <a:t>dlhšiu</a:t>
            </a:r>
            <a:r>
              <a:rPr lang="sk-SK" sz="1200" kern="1200" baseline="0" dirty="0" smtClean="0">
                <a:solidFill>
                  <a:schemeClr val="tx1"/>
                </a:solidFill>
                <a:effectLst/>
                <a:latin typeface="+mn-lt"/>
                <a:ea typeface="+mn-ea"/>
                <a:cs typeface="+mn-cs"/>
              </a:rPr>
              <a:t> dobu v prevádzke z dôvodu jeho systémového zlyhania, dáta som importoval najprv do svojej lokálnej databázy, aby som sa mohol venovať ďalšej fáze práce.</a:t>
            </a:r>
            <a:endParaRPr lang="sk-SK" sz="1200" kern="1200" dirty="0" smtClean="0">
              <a:solidFill>
                <a:schemeClr val="tx1"/>
              </a:solidFill>
              <a:effectLst/>
              <a:latin typeface="+mn-lt"/>
              <a:ea typeface="+mn-ea"/>
              <a:cs typeface="+mn-cs"/>
            </a:endParaRPr>
          </a:p>
          <a:p>
            <a:endParaRPr lang="sk-SK" dirty="0"/>
          </a:p>
        </p:txBody>
      </p:sp>
      <p:sp>
        <p:nvSpPr>
          <p:cNvPr id="4" name="Zástupný symbol čísla snímky 3"/>
          <p:cNvSpPr>
            <a:spLocks noGrp="1"/>
          </p:cNvSpPr>
          <p:nvPr>
            <p:ph type="sldNum" sz="quarter" idx="10"/>
          </p:nvPr>
        </p:nvSpPr>
        <p:spPr/>
        <p:txBody>
          <a:bodyPr/>
          <a:lstStyle/>
          <a:p>
            <a:fld id="{35844BF4-2A00-41C8-8D53-2685922C4271}" type="slidenum">
              <a:rPr lang="sk-SK" smtClean="0"/>
              <a:pPr/>
              <a:t>12</a:t>
            </a:fld>
            <a:endParaRPr lang="sk-SK"/>
          </a:p>
        </p:txBody>
      </p:sp>
    </p:spTree>
    <p:extLst>
      <p:ext uri="{BB962C8B-B14F-4D97-AF65-F5344CB8AC3E}">
        <p14:creationId xmlns:p14="http://schemas.microsoft.com/office/powerpoint/2010/main" xmlns="" val="2856655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latin typeface="+mn-lt"/>
                <a:ea typeface="+mn-ea"/>
                <a:cs typeface="+mn-cs"/>
              </a:rPr>
              <a:t>Vytvorenú databázu v prostredí </a:t>
            </a:r>
            <a:r>
              <a:rPr lang="sk-SK" sz="1200" kern="1200" dirty="0" err="1" smtClean="0">
                <a:solidFill>
                  <a:schemeClr val="tx1"/>
                </a:solidFill>
                <a:latin typeface="+mn-lt"/>
                <a:ea typeface="+mn-ea"/>
                <a:cs typeface="+mn-cs"/>
              </a:rPr>
              <a:t>MySQL</a:t>
            </a:r>
            <a:r>
              <a:rPr lang="sk-SK" sz="1200" kern="1200" dirty="0" smtClean="0">
                <a:solidFill>
                  <a:schemeClr val="tx1"/>
                </a:solidFill>
                <a:latin typeface="+mn-lt"/>
                <a:ea typeface="+mn-ea"/>
                <a:cs typeface="+mn-cs"/>
              </a:rPr>
              <a:t> bolo potrebné naplniť dátami SSU, ktoré boli pre import poskytnuté riaditeľstvom HZS</a:t>
            </a:r>
            <a:r>
              <a:rPr lang="sk-SK" sz="1200" kern="1200" baseline="0" dirty="0" smtClean="0">
                <a:solidFill>
                  <a:schemeClr val="tx1"/>
                </a:solidFill>
                <a:latin typeface="+mn-lt"/>
                <a:ea typeface="+mn-ea"/>
                <a:cs typeface="+mn-cs"/>
              </a:rPr>
              <a:t> vo forme </a:t>
            </a:r>
            <a:r>
              <a:rPr lang="sk-SK" sz="1200" kern="1200" baseline="0" dirty="0" err="1" smtClean="0">
                <a:solidFill>
                  <a:schemeClr val="tx1"/>
                </a:solidFill>
                <a:latin typeface="+mn-lt"/>
                <a:ea typeface="+mn-ea"/>
                <a:cs typeface="+mn-cs"/>
              </a:rPr>
              <a:t>csv</a:t>
            </a:r>
            <a:r>
              <a:rPr lang="sk-SK" sz="1200" kern="1200" baseline="0" dirty="0" smtClean="0">
                <a:solidFill>
                  <a:schemeClr val="tx1"/>
                </a:solidFill>
                <a:latin typeface="+mn-lt"/>
                <a:ea typeface="+mn-ea"/>
                <a:cs typeface="+mn-cs"/>
              </a:rPr>
              <a:t> súborov. Ako názov tohto formátu napovedá CSV – </a:t>
            </a:r>
            <a:r>
              <a:rPr lang="sk-SK" sz="1200" kern="1200" baseline="0" dirty="0" err="1" smtClean="0">
                <a:solidFill>
                  <a:schemeClr val="tx1"/>
                </a:solidFill>
                <a:latin typeface="+mn-lt"/>
                <a:ea typeface="+mn-ea"/>
                <a:cs typeface="+mn-cs"/>
              </a:rPr>
              <a:t>comma</a:t>
            </a:r>
            <a:r>
              <a:rPr lang="sk-SK" sz="1200" kern="1200" baseline="0" dirty="0" smtClean="0">
                <a:solidFill>
                  <a:schemeClr val="tx1"/>
                </a:solidFill>
                <a:latin typeface="+mn-lt"/>
                <a:ea typeface="+mn-ea"/>
                <a:cs typeface="+mn-cs"/>
              </a:rPr>
              <a:t> </a:t>
            </a:r>
            <a:r>
              <a:rPr lang="sk-SK" sz="1200" kern="1200" baseline="0" dirty="0" err="1" smtClean="0">
                <a:solidFill>
                  <a:schemeClr val="tx1"/>
                </a:solidFill>
                <a:latin typeface="+mn-lt"/>
                <a:ea typeface="+mn-ea"/>
                <a:cs typeface="+mn-cs"/>
              </a:rPr>
              <a:t>separated</a:t>
            </a:r>
            <a:r>
              <a:rPr lang="sk-SK" sz="1200" kern="1200" baseline="0" dirty="0" smtClean="0">
                <a:solidFill>
                  <a:schemeClr val="tx1"/>
                </a:solidFill>
                <a:latin typeface="+mn-lt"/>
                <a:ea typeface="+mn-ea"/>
                <a:cs typeface="+mn-cs"/>
              </a:rPr>
              <a:t> </a:t>
            </a:r>
            <a:r>
              <a:rPr lang="sk-SK" sz="1200" kern="1200" baseline="0" dirty="0" err="1" smtClean="0">
                <a:solidFill>
                  <a:schemeClr val="tx1"/>
                </a:solidFill>
                <a:latin typeface="+mn-lt"/>
                <a:ea typeface="+mn-ea"/>
                <a:cs typeface="+mn-cs"/>
              </a:rPr>
              <a:t>values</a:t>
            </a:r>
            <a:r>
              <a:rPr lang="sk-SK" sz="1200" kern="1200" baseline="0" dirty="0" smtClean="0">
                <a:solidFill>
                  <a:schemeClr val="tx1"/>
                </a:solidFill>
                <a:latin typeface="+mn-lt"/>
                <a:ea typeface="+mn-ea"/>
                <a:cs typeface="+mn-cs"/>
              </a:rPr>
              <a:t>, ide o hodnoty jednotlivých stĺpcov tabuliek oddelené čiarkami. V prvom riadku je uvedená definícia názvov príslušných stĺpcov.</a:t>
            </a:r>
          </a:p>
          <a:p>
            <a:pPr marL="0" marR="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latin typeface="+mn-lt"/>
                <a:ea typeface="+mn-ea"/>
                <a:cs typeface="+mn-cs"/>
              </a:rPr>
              <a:t>Pre import CSV súborov bol využitý </a:t>
            </a:r>
            <a:r>
              <a:rPr lang="sk-SK" sz="1200" kern="1200" dirty="0" err="1" smtClean="0">
                <a:solidFill>
                  <a:schemeClr val="tx1"/>
                </a:solidFill>
                <a:latin typeface="+mn-lt"/>
                <a:ea typeface="+mn-ea"/>
                <a:cs typeface="+mn-cs"/>
              </a:rPr>
              <a:t>MySQL</a:t>
            </a:r>
            <a:r>
              <a:rPr lang="sk-SK" sz="1200" kern="1200" dirty="0" smtClean="0">
                <a:solidFill>
                  <a:schemeClr val="tx1"/>
                </a:solidFill>
                <a:latin typeface="+mn-lt"/>
                <a:ea typeface="+mn-ea"/>
                <a:cs typeface="+mn-cs"/>
              </a:rPr>
              <a:t> príkaz LOAD DATA INFILE, ktorý postupne prechádza textovým súborom, pričom z neho vezme dáta a importuje ich do tabuľky. Na</a:t>
            </a:r>
            <a:r>
              <a:rPr lang="sk-SK" sz="1200" kern="1200" baseline="0" dirty="0" smtClean="0">
                <a:solidFill>
                  <a:schemeClr val="tx1"/>
                </a:solidFill>
                <a:latin typeface="+mn-lt"/>
                <a:ea typeface="+mn-ea"/>
                <a:cs typeface="+mn-cs"/>
              </a:rPr>
              <a:t> obrázku môžete vidieť jeho syntax.</a:t>
            </a:r>
            <a:endParaRPr lang="sk-SK" dirty="0"/>
          </a:p>
        </p:txBody>
      </p:sp>
      <p:sp>
        <p:nvSpPr>
          <p:cNvPr id="4" name="Zástupný symbol čísla snímky 3"/>
          <p:cNvSpPr>
            <a:spLocks noGrp="1"/>
          </p:cNvSpPr>
          <p:nvPr>
            <p:ph type="sldNum" sz="quarter" idx="10"/>
          </p:nvPr>
        </p:nvSpPr>
        <p:spPr/>
        <p:txBody>
          <a:bodyPr/>
          <a:lstStyle/>
          <a:p>
            <a:fld id="{35844BF4-2A00-41C8-8D53-2685922C4271}" type="slidenum">
              <a:rPr lang="sk-SK" smtClean="0"/>
              <a:pPr/>
              <a:t>13</a:t>
            </a:fld>
            <a:endParaRPr lang="sk-SK"/>
          </a:p>
        </p:txBody>
      </p:sp>
    </p:spTree>
    <p:extLst>
      <p:ext uri="{BB962C8B-B14F-4D97-AF65-F5344CB8AC3E}">
        <p14:creationId xmlns:p14="http://schemas.microsoft.com/office/powerpoint/2010/main" xmlns="" val="2856655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latin typeface="+mn-lt"/>
                <a:ea typeface="+mn-ea"/>
                <a:cs typeface="+mn-cs"/>
              </a:rPr>
              <a:t>Tento import však odhalil problémy</a:t>
            </a:r>
            <a:r>
              <a:rPr lang="sk-SK" sz="1200" kern="1200" baseline="0" dirty="0" smtClean="0">
                <a:solidFill>
                  <a:schemeClr val="tx1"/>
                </a:solidFill>
                <a:latin typeface="+mn-lt"/>
                <a:ea typeface="+mn-ea"/>
                <a:cs typeface="+mn-cs"/>
              </a:rPr>
              <a:t> súvisiace s </a:t>
            </a:r>
            <a:r>
              <a:rPr lang="sk-SK" sz="1200" kern="1200" baseline="0" dirty="0" err="1" smtClean="0">
                <a:solidFill>
                  <a:schemeClr val="tx1"/>
                </a:solidFill>
                <a:latin typeface="+mn-lt"/>
                <a:ea typeface="+mn-ea"/>
                <a:cs typeface="+mn-cs"/>
              </a:rPr>
              <a:t>parcialitou</a:t>
            </a:r>
            <a:r>
              <a:rPr lang="sk-SK" sz="1200" kern="1200" baseline="0" dirty="0" smtClean="0">
                <a:solidFill>
                  <a:schemeClr val="tx1"/>
                </a:solidFill>
                <a:latin typeface="+mn-lt"/>
                <a:ea typeface="+mn-ea"/>
                <a:cs typeface="+mn-cs"/>
              </a:rPr>
              <a:t> vzťahov a definovanými identifikátormi, nakoľko </a:t>
            </a:r>
            <a:r>
              <a:rPr lang="sk-SK" sz="1200" kern="1200" baseline="0" dirty="0" err="1" smtClean="0">
                <a:solidFill>
                  <a:schemeClr val="tx1"/>
                </a:solidFill>
                <a:latin typeface="+mn-lt"/>
                <a:ea typeface="+mn-ea"/>
                <a:cs typeface="+mn-cs"/>
              </a:rPr>
              <a:t>samotna</a:t>
            </a:r>
            <a:r>
              <a:rPr lang="sk-SK" sz="1200" kern="1200" baseline="0" dirty="0" smtClean="0">
                <a:solidFill>
                  <a:schemeClr val="tx1"/>
                </a:solidFill>
                <a:latin typeface="+mn-lt"/>
                <a:ea typeface="+mn-ea"/>
                <a:cs typeface="+mn-cs"/>
              </a:rPr>
              <a:t> predstava návrhu bola príliš optimistická a nepredpokladala, že niektoré štatistické znaky v databáze môžu obsahovať hodnotu NULL. Táto skutočnosť bola spôsobená tým, že niektoré atribúty pri evidencií dát neboli povinné.</a:t>
            </a:r>
            <a:br>
              <a:rPr lang="sk-SK" sz="1200" kern="1200" baseline="0" dirty="0" smtClean="0">
                <a:solidFill>
                  <a:schemeClr val="tx1"/>
                </a:solidFill>
                <a:latin typeface="+mn-lt"/>
                <a:ea typeface="+mn-ea"/>
                <a:cs typeface="+mn-cs"/>
              </a:rPr>
            </a:br>
            <a:r>
              <a:rPr lang="sk-SK" sz="1200" kern="1200" baseline="0" dirty="0" smtClean="0">
                <a:solidFill>
                  <a:schemeClr val="tx1"/>
                </a:solidFill>
                <a:latin typeface="+mn-lt"/>
                <a:ea typeface="+mn-ea"/>
                <a:cs typeface="+mn-cs"/>
              </a:rPr>
              <a:t>Preto bolo nutné návrh opraviť, aby tak mohli import úspešne prebehnúť. Z príslušných stĺpcov v návrhu bolo teda zrušené obmedzenie NOT NULL. </a:t>
            </a:r>
          </a:p>
          <a:p>
            <a:pPr marL="0" marR="0" indent="0" algn="l" defTabSz="914400" rtl="0" eaLnBrk="1" fontAlgn="auto" latinLnBrk="0" hangingPunct="1">
              <a:lnSpc>
                <a:spcPct val="100000"/>
              </a:lnSpc>
              <a:spcBef>
                <a:spcPts val="0"/>
              </a:spcBef>
              <a:spcAft>
                <a:spcPts val="0"/>
              </a:spcAft>
              <a:buClrTx/>
              <a:buSzTx/>
              <a:buFontTx/>
              <a:buNone/>
              <a:tabLst/>
              <a:defRPr/>
            </a:pPr>
            <a:r>
              <a:rPr lang="sk-SK" sz="1200" kern="1200" baseline="0" dirty="0" smtClean="0">
                <a:solidFill>
                  <a:schemeClr val="tx1"/>
                </a:solidFill>
                <a:latin typeface="+mn-lt"/>
                <a:ea typeface="+mn-ea"/>
                <a:cs typeface="+mn-cs"/>
              </a:rPr>
              <a:t>Ďalším problémom bolo porušenie referenčnej integrity v prípade jednej tabuľky z dátovej štruktúry z obdobia rokov 1997-2005.a O čo išlo? Import odhalil, že dátový súbor obsahuje hodnoty cudzieho kľúča,  ktoré nemajú odpovedajúce hodnoty primárneho kľúča v číselníku, z čoho bolo zrejmé že v databáze, ktorú HZS používal v minulosti nebola zabezpečená referenčná integrita a povoľovala vkladať ľubovoľné hodnoty aj mimo tých, ktoré boli obsiahnuté v číselníkoch. Jednalo sa však len o pár desiatok hodnôt z niekoľkých miliónov, ktoré museli byť pre správnosť importu odstránené. Po týchto </a:t>
            </a:r>
            <a:r>
              <a:rPr lang="sk-SK" sz="1200" kern="1200" baseline="0" dirty="0" err="1" smtClean="0">
                <a:solidFill>
                  <a:schemeClr val="tx1"/>
                </a:solidFill>
                <a:latin typeface="+mn-lt"/>
                <a:ea typeface="+mn-ea"/>
                <a:cs typeface="+mn-cs"/>
              </a:rPr>
              <a:t>úpravach</a:t>
            </a:r>
            <a:r>
              <a:rPr lang="sk-SK" sz="1200" kern="1200" baseline="0" dirty="0" smtClean="0">
                <a:solidFill>
                  <a:schemeClr val="tx1"/>
                </a:solidFill>
                <a:latin typeface="+mn-lt"/>
                <a:ea typeface="+mn-ea"/>
                <a:cs typeface="+mn-cs"/>
              </a:rPr>
              <a:t> bol teda vykonaný import</a:t>
            </a:r>
            <a:endParaRPr lang="sk-SK" dirty="0"/>
          </a:p>
        </p:txBody>
      </p:sp>
      <p:sp>
        <p:nvSpPr>
          <p:cNvPr id="4" name="Zástupný symbol čísla snímky 3"/>
          <p:cNvSpPr>
            <a:spLocks noGrp="1"/>
          </p:cNvSpPr>
          <p:nvPr>
            <p:ph type="sldNum" sz="quarter" idx="10"/>
          </p:nvPr>
        </p:nvSpPr>
        <p:spPr/>
        <p:txBody>
          <a:bodyPr/>
          <a:lstStyle/>
          <a:p>
            <a:fld id="{35844BF4-2A00-41C8-8D53-2685922C4271}" type="slidenum">
              <a:rPr lang="sk-SK" smtClean="0"/>
              <a:pPr/>
              <a:t>14</a:t>
            </a:fld>
            <a:endParaRPr lang="sk-SK"/>
          </a:p>
        </p:txBody>
      </p:sp>
    </p:spTree>
    <p:extLst>
      <p:ext uri="{BB962C8B-B14F-4D97-AF65-F5344CB8AC3E}">
        <p14:creationId xmlns:p14="http://schemas.microsoft.com/office/powerpoint/2010/main" xmlns="" val="2856655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smtClean="0"/>
              <a:t>Ďalším čiastkovým cieľom práce bolo, okrem stávajúcich</a:t>
            </a:r>
            <a:r>
              <a:rPr lang="sk-SK" baseline="0" dirty="0" smtClean="0"/>
              <a:t> metód zahrnutých v atlase požiarnej ochrany, navrhnúť vhodné kartografické metódy, ktoré by bolo možné aplikovať na dáta. Vzhľadom na to, že od roku 2006 sú udalosti lokalizované aj prostredníctvom súradníc, je možné s nimi jednoducho pracovať v prostredí </a:t>
            </a:r>
            <a:r>
              <a:rPr lang="sk-SK" baseline="0" dirty="0" err="1" smtClean="0"/>
              <a:t>geoinformačných</a:t>
            </a:r>
            <a:r>
              <a:rPr lang="sk-SK" baseline="0" dirty="0" smtClean="0"/>
              <a:t> systémov.</a:t>
            </a:r>
          </a:p>
          <a:p>
            <a:r>
              <a:rPr lang="sk-SK" baseline="0" dirty="0" smtClean="0"/>
              <a:t>Dáta je možné implementovať ako bodovú vrstvu a pripojiť k nej všetky atribúty týkajúce sa daných udalostí. Od tohto roku 2006 sa v databáze vyskytovali záznamy o 753552 udalostiach. V samotných začiatkoch však tieto súradnice neboli sledované u všetkých udalostí najmä z dôvodu toho, že v určitých okresoch chýbala potrebná technika. Prvým krokom bolo teda vyexportovať udalosti, ktoré majú súradnicové určenie a môžu byť implementované do GIS. Jednalo sa o 401268 záznamov.  </a:t>
            </a:r>
          </a:p>
          <a:p>
            <a:endParaRPr lang="sk-SK" baseline="0" dirty="0" smtClean="0"/>
          </a:p>
          <a:p>
            <a:r>
              <a:rPr lang="sk-SK" baseline="0" dirty="0" smtClean="0"/>
              <a:t>Pri samotnej vizualizácií udalostí z databázy boli však odhalené problémy, ktoré súviseli s polohou </a:t>
            </a:r>
            <a:r>
              <a:rPr lang="sk-SK" baseline="0" dirty="0" err="1" smtClean="0"/>
              <a:t>geoprvkov</a:t>
            </a:r>
            <a:r>
              <a:rPr lang="sk-SK" baseline="0" dirty="0" smtClean="0"/>
              <a:t>. Chyba v zápise súradníc spôsobovala nepresnú lokalizáciu, ako môžete vidieť na obrázku. Po pripojení databázy do </a:t>
            </a:r>
            <a:r>
              <a:rPr lang="sk-SK" baseline="0" dirty="0" err="1" smtClean="0"/>
              <a:t>Arcmapu</a:t>
            </a:r>
            <a:r>
              <a:rPr lang="sk-SK" baseline="0" dirty="0" smtClean="0"/>
              <a:t> a vytvorení </a:t>
            </a:r>
            <a:r>
              <a:rPr lang="sk-SK" baseline="0" dirty="0" err="1" smtClean="0"/>
              <a:t>shapefilu</a:t>
            </a:r>
            <a:r>
              <a:rPr lang="sk-SK" baseline="0" dirty="0" smtClean="0"/>
              <a:t> z atribútov súradníc tu vznikli rôzne zhluky bodov, ktoré neodpovedali správnej polohe.</a:t>
            </a:r>
          </a:p>
        </p:txBody>
      </p:sp>
      <p:sp>
        <p:nvSpPr>
          <p:cNvPr id="4" name="Zástupný symbol čísla snímky 3"/>
          <p:cNvSpPr>
            <a:spLocks noGrp="1"/>
          </p:cNvSpPr>
          <p:nvPr>
            <p:ph type="sldNum" sz="quarter" idx="10"/>
          </p:nvPr>
        </p:nvSpPr>
        <p:spPr/>
        <p:txBody>
          <a:bodyPr/>
          <a:lstStyle/>
          <a:p>
            <a:fld id="{35844BF4-2A00-41C8-8D53-2685922C4271}" type="slidenum">
              <a:rPr lang="sk-SK" smtClean="0"/>
              <a:pPr/>
              <a:t>15</a:t>
            </a:fld>
            <a:endParaRPr lang="sk-SK"/>
          </a:p>
        </p:txBody>
      </p:sp>
    </p:spTree>
    <p:extLst>
      <p:ext uri="{BB962C8B-B14F-4D97-AF65-F5344CB8AC3E}">
        <p14:creationId xmlns:p14="http://schemas.microsoft.com/office/powerpoint/2010/main" xmlns="" val="2856655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baseline="0" dirty="0" smtClean="0"/>
              <a:t>Vzhľadom na to, že udalosti bolo možné </a:t>
            </a:r>
            <a:r>
              <a:rPr lang="sk-SK" baseline="0" dirty="0" err="1" smtClean="0"/>
              <a:t>vizualizovať</a:t>
            </a:r>
            <a:r>
              <a:rPr lang="sk-SK" baseline="0" dirty="0" smtClean="0"/>
              <a:t> ako body, bolo možné aplikovať metódu líniového </a:t>
            </a:r>
            <a:r>
              <a:rPr lang="sk-SK" baseline="0" dirty="0" err="1" smtClean="0"/>
              <a:t>kartodiagramu</a:t>
            </a:r>
            <a:r>
              <a:rPr lang="sk-SK" baseline="0" dirty="0" smtClean="0"/>
              <a:t> jednoduchého a </a:t>
            </a:r>
            <a:r>
              <a:rPr lang="sk-SK" baseline="0" dirty="0" err="1" smtClean="0"/>
              <a:t>vizualizovať</a:t>
            </a:r>
            <a:r>
              <a:rPr lang="sk-SK" baseline="0" dirty="0" smtClean="0"/>
              <a:t> prostredníctvom neho počet udalostí vzťahujúcich sa k cestnej doprave.</a:t>
            </a:r>
          </a:p>
          <a:p>
            <a:r>
              <a:rPr lang="sk-SK" baseline="0" dirty="0" smtClean="0"/>
              <a:t>Úlohou bolo zistiť počet udalostí, ktoré sa vzťahujú ku konkrétnej komunikácií. Pre tento účel som vytvoril jednoduchý model v prostredí </a:t>
            </a:r>
            <a:r>
              <a:rPr lang="sk-SK" baseline="0" dirty="0" err="1" smtClean="0"/>
              <a:t>ArcMap</a:t>
            </a:r>
            <a:r>
              <a:rPr lang="sk-SK" baseline="0" dirty="0" smtClean="0"/>
              <a:t>.</a:t>
            </a:r>
            <a:endParaRPr lang="sk-SK" dirty="0"/>
          </a:p>
        </p:txBody>
      </p:sp>
      <p:sp>
        <p:nvSpPr>
          <p:cNvPr id="4" name="Zástupný symbol čísla snímky 3"/>
          <p:cNvSpPr>
            <a:spLocks noGrp="1"/>
          </p:cNvSpPr>
          <p:nvPr>
            <p:ph type="sldNum" sz="quarter" idx="10"/>
          </p:nvPr>
        </p:nvSpPr>
        <p:spPr/>
        <p:txBody>
          <a:bodyPr/>
          <a:lstStyle/>
          <a:p>
            <a:fld id="{35844BF4-2A00-41C8-8D53-2685922C4271}" type="slidenum">
              <a:rPr lang="sk-SK" smtClean="0"/>
              <a:pPr/>
              <a:t>16</a:t>
            </a:fld>
            <a:endParaRPr lang="sk-SK"/>
          </a:p>
        </p:txBody>
      </p:sp>
    </p:spTree>
    <p:extLst>
      <p:ext uri="{BB962C8B-B14F-4D97-AF65-F5344CB8AC3E}">
        <p14:creationId xmlns:p14="http://schemas.microsoft.com/office/powerpoint/2010/main" xmlns="" val="2856655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baseline="0" dirty="0" smtClean="0"/>
              <a:t>Na tomto obrázku môžete vidieť sieť </a:t>
            </a:r>
            <a:r>
              <a:rPr lang="sk-SK" baseline="0" dirty="0" err="1" smtClean="0"/>
              <a:t>diaľníc</a:t>
            </a:r>
            <a:r>
              <a:rPr lang="sk-SK" baseline="0" dirty="0" smtClean="0"/>
              <a:t>, rýchlostných ciest a ciest 1. triedy ČR a tu je vizualizácia počtu udalostí vyskytujúcich sa na diaľniciach a rýchlostných cestách prostredníctvom spomínaného </a:t>
            </a:r>
            <a:r>
              <a:rPr lang="sk-SK" baseline="0" dirty="0" err="1" smtClean="0"/>
              <a:t>kartodiagramu</a:t>
            </a:r>
            <a:r>
              <a:rPr lang="sk-SK" baseline="0" dirty="0" smtClean="0"/>
              <a:t> líniového jednoduchého. </a:t>
            </a:r>
          </a:p>
          <a:p>
            <a:r>
              <a:rPr lang="sk-SK" baseline="0" dirty="0" smtClean="0"/>
              <a:t>Ako je možné vidieť, veľa udalostí je pozorovaných v blízkosti väčších miest ako je Praha, Brno, Ostrava kde je vysoká intenzita dopravy, taktiež na frekventovaných diaľniciach, ako je D1, D2, D5.</a:t>
            </a:r>
            <a:endParaRPr lang="sk-SK" dirty="0"/>
          </a:p>
        </p:txBody>
      </p:sp>
      <p:sp>
        <p:nvSpPr>
          <p:cNvPr id="4" name="Zástupný symbol čísla snímky 3"/>
          <p:cNvSpPr>
            <a:spLocks noGrp="1"/>
          </p:cNvSpPr>
          <p:nvPr>
            <p:ph type="sldNum" sz="quarter" idx="10"/>
          </p:nvPr>
        </p:nvSpPr>
        <p:spPr/>
        <p:txBody>
          <a:bodyPr/>
          <a:lstStyle/>
          <a:p>
            <a:fld id="{35844BF4-2A00-41C8-8D53-2685922C4271}" type="slidenum">
              <a:rPr lang="sk-SK" smtClean="0"/>
              <a:pPr/>
              <a:t>17</a:t>
            </a:fld>
            <a:endParaRPr lang="sk-SK"/>
          </a:p>
        </p:txBody>
      </p:sp>
    </p:spTree>
    <p:extLst>
      <p:ext uri="{BB962C8B-B14F-4D97-AF65-F5344CB8AC3E}">
        <p14:creationId xmlns:p14="http://schemas.microsoft.com/office/powerpoint/2010/main" xmlns="" val="2856655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smtClean="0"/>
              <a:t>Ďalšími</a:t>
            </a:r>
            <a:r>
              <a:rPr lang="sk-SK" baseline="0" dirty="0" smtClean="0"/>
              <a:t> navrhovanými metódami, ktoré by malo zmysel aplikovať na dáta z SSU sú:</a:t>
            </a:r>
            <a:br>
              <a:rPr lang="sk-SK" baseline="0" dirty="0" smtClean="0"/>
            </a:br>
            <a:r>
              <a:rPr lang="sk-SK" baseline="0" dirty="0" smtClean="0"/>
              <a:t>Zatiaľ sa mi však podarilo venovať sa prvej spomínanej – jadrovému vyhladzovaniu.</a:t>
            </a:r>
            <a:endParaRPr lang="sk-SK" dirty="0"/>
          </a:p>
        </p:txBody>
      </p:sp>
      <p:sp>
        <p:nvSpPr>
          <p:cNvPr id="4" name="Zástupný symbol čísla snímky 3"/>
          <p:cNvSpPr>
            <a:spLocks noGrp="1"/>
          </p:cNvSpPr>
          <p:nvPr>
            <p:ph type="sldNum" sz="quarter" idx="10"/>
          </p:nvPr>
        </p:nvSpPr>
        <p:spPr/>
        <p:txBody>
          <a:bodyPr/>
          <a:lstStyle/>
          <a:p>
            <a:fld id="{35844BF4-2A00-41C8-8D53-2685922C4271}" type="slidenum">
              <a:rPr lang="sk-SK" smtClean="0"/>
              <a:pPr/>
              <a:t>18</a:t>
            </a:fld>
            <a:endParaRPr lang="sk-SK"/>
          </a:p>
        </p:txBody>
      </p:sp>
    </p:spTree>
    <p:extLst>
      <p:ext uri="{BB962C8B-B14F-4D97-AF65-F5344CB8AC3E}">
        <p14:creationId xmlns:p14="http://schemas.microsoft.com/office/powerpoint/2010/main" xmlns="" val="2856655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smtClean="0"/>
              <a:t>Na tomto obrázku môžete vidieť</a:t>
            </a:r>
            <a:r>
              <a:rPr lang="sk-SK" baseline="0" dirty="0" smtClean="0"/>
              <a:t> aplikovanú metódu jadrového vyhladzovania prostredníctvom nástroja </a:t>
            </a:r>
            <a:r>
              <a:rPr lang="sk-SK" baseline="0" dirty="0" err="1" smtClean="0"/>
              <a:t>Kernel</a:t>
            </a:r>
            <a:r>
              <a:rPr lang="sk-SK" baseline="0" dirty="0" smtClean="0"/>
              <a:t> </a:t>
            </a:r>
            <a:r>
              <a:rPr lang="sk-SK" baseline="0" dirty="0" err="1" smtClean="0"/>
              <a:t>Density</a:t>
            </a:r>
            <a:r>
              <a:rPr lang="sk-SK" baseline="0" dirty="0" smtClean="0"/>
              <a:t> v prostredí </a:t>
            </a:r>
            <a:r>
              <a:rPr lang="sk-SK" baseline="0" dirty="0" err="1" smtClean="0"/>
              <a:t>ArcMap</a:t>
            </a:r>
            <a:r>
              <a:rPr lang="sk-SK" baseline="0" dirty="0" smtClean="0"/>
              <a:t>. Veľkosť bunky rastra bola zvolená 200 m a šírka pásma 10 km. Mapa zobrazuje hustotu udalostí kategorizovaných ako požiare období rokov 2006-2012, z ktorej je zrejmé, že najviac udalostí je lokalizovaných v okolí väčších miest či popri cestnej sieti. Zaujímavý je napr. vysoký výskyt v okolí Ústi nad </a:t>
            </a:r>
            <a:r>
              <a:rPr lang="sk-SK" baseline="0" dirty="0" err="1" smtClean="0"/>
              <a:t>Labem</a:t>
            </a:r>
            <a:r>
              <a:rPr lang="sk-SK" baseline="0" dirty="0" smtClean="0"/>
              <a:t>, čo podľa príslušníkov HZS prevažne spôsobuje častý výskyt nedošetrených malých požiarov.</a:t>
            </a:r>
          </a:p>
          <a:p>
            <a:r>
              <a:rPr lang="sk-SK" sz="1200" kern="1200" dirty="0" smtClean="0">
                <a:solidFill>
                  <a:schemeClr val="tx1"/>
                </a:solidFill>
                <a:latin typeface="+mn-lt"/>
                <a:ea typeface="+mn-ea"/>
                <a:cs typeface="+mn-cs"/>
              </a:rPr>
              <a:t>Z toho dôvodu bola aplikovaním rovnakej metódy vytvorená mapa hustoty udalostí kategorizovaných ako nedošetrené požiare, čo naozaj potvrdilo</a:t>
            </a:r>
            <a:r>
              <a:rPr lang="sk-SK" sz="1200" kern="1200" baseline="0" dirty="0" smtClean="0">
                <a:solidFill>
                  <a:schemeClr val="tx1"/>
                </a:solidFill>
                <a:latin typeface="+mn-lt"/>
                <a:ea typeface="+mn-ea"/>
                <a:cs typeface="+mn-cs"/>
              </a:rPr>
              <a:t> tento výskyt požiarov v spomínanej oblasti, ku ktorým bola vytvorená aj mapa pre tento kraj.</a:t>
            </a:r>
            <a:r>
              <a:rPr lang="sk-SK" sz="1200" kern="1200" dirty="0" smtClean="0">
                <a:solidFill>
                  <a:schemeClr val="tx1"/>
                </a:solidFill>
                <a:latin typeface="+mn-lt"/>
                <a:ea typeface="+mn-ea"/>
                <a:cs typeface="+mn-cs"/>
              </a:rPr>
              <a:t> Táto vysoká intenzita je s veľkou pravdepodobnosťou spôsobená častým výskytom požiarov komunálneho odpadu v sociálne vylúčených lokalitách</a:t>
            </a:r>
            <a:r>
              <a:rPr lang="sk-SK" sz="1200" kern="1200" baseline="0" dirty="0" smtClean="0">
                <a:solidFill>
                  <a:schemeClr val="tx1"/>
                </a:solidFill>
                <a:latin typeface="+mn-lt"/>
                <a:ea typeface="+mn-ea"/>
                <a:cs typeface="+mn-cs"/>
              </a:rPr>
              <a:t> s osídlením rómskeho etnika.</a:t>
            </a:r>
            <a:r>
              <a:rPr lang="sk-SK" baseline="0" dirty="0" smtClean="0"/>
              <a:t/>
            </a:r>
            <a:br>
              <a:rPr lang="sk-SK" baseline="0" dirty="0" smtClean="0"/>
            </a:br>
            <a:r>
              <a:rPr lang="sk-SK" baseline="0" dirty="0" smtClean="0"/>
              <a:t>Metoda teda ukázala, že vďaka nej je možné odhaľovať zaujímavé anomálie v dátach.</a:t>
            </a:r>
            <a:endParaRPr lang="sk-SK" dirty="0" smtClean="0"/>
          </a:p>
          <a:p>
            <a:r>
              <a:rPr lang="sk-SK" baseline="0" dirty="0" smtClean="0"/>
              <a:t/>
            </a:r>
            <a:br>
              <a:rPr lang="sk-SK" baseline="0" dirty="0" smtClean="0"/>
            </a:br>
            <a:endParaRPr lang="sk-SK" dirty="0"/>
          </a:p>
        </p:txBody>
      </p:sp>
      <p:sp>
        <p:nvSpPr>
          <p:cNvPr id="4" name="Zástupný symbol čísla snímky 3"/>
          <p:cNvSpPr>
            <a:spLocks noGrp="1"/>
          </p:cNvSpPr>
          <p:nvPr>
            <p:ph type="sldNum" sz="quarter" idx="10"/>
          </p:nvPr>
        </p:nvSpPr>
        <p:spPr/>
        <p:txBody>
          <a:bodyPr/>
          <a:lstStyle/>
          <a:p>
            <a:fld id="{35844BF4-2A00-41C8-8D53-2685922C4271}" type="slidenum">
              <a:rPr lang="sk-SK" smtClean="0"/>
              <a:pPr/>
              <a:t>19</a:t>
            </a:fld>
            <a:endParaRPr lang="sk-SK"/>
          </a:p>
        </p:txBody>
      </p:sp>
    </p:spTree>
    <p:extLst>
      <p:ext uri="{BB962C8B-B14F-4D97-AF65-F5344CB8AC3E}">
        <p14:creationId xmlns:p14="http://schemas.microsoft.com/office/powerpoint/2010/main" xmlns="" val="2856655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sz="1200" kern="1200" dirty="0" smtClean="0">
                <a:solidFill>
                  <a:schemeClr val="tx1"/>
                </a:solidFill>
                <a:latin typeface="+mn-lt"/>
                <a:ea typeface="+mn-ea"/>
                <a:cs typeface="+mn-cs"/>
              </a:rPr>
              <a:t>Základom kvadrantovej metódy je sledovanie početnosti udalostí vo vymedzených bunkách (kvadrantoch). Pre transformáciu sa používa pravidelná mriežka a počet udalostí v bunke teda udáva hodnotu kontinuálneho povrchu v danom mieste. Ide v podstate o špeciálny prípad metódy </a:t>
            </a:r>
            <a:r>
              <a:rPr lang="sk-SK" sz="1200" kern="1200" dirty="0" err="1" smtClean="0">
                <a:solidFill>
                  <a:schemeClr val="tx1"/>
                </a:solidFill>
                <a:latin typeface="+mn-lt"/>
                <a:ea typeface="+mn-ea"/>
                <a:cs typeface="+mn-cs"/>
              </a:rPr>
              <a:t>kartogramu</a:t>
            </a:r>
            <a:r>
              <a:rPr lang="sk-SK" sz="1200" kern="1200" dirty="0" smtClean="0">
                <a:solidFill>
                  <a:schemeClr val="tx1"/>
                </a:solidFill>
                <a:latin typeface="+mn-lt"/>
                <a:ea typeface="+mn-ea"/>
                <a:cs typeface="+mn-cs"/>
              </a:rPr>
              <a:t>.</a:t>
            </a:r>
          </a:p>
          <a:p>
            <a:r>
              <a:rPr lang="sk-SK" sz="1200" kern="1200" dirty="0" smtClean="0">
                <a:solidFill>
                  <a:schemeClr val="tx1"/>
                </a:solidFill>
                <a:latin typeface="+mn-lt"/>
                <a:ea typeface="+mn-ea"/>
                <a:cs typeface="+mn-cs"/>
              </a:rPr>
              <a:t>Pre bunku bol najprv zvolený rozmer 5000 x 5000 metrov , pričom boli sledované všetky udalosti so zásahom</a:t>
            </a:r>
            <a:r>
              <a:rPr lang="sk-SK" sz="1200" kern="1200" baseline="0" dirty="0" smtClean="0">
                <a:solidFill>
                  <a:schemeClr val="tx1"/>
                </a:solidFill>
                <a:latin typeface="+mn-lt"/>
                <a:ea typeface="+mn-ea"/>
                <a:cs typeface="+mn-cs"/>
              </a:rPr>
              <a:t> HZS od roku 2006 do súčasnosti. </a:t>
            </a:r>
            <a:r>
              <a:rPr lang="sk-SK" sz="1200" kern="1200" dirty="0" smtClean="0">
                <a:solidFill>
                  <a:schemeClr val="tx1"/>
                </a:solidFill>
                <a:latin typeface="+mn-lt"/>
                <a:ea typeface="+mn-ea"/>
                <a:cs typeface="+mn-cs"/>
              </a:rPr>
              <a:t>bol odhalený vyšší počet udalostí typicky vo väčších krajských mestách, či v Ústeckom kraji, kde je evidovaných mnoho požiarov menšieho rozsahu. Malý počet kvadrantov vyšiel prázdny, čo je spôsobené vojenskými </a:t>
            </a:r>
            <a:r>
              <a:rPr lang="sk-SK" sz="1200" kern="1200" dirty="0" err="1" smtClean="0">
                <a:solidFill>
                  <a:schemeClr val="tx1"/>
                </a:solidFill>
                <a:latin typeface="+mn-lt"/>
                <a:ea typeface="+mn-ea"/>
                <a:cs typeface="+mn-cs"/>
              </a:rPr>
              <a:t>újezdami</a:t>
            </a:r>
            <a:r>
              <a:rPr lang="sk-SK" sz="1200" kern="1200" dirty="0" smtClean="0">
                <a:solidFill>
                  <a:schemeClr val="tx1"/>
                </a:solidFill>
                <a:latin typeface="+mn-lt"/>
                <a:ea typeface="+mn-ea"/>
                <a:cs typeface="+mn-cs"/>
              </a:rPr>
              <a:t> a absenciou udalostí v jej oblastiach.</a:t>
            </a:r>
          </a:p>
          <a:p>
            <a:pPr marL="0" marR="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latin typeface="+mn-lt"/>
                <a:ea typeface="+mn-ea"/>
                <a:cs typeface="+mn-cs"/>
              </a:rPr>
              <a:t>Ukážka aplikácie tejto metódy bola vytvorená aj nad zvoleným krajom – konkrétne </a:t>
            </a:r>
            <a:r>
              <a:rPr lang="sk-SK" sz="1200" kern="1200" dirty="0" err="1" smtClean="0">
                <a:solidFill>
                  <a:schemeClr val="tx1"/>
                </a:solidFill>
                <a:latin typeface="+mn-lt"/>
                <a:ea typeface="+mn-ea"/>
                <a:cs typeface="+mn-cs"/>
              </a:rPr>
              <a:t>Moravskoslezským</a:t>
            </a:r>
            <a:r>
              <a:rPr lang="sk-SK" sz="1200" kern="1200" baseline="0" dirty="0" smtClean="0">
                <a:solidFill>
                  <a:schemeClr val="tx1"/>
                </a:solidFill>
                <a:latin typeface="+mn-lt"/>
                <a:ea typeface="+mn-ea"/>
                <a:cs typeface="+mn-cs"/>
              </a:rPr>
              <a:t> s použitím bunky veľkosti 2x2 km, pričom </a:t>
            </a:r>
            <a:r>
              <a:rPr lang="sk-SK" sz="1200" kern="1200" dirty="0" smtClean="0">
                <a:solidFill>
                  <a:schemeClr val="tx1"/>
                </a:solidFill>
                <a:latin typeface="+mn-lt"/>
                <a:ea typeface="+mn-ea"/>
                <a:cs typeface="+mn-cs"/>
              </a:rPr>
              <a:t>bol odhalený zvýšený výskyt udalosti v okolí okresných miest</a:t>
            </a:r>
            <a:r>
              <a:rPr lang="sk-SK" sz="1200" kern="1200" baseline="0" dirty="0" smtClean="0">
                <a:solidFill>
                  <a:schemeClr val="tx1"/>
                </a:solidFill>
                <a:latin typeface="+mn-lt"/>
                <a:ea typeface="+mn-ea"/>
                <a:cs typeface="+mn-cs"/>
              </a:rPr>
              <a:t> </a:t>
            </a:r>
            <a:r>
              <a:rPr lang="sk-SK" sz="1200" kern="1200" dirty="0" smtClean="0">
                <a:solidFill>
                  <a:schemeClr val="tx1"/>
                </a:solidFill>
                <a:latin typeface="+mn-lt"/>
                <a:ea typeface="+mn-ea"/>
                <a:cs typeface="+mn-cs"/>
              </a:rPr>
              <a:t>a extrémny počet udalostí bol odhalený v blízkosti Ostravy a jej mestských častí.</a:t>
            </a:r>
          </a:p>
          <a:p>
            <a:pPr marL="0" marR="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latin typeface="+mn-lt"/>
                <a:ea typeface="+mn-ea"/>
                <a:cs typeface="+mn-cs"/>
              </a:rPr>
              <a:t>Kvadrantová</a:t>
            </a:r>
            <a:r>
              <a:rPr lang="sk-SK" sz="1200" kern="1200" baseline="0" dirty="0" smtClean="0">
                <a:solidFill>
                  <a:schemeClr val="tx1"/>
                </a:solidFill>
                <a:latin typeface="+mn-lt"/>
                <a:ea typeface="+mn-ea"/>
                <a:cs typeface="+mn-cs"/>
              </a:rPr>
              <a:t> metóda tak vo svojej podstate predstavuje celkom iný pohľad na evidované dáta, ktoré je možné vzťahovať k umelo vymedzeným jednotkám a nie územným jednotkám ako to je v prípade </a:t>
            </a:r>
            <a:r>
              <a:rPr lang="sk-SK" sz="1200" kern="1200" baseline="0" dirty="0" err="1" smtClean="0">
                <a:solidFill>
                  <a:schemeClr val="tx1"/>
                </a:solidFill>
                <a:latin typeface="+mn-lt"/>
                <a:ea typeface="+mn-ea"/>
                <a:cs typeface="+mn-cs"/>
              </a:rPr>
              <a:t>kartogramu</a:t>
            </a:r>
            <a:r>
              <a:rPr lang="sk-SK" sz="1200" kern="1200" baseline="0" dirty="0" smtClean="0">
                <a:solidFill>
                  <a:schemeClr val="tx1"/>
                </a:solidFill>
                <a:latin typeface="+mn-lt"/>
                <a:ea typeface="+mn-ea"/>
                <a:cs typeface="+mn-cs"/>
              </a:rPr>
              <a:t>.</a:t>
            </a:r>
            <a:endParaRPr lang="sk-SK" sz="1200" kern="1200" dirty="0" smtClean="0">
              <a:solidFill>
                <a:schemeClr val="tx1"/>
              </a:solidFill>
              <a:latin typeface="+mn-lt"/>
              <a:ea typeface="+mn-ea"/>
              <a:cs typeface="+mn-cs"/>
            </a:endParaRPr>
          </a:p>
          <a:p>
            <a:endParaRPr lang="sk-SK" sz="1200" kern="1200" dirty="0" smtClean="0">
              <a:solidFill>
                <a:schemeClr val="tx1"/>
              </a:solidFill>
              <a:latin typeface="+mn-lt"/>
              <a:ea typeface="+mn-ea"/>
              <a:cs typeface="+mn-cs"/>
            </a:endParaRPr>
          </a:p>
          <a:p>
            <a:endParaRPr lang="sk-SK" dirty="0"/>
          </a:p>
        </p:txBody>
      </p:sp>
      <p:sp>
        <p:nvSpPr>
          <p:cNvPr id="4" name="Zástupný symbol čísla snímky 3"/>
          <p:cNvSpPr>
            <a:spLocks noGrp="1"/>
          </p:cNvSpPr>
          <p:nvPr>
            <p:ph type="sldNum" sz="quarter" idx="10"/>
          </p:nvPr>
        </p:nvSpPr>
        <p:spPr/>
        <p:txBody>
          <a:bodyPr/>
          <a:lstStyle/>
          <a:p>
            <a:fld id="{35844BF4-2A00-41C8-8D53-2685922C4271}" type="slidenum">
              <a:rPr lang="sk-SK" smtClean="0"/>
              <a:pPr/>
              <a:t>20</a:t>
            </a:fld>
            <a:endParaRPr lang="sk-SK"/>
          </a:p>
        </p:txBody>
      </p:sp>
    </p:spTree>
    <p:extLst>
      <p:ext uri="{BB962C8B-B14F-4D97-AF65-F5344CB8AC3E}">
        <p14:creationId xmlns:p14="http://schemas.microsoft.com/office/powerpoint/2010/main" xmlns="" val="2856655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sz="1200" b="1" kern="1200" dirty="0" smtClean="0">
                <a:solidFill>
                  <a:schemeClr val="tx1"/>
                </a:solidFill>
                <a:effectLst/>
                <a:latin typeface="+mn-lt"/>
                <a:ea typeface="+mn-ea"/>
                <a:cs typeface="+mn-cs"/>
              </a:rPr>
              <a:t>Harmonogram prác:</a:t>
            </a:r>
            <a:endParaRPr lang="sk-SK" sz="1200" kern="1200" dirty="0" smtClean="0">
              <a:solidFill>
                <a:schemeClr val="tx1"/>
              </a:solidFill>
              <a:effectLst/>
              <a:latin typeface="+mn-lt"/>
              <a:ea typeface="+mn-ea"/>
              <a:cs typeface="+mn-cs"/>
            </a:endParaRPr>
          </a:p>
          <a:p>
            <a:pPr marL="0" indent="0">
              <a:buFont typeface="Arial" pitchFamily="34" charset="0"/>
              <a:buNone/>
            </a:pPr>
            <a:r>
              <a:rPr lang="sk-SK" sz="1200" kern="1200" dirty="0" smtClean="0">
                <a:solidFill>
                  <a:schemeClr val="tx1"/>
                </a:solidFill>
                <a:effectLst/>
                <a:latin typeface="+mn-lt"/>
                <a:ea typeface="+mn-ea"/>
                <a:cs typeface="+mn-cs"/>
              </a:rPr>
              <a:t>1) </a:t>
            </a:r>
            <a:r>
              <a:rPr lang="sk-SK"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Zoznámenie sa s problematikou SSU v požiarnej</a:t>
            </a:r>
            <a:r>
              <a:rPr lang="sk-SK" sz="1200" baseline="0" dirty="0" smtClean="0">
                <a:ln w="10160">
                  <a:solidFill>
                    <a:schemeClr val="accent1"/>
                  </a:solidFill>
                  <a:prstDash val="solid"/>
                </a:ln>
                <a:solidFill>
                  <a:srgbClr val="FFFFFF"/>
                </a:solidFill>
                <a:effectLst>
                  <a:outerShdw blurRad="38100" dist="32000" dir="5400000" algn="tl">
                    <a:srgbClr val="000000">
                      <a:alpha val="30000"/>
                    </a:srgbClr>
                  </a:outerShdw>
                </a:effectLst>
              </a:rPr>
              <a:t> ochrane</a:t>
            </a:r>
            <a:r>
              <a:rPr lang="sk-SK"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 a so štruktúrou disponibilných dát od roku 1997</a:t>
            </a:r>
          </a:p>
          <a:p>
            <a:pPr marL="0" marR="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effectLst/>
                <a:latin typeface="+mn-lt"/>
                <a:ea typeface="+mn-ea"/>
                <a:cs typeface="+mn-cs"/>
              </a:rPr>
              <a:t>2) </a:t>
            </a:r>
            <a:r>
              <a:rPr lang="sk-SK"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Optimalizácia dátového modelu, tak aby bolo možné zlúčiť sledované</a:t>
            </a:r>
            <a:r>
              <a:rPr lang="sk-SK" sz="1200" baseline="0" dirty="0" smtClean="0">
                <a:ln w="10160">
                  <a:solidFill>
                    <a:schemeClr val="accent1"/>
                  </a:solidFill>
                  <a:prstDash val="solid"/>
                </a:ln>
                <a:solidFill>
                  <a:srgbClr val="FFFFFF"/>
                </a:solidFill>
                <a:effectLst>
                  <a:outerShdw blurRad="38100" dist="32000" dir="5400000" algn="tl">
                    <a:srgbClr val="000000">
                      <a:alpha val="30000"/>
                    </a:srgbClr>
                  </a:outerShdw>
                </a:effectLst>
              </a:rPr>
              <a:t> štatistické znaky od roku 1997 do súčasnosti a túto optimalizáciu previesť</a:t>
            </a:r>
            <a:r>
              <a:rPr lang="sk-SK"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 s dôrazom na vhodnosť databázy pre potreby interaktívnej vizualizácie v prostredí webovej aplikácie</a:t>
            </a:r>
          </a:p>
          <a:p>
            <a:pPr marL="0" indent="0">
              <a:buFont typeface="Arial" pitchFamily="34" charset="0"/>
              <a:buNone/>
            </a:pPr>
            <a:r>
              <a:rPr lang="sk-SK" sz="1200" kern="1200" dirty="0" smtClean="0">
                <a:solidFill>
                  <a:schemeClr val="tx1"/>
                </a:solidFill>
                <a:effectLst/>
                <a:latin typeface="+mn-lt"/>
                <a:ea typeface="+mn-ea"/>
                <a:cs typeface="+mn-cs"/>
              </a:rPr>
              <a:t>3) </a:t>
            </a:r>
            <a:r>
              <a:rPr lang="sk-SK"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Vytvorenie dátových štruktúr na základe dátového modelu a import existujúcich dát</a:t>
            </a:r>
          </a:p>
          <a:p>
            <a:pPr marL="0" marR="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effectLst/>
                <a:latin typeface="+mn-lt"/>
                <a:ea typeface="+mn-ea"/>
                <a:cs typeface="+mn-cs"/>
              </a:rPr>
              <a:t>4) Vypracovanie dokumentácie upraveného dátového</a:t>
            </a:r>
            <a:r>
              <a:rPr lang="sk-SK" sz="1200" kern="1200" baseline="0" dirty="0" smtClean="0">
                <a:solidFill>
                  <a:schemeClr val="tx1"/>
                </a:solidFill>
                <a:effectLst/>
                <a:latin typeface="+mn-lt"/>
                <a:ea typeface="+mn-ea"/>
                <a:cs typeface="+mn-cs"/>
              </a:rPr>
              <a:t> modelu </a:t>
            </a:r>
            <a:r>
              <a:rPr lang="sk-SK" sz="1200" dirty="0" smtClean="0">
                <a:ln w="10160">
                  <a:solidFill>
                    <a:schemeClr val="accent1"/>
                  </a:solidFill>
                  <a:prstDash val="solid"/>
                </a:ln>
                <a:solidFill>
                  <a:srgbClr val="FFFFFF"/>
                </a:solidFill>
                <a:effectLst>
                  <a:outerShdw blurRad="38100" dist="32000" dir="5400000" algn="tl">
                    <a:srgbClr val="000000">
                      <a:alpha val="30000"/>
                    </a:srgbClr>
                  </a:outerShdw>
                </a:effectLst>
              </a:rPr>
              <a:t>a návrh vhodných kartografických metód pre vizualizáciu vybraných udalostí vzťahujúcich sa k cestnej doprave vrátane vytvorenia ich ukážok</a:t>
            </a:r>
          </a:p>
          <a:p>
            <a:endParaRPr lang="sk-SK" dirty="0"/>
          </a:p>
        </p:txBody>
      </p:sp>
      <p:sp>
        <p:nvSpPr>
          <p:cNvPr id="4" name="Zástupný symbol čísla snímky 3"/>
          <p:cNvSpPr>
            <a:spLocks noGrp="1"/>
          </p:cNvSpPr>
          <p:nvPr>
            <p:ph type="sldNum" sz="quarter" idx="10"/>
          </p:nvPr>
        </p:nvSpPr>
        <p:spPr/>
        <p:txBody>
          <a:bodyPr/>
          <a:lstStyle/>
          <a:p>
            <a:fld id="{35844BF4-2A00-41C8-8D53-2685922C4271}" type="slidenum">
              <a:rPr lang="sk-SK" smtClean="0"/>
              <a:pPr/>
              <a:t>3</a:t>
            </a:fld>
            <a:endParaRPr lang="sk-SK"/>
          </a:p>
        </p:txBody>
      </p:sp>
    </p:spTree>
    <p:extLst>
      <p:ext uri="{BB962C8B-B14F-4D97-AF65-F5344CB8AC3E}">
        <p14:creationId xmlns:p14="http://schemas.microsoft.com/office/powerpoint/2010/main" xmlns="" val="4039706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sz="1200" kern="1200" dirty="0" smtClean="0">
                <a:solidFill>
                  <a:schemeClr val="tx1"/>
                </a:solidFill>
                <a:latin typeface="+mn-lt"/>
                <a:ea typeface="+mn-ea"/>
                <a:cs typeface="+mn-cs"/>
              </a:rPr>
              <a:t>Metóda</a:t>
            </a:r>
            <a:r>
              <a:rPr lang="sk-SK" sz="1200" kern="1200" baseline="0" dirty="0" smtClean="0">
                <a:solidFill>
                  <a:schemeClr val="tx1"/>
                </a:solidFill>
                <a:latin typeface="+mn-lt"/>
                <a:ea typeface="+mn-ea"/>
                <a:cs typeface="+mn-cs"/>
              </a:rPr>
              <a:t> kartografickej </a:t>
            </a:r>
            <a:r>
              <a:rPr lang="sk-SK" sz="1200" kern="1200" baseline="0" dirty="0" err="1" smtClean="0">
                <a:solidFill>
                  <a:schemeClr val="tx1"/>
                </a:solidFill>
                <a:latin typeface="+mn-lt"/>
                <a:ea typeface="+mn-ea"/>
                <a:cs typeface="+mn-cs"/>
              </a:rPr>
              <a:t>anamorfózy</a:t>
            </a:r>
            <a:r>
              <a:rPr lang="sk-SK" sz="1200" kern="1200" baseline="0" dirty="0" smtClean="0">
                <a:solidFill>
                  <a:schemeClr val="tx1"/>
                </a:solidFill>
                <a:latin typeface="+mn-lt"/>
                <a:ea typeface="+mn-ea"/>
                <a:cs typeface="+mn-cs"/>
              </a:rPr>
              <a:t> patrí medzi netradičné metódy TK. Aj napriek tomu že mnohí kartografi majú voči tejto metóde skeptický pohľad nakoľko sa pri nej používajú nekonvenčné vyjadrovacie prostriedky, medzi mnohými užívateľmi predstavuje atraktívnu a inovatívnu metódu. Je založená na podstatnom zvýraznení tematického obsahu mapy. </a:t>
            </a:r>
            <a:r>
              <a:rPr lang="sk-SK" sz="1200" kern="1200" baseline="0" dirty="0" err="1" smtClean="0">
                <a:solidFill>
                  <a:schemeClr val="tx1"/>
                </a:solidFill>
                <a:latin typeface="+mn-lt"/>
                <a:ea typeface="+mn-ea"/>
                <a:cs typeface="+mn-cs"/>
              </a:rPr>
              <a:t>Rozličuje</a:t>
            </a:r>
            <a:r>
              <a:rPr lang="sk-SK" sz="1200" kern="1200" baseline="0" dirty="0" smtClean="0">
                <a:solidFill>
                  <a:schemeClr val="tx1"/>
                </a:solidFill>
                <a:latin typeface="+mn-lt"/>
                <a:ea typeface="+mn-ea"/>
                <a:cs typeface="+mn-cs"/>
              </a:rPr>
              <a:t> sa viacero druhov KA, ja som použil spojitú neradiálnu pri ktorom dochádza ku skresľovaní plôch a hraníc avšak bez narušenia susedstva.</a:t>
            </a:r>
          </a:p>
          <a:p>
            <a:r>
              <a:rPr lang="sk-SK" sz="1200" kern="1200" baseline="0" dirty="0" smtClean="0">
                <a:solidFill>
                  <a:schemeClr val="tx1"/>
                </a:solidFill>
                <a:latin typeface="+mn-lt"/>
                <a:ea typeface="+mn-ea"/>
                <a:cs typeface="+mn-cs"/>
              </a:rPr>
              <a:t>Ako polygónovú vrstvu som zvolil vrstvu krajov ČR a z udalostí boli vybraté len tie, ktoré predstavujú plané poplachy za určené obdobie. Výsledok síce nespôsobil extrémnu deformáciu plôch ale zvýraznil (či už zmenšil alebo zmenšil)plochy krajov na základe  tejto tematickej informácie.</a:t>
            </a:r>
            <a:endParaRPr lang="sk-SK" sz="1200" kern="1200" dirty="0" smtClean="0">
              <a:solidFill>
                <a:schemeClr val="tx1"/>
              </a:solidFill>
              <a:latin typeface="+mn-lt"/>
              <a:ea typeface="+mn-ea"/>
              <a:cs typeface="+mn-cs"/>
            </a:endParaRPr>
          </a:p>
          <a:p>
            <a:endParaRPr lang="sk-SK" dirty="0"/>
          </a:p>
        </p:txBody>
      </p:sp>
      <p:sp>
        <p:nvSpPr>
          <p:cNvPr id="4" name="Zástupný symbol čísla snímky 3"/>
          <p:cNvSpPr>
            <a:spLocks noGrp="1"/>
          </p:cNvSpPr>
          <p:nvPr>
            <p:ph type="sldNum" sz="quarter" idx="10"/>
          </p:nvPr>
        </p:nvSpPr>
        <p:spPr/>
        <p:txBody>
          <a:bodyPr/>
          <a:lstStyle/>
          <a:p>
            <a:fld id="{35844BF4-2A00-41C8-8D53-2685922C4271}" type="slidenum">
              <a:rPr lang="sk-SK" smtClean="0"/>
              <a:pPr/>
              <a:t>21</a:t>
            </a:fld>
            <a:endParaRPr lang="sk-SK"/>
          </a:p>
        </p:txBody>
      </p:sp>
    </p:spTree>
    <p:extLst>
      <p:ext uri="{BB962C8B-B14F-4D97-AF65-F5344CB8AC3E}">
        <p14:creationId xmlns:p14="http://schemas.microsoft.com/office/powerpoint/2010/main" xmlns="" val="2856655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sz="1200" kern="1200" dirty="0" smtClean="0">
                <a:solidFill>
                  <a:schemeClr val="tx1"/>
                </a:solidFill>
                <a:latin typeface="+mn-lt"/>
                <a:ea typeface="+mn-ea"/>
                <a:cs typeface="+mn-cs"/>
              </a:rPr>
              <a:t>Je nutné podotknúť, že práca vo svojom celku predstavuje veľký prínos nielen z pohľadu vytvorenia optimalizovaného dátového zdroja webovej aplikácie, ale i poukázania nedostatkov vo vedení evidencie dát z udalostí so zásahom HZS, predovšetkým v evidencii geografických súradníc, ktoré vyžadovali úpravu. </a:t>
            </a:r>
            <a:endParaRPr lang="sk-SK" dirty="0"/>
          </a:p>
        </p:txBody>
      </p:sp>
      <p:sp>
        <p:nvSpPr>
          <p:cNvPr id="4" name="Zástupný symbol čísla snímky 3"/>
          <p:cNvSpPr>
            <a:spLocks noGrp="1"/>
          </p:cNvSpPr>
          <p:nvPr>
            <p:ph type="sldNum" sz="quarter" idx="10"/>
          </p:nvPr>
        </p:nvSpPr>
        <p:spPr/>
        <p:txBody>
          <a:bodyPr/>
          <a:lstStyle/>
          <a:p>
            <a:fld id="{35844BF4-2A00-41C8-8D53-2685922C4271}" type="slidenum">
              <a:rPr lang="sk-SK" smtClean="0"/>
              <a:pPr/>
              <a:t>22</a:t>
            </a:fld>
            <a:endParaRPr lang="sk-SK"/>
          </a:p>
        </p:txBody>
      </p:sp>
    </p:spTree>
    <p:extLst>
      <p:ext uri="{BB962C8B-B14F-4D97-AF65-F5344CB8AC3E}">
        <p14:creationId xmlns:p14="http://schemas.microsoft.com/office/powerpoint/2010/main" xmlns="" val="2856655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35844BF4-2A00-41C8-8D53-2685922C4271}" type="slidenum">
              <a:rPr lang="sk-SK" smtClean="0"/>
              <a:pPr/>
              <a:t>23</a:t>
            </a:fld>
            <a:endParaRPr lang="sk-SK"/>
          </a:p>
        </p:txBody>
      </p:sp>
    </p:spTree>
    <p:extLst>
      <p:ext uri="{BB962C8B-B14F-4D97-AF65-F5344CB8AC3E}">
        <p14:creationId xmlns:p14="http://schemas.microsoft.com/office/powerpoint/2010/main" xmlns="" val="4215835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sz="1200" kern="1200" dirty="0" smtClean="0">
                <a:solidFill>
                  <a:schemeClr val="tx1"/>
                </a:solidFill>
                <a:effectLst/>
                <a:latin typeface="+mn-lt"/>
                <a:ea typeface="+mn-ea"/>
                <a:cs typeface="+mn-cs"/>
              </a:rPr>
              <a:t>Každodenná činnosť inštitúcií verejnej správy sa nezaobíde bez zberu štatistických dát súvisiacich s výkonom činnosti danej organizácie. Tento zber štatistických dát sa týka aj jednotiek požiarnej ochrany, ktoré zasahujú pri rôznych udalostiach ako dopravné nehody, požiare, živelné pohromy či iné mimoriadne udalosti. </a:t>
            </a:r>
          </a:p>
          <a:p>
            <a:r>
              <a:rPr lang="sk-SK" sz="1200" kern="1200" dirty="0" smtClean="0">
                <a:solidFill>
                  <a:schemeClr val="tx1"/>
                </a:solidFill>
                <a:effectLst/>
                <a:latin typeface="+mn-lt"/>
                <a:ea typeface="+mn-ea"/>
                <a:cs typeface="+mn-cs"/>
              </a:rPr>
              <a:t>SSU v požiarnej ochrane je forma štatistického šetrenia, ktoré má svoje korene v dobe pred niekoľkými desaťročiami. Každá udalosť, pri ktorej</a:t>
            </a:r>
            <a:r>
              <a:rPr lang="sk-SK" sz="1200" kern="1200" baseline="0" dirty="0" smtClean="0">
                <a:solidFill>
                  <a:schemeClr val="tx1"/>
                </a:solidFill>
                <a:effectLst/>
                <a:latin typeface="+mn-lt"/>
                <a:ea typeface="+mn-ea"/>
                <a:cs typeface="+mn-cs"/>
              </a:rPr>
              <a:t> zasahujú</a:t>
            </a:r>
            <a:r>
              <a:rPr lang="sk-SK" sz="1200" kern="1200" dirty="0" smtClean="0">
                <a:solidFill>
                  <a:schemeClr val="tx1"/>
                </a:solidFill>
                <a:effectLst/>
                <a:latin typeface="+mn-lt"/>
                <a:ea typeface="+mn-ea"/>
                <a:cs typeface="+mn-cs"/>
              </a:rPr>
              <a:t> zložky HZS je vo forme odpovedí na vopred pripravené otázky uložená do formulára, ktorý je následne spracovaný a informácie, ktoré sa na ňom objavili sú následne prepísané do databázy.</a:t>
            </a:r>
          </a:p>
          <a:p>
            <a:endParaRPr lang="sk-SK" dirty="0"/>
          </a:p>
        </p:txBody>
      </p:sp>
      <p:sp>
        <p:nvSpPr>
          <p:cNvPr id="4" name="Zástupný symbol čísla snímky 3"/>
          <p:cNvSpPr>
            <a:spLocks noGrp="1"/>
          </p:cNvSpPr>
          <p:nvPr>
            <p:ph type="sldNum" sz="quarter" idx="10"/>
          </p:nvPr>
        </p:nvSpPr>
        <p:spPr/>
        <p:txBody>
          <a:bodyPr/>
          <a:lstStyle/>
          <a:p>
            <a:fld id="{35844BF4-2A00-41C8-8D53-2685922C4271}" type="slidenum">
              <a:rPr lang="sk-SK" smtClean="0"/>
              <a:pPr/>
              <a:t>4</a:t>
            </a:fld>
            <a:endParaRPr lang="sk-SK"/>
          </a:p>
        </p:txBody>
      </p:sp>
    </p:spTree>
    <p:extLst>
      <p:ext uri="{BB962C8B-B14F-4D97-AF65-F5344CB8AC3E}">
        <p14:creationId xmlns:p14="http://schemas.microsoft.com/office/powerpoint/2010/main" xmlns="" val="15191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effectLst/>
                <a:latin typeface="+mn-lt"/>
                <a:ea typeface="+mn-ea"/>
                <a:cs typeface="+mn-cs"/>
              </a:rPr>
              <a:t>Tieto informácie majú priestorový charakter, dejú sa na konkrétnom mieste a v konkrétnu dobu. Polohový aspekt týchto dát vzťahujúcich sa ku konkrétnym udalostiam je zaznamenávaný buď súradnicami alebo adresou či v</a:t>
            </a:r>
            <a:r>
              <a:rPr lang="sk-SK" sz="1200" kern="1200" baseline="0" dirty="0" smtClean="0">
                <a:solidFill>
                  <a:schemeClr val="tx1"/>
                </a:solidFill>
                <a:effectLst/>
                <a:latin typeface="+mn-lt"/>
                <a:ea typeface="+mn-ea"/>
                <a:cs typeface="+mn-cs"/>
              </a:rPr>
              <a:t> podobe územnej jednotky</a:t>
            </a:r>
            <a:r>
              <a:rPr lang="sk-SK" sz="1200" kern="1200" dirty="0" smtClean="0">
                <a:solidFill>
                  <a:schemeClr val="tx1"/>
                </a:solidFill>
                <a:effectLst/>
                <a:latin typeface="+mn-lt"/>
                <a:ea typeface="+mn-ea"/>
                <a:cs typeface="+mn-cs"/>
              </a:rPr>
              <a:t>.</a:t>
            </a:r>
            <a:r>
              <a:rPr lang="sk-SK"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effectLst/>
                <a:latin typeface="+mn-lt"/>
                <a:ea typeface="+mn-ea"/>
                <a:cs typeface="+mn-cs"/>
              </a:rPr>
              <a:t>Tento priestorový charakter predurčoval dáta pre ich spracovanie formou kartografickej vizualizácie, ktorá sa formou </a:t>
            </a:r>
            <a:r>
              <a:rPr lang="sk-SK" sz="1200" kern="1200" dirty="0" err="1" smtClean="0">
                <a:solidFill>
                  <a:schemeClr val="tx1"/>
                </a:solidFill>
                <a:effectLst/>
                <a:latin typeface="+mn-lt"/>
                <a:ea typeface="+mn-ea"/>
                <a:cs typeface="+mn-cs"/>
              </a:rPr>
              <a:t>kartogramov</a:t>
            </a:r>
            <a:r>
              <a:rPr lang="sk-SK" sz="1200" kern="1200" dirty="0" smtClean="0">
                <a:solidFill>
                  <a:schemeClr val="tx1"/>
                </a:solidFill>
                <a:effectLst/>
                <a:latin typeface="+mn-lt"/>
                <a:ea typeface="+mn-ea"/>
                <a:cs typeface="+mn-cs"/>
              </a:rPr>
              <a:t> a </a:t>
            </a:r>
            <a:r>
              <a:rPr lang="sk-SK" sz="1200" kern="1200" dirty="0" err="1" smtClean="0">
                <a:solidFill>
                  <a:schemeClr val="tx1"/>
                </a:solidFill>
                <a:effectLst/>
                <a:latin typeface="+mn-lt"/>
                <a:ea typeface="+mn-ea"/>
                <a:cs typeface="+mn-cs"/>
              </a:rPr>
              <a:t>kartodiagramov</a:t>
            </a:r>
            <a:r>
              <a:rPr lang="sk-SK" sz="1200" kern="1200" dirty="0" smtClean="0">
                <a:solidFill>
                  <a:schemeClr val="tx1"/>
                </a:solidFill>
                <a:effectLst/>
                <a:latin typeface="+mn-lt"/>
                <a:ea typeface="+mn-ea"/>
                <a:cs typeface="+mn-cs"/>
              </a:rPr>
              <a:t> uplatňovala na GR HZS už od roku 2001. Tieto kartografické výstupy sa postupom rokov stali v HZS veľmi </a:t>
            </a:r>
            <a:r>
              <a:rPr lang="sk-SK" sz="1200" kern="1200" dirty="0" err="1" smtClean="0">
                <a:solidFill>
                  <a:schemeClr val="tx1"/>
                </a:solidFill>
                <a:effectLst/>
                <a:latin typeface="+mn-lt"/>
                <a:ea typeface="+mn-ea"/>
                <a:cs typeface="+mn-cs"/>
              </a:rPr>
              <a:t>žiadúce</a:t>
            </a:r>
            <a:r>
              <a:rPr lang="sk-SK" sz="1200" kern="1200" dirty="0" smtClean="0">
                <a:solidFill>
                  <a:schemeClr val="tx1"/>
                </a:solidFill>
                <a:effectLst/>
                <a:latin typeface="+mn-lt"/>
                <a:ea typeface="+mn-ea"/>
                <a:cs typeface="+mn-cs"/>
              </a:rPr>
              <a:t> a plnili úlohu podporných materiálov pre strategické rozhodovanie či iné činnosti. Toto viedlo k myšlienke vytvoriť  programový nástroj, ktorý užívateľom  bude umožňovať rýchlu tvorbu kartografických výstupov na základe zvoleného štatistického znaku.</a:t>
            </a:r>
          </a:p>
          <a:p>
            <a:pPr marL="0" marR="0" indent="0" algn="l" defTabSz="914400" rtl="0" eaLnBrk="1" fontAlgn="auto" latinLnBrk="0" hangingPunct="1">
              <a:lnSpc>
                <a:spcPct val="100000"/>
              </a:lnSpc>
              <a:spcBef>
                <a:spcPts val="0"/>
              </a:spcBef>
              <a:spcAft>
                <a:spcPts val="0"/>
              </a:spcAft>
              <a:buClrTx/>
              <a:buSzTx/>
              <a:buFontTx/>
              <a:buNone/>
              <a:tabLst/>
              <a:defRPr/>
            </a:pPr>
            <a:endParaRPr lang="sk-SK" sz="1200" kern="1200" dirty="0" smtClean="0">
              <a:solidFill>
                <a:schemeClr val="tx1"/>
              </a:solidFill>
              <a:effectLst/>
              <a:latin typeface="+mn-lt"/>
              <a:ea typeface="+mn-ea"/>
              <a:cs typeface="+mn-cs"/>
            </a:endParaRPr>
          </a:p>
          <a:p>
            <a:endParaRPr lang="sk-SK" dirty="0"/>
          </a:p>
        </p:txBody>
      </p:sp>
      <p:sp>
        <p:nvSpPr>
          <p:cNvPr id="4" name="Zástupný symbol čísla snímky 3"/>
          <p:cNvSpPr>
            <a:spLocks noGrp="1"/>
          </p:cNvSpPr>
          <p:nvPr>
            <p:ph type="sldNum" sz="quarter" idx="10"/>
          </p:nvPr>
        </p:nvSpPr>
        <p:spPr/>
        <p:txBody>
          <a:bodyPr/>
          <a:lstStyle/>
          <a:p>
            <a:fld id="{35844BF4-2A00-41C8-8D53-2685922C4271}" type="slidenum">
              <a:rPr lang="sk-SK" smtClean="0"/>
              <a:pPr/>
              <a:t>5</a:t>
            </a:fld>
            <a:endParaRPr lang="sk-SK"/>
          </a:p>
        </p:txBody>
      </p:sp>
    </p:spTree>
    <p:extLst>
      <p:ext uri="{BB962C8B-B14F-4D97-AF65-F5344CB8AC3E}">
        <p14:creationId xmlns:p14="http://schemas.microsoft.com/office/powerpoint/2010/main" xmlns="" val="574975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effectLst/>
                <a:latin typeface="+mn-lt"/>
                <a:ea typeface="+mn-ea"/>
                <a:cs typeface="+mn-cs"/>
              </a:rPr>
              <a:t>Týmto programovým nástrojom sa stal </a:t>
            </a:r>
            <a:r>
              <a:rPr lang="sk-SK" sz="1200" kern="1200" dirty="0" err="1" smtClean="0">
                <a:solidFill>
                  <a:schemeClr val="tx1"/>
                </a:solidFill>
                <a:effectLst/>
                <a:latin typeface="+mn-lt"/>
                <a:ea typeface="+mn-ea"/>
                <a:cs typeface="+mn-cs"/>
              </a:rPr>
              <a:t>eAtlas</a:t>
            </a:r>
            <a:r>
              <a:rPr lang="sk-SK" sz="1200" kern="1200" dirty="0" smtClean="0">
                <a:solidFill>
                  <a:schemeClr val="tx1"/>
                </a:solidFill>
                <a:effectLst/>
                <a:latin typeface="+mn-lt"/>
                <a:ea typeface="+mn-ea"/>
                <a:cs typeface="+mn-cs"/>
              </a:rPr>
              <a:t> požiarnej ochrany, ktorý bol od roku 2005 vyvíjaný Generálnym riaditeľstvom požiarnej ochrany, VŠB-TUO a Združením požiarneho a bezpečnostného inžinierstva. Účelom tohto atlasu je poskytnúť jeho užívateľovi tematickú mapu, ktorá  reprezentuje zvolený štatistický znak za určité časové obdobie a v územnej jednotke. Užívateľ má na výber z 3 kartografických metód – </a:t>
            </a:r>
            <a:r>
              <a:rPr lang="sk-SK" sz="1200" kern="1200" dirty="0" err="1" smtClean="0">
                <a:solidFill>
                  <a:schemeClr val="tx1"/>
                </a:solidFill>
                <a:effectLst/>
                <a:latin typeface="+mn-lt"/>
                <a:ea typeface="+mn-ea"/>
                <a:cs typeface="+mn-cs"/>
              </a:rPr>
              <a:t>kartogram</a:t>
            </a:r>
            <a:r>
              <a:rPr lang="sk-SK" sz="1200" kern="1200" dirty="0" smtClean="0">
                <a:solidFill>
                  <a:schemeClr val="tx1"/>
                </a:solidFill>
                <a:effectLst/>
                <a:latin typeface="+mn-lt"/>
                <a:ea typeface="+mn-ea"/>
                <a:cs typeface="+mn-cs"/>
              </a:rPr>
              <a:t> jednoduchý homogénny, </a:t>
            </a:r>
            <a:r>
              <a:rPr lang="sk-SK" sz="1200" kern="1200" dirty="0" err="1" smtClean="0">
                <a:solidFill>
                  <a:schemeClr val="tx1"/>
                </a:solidFill>
                <a:effectLst/>
                <a:latin typeface="+mn-lt"/>
                <a:ea typeface="+mn-ea"/>
                <a:cs typeface="+mn-cs"/>
              </a:rPr>
              <a:t>kartodiagram</a:t>
            </a:r>
            <a:r>
              <a:rPr lang="sk-SK" sz="1200" kern="1200" dirty="0" smtClean="0">
                <a:solidFill>
                  <a:schemeClr val="tx1"/>
                </a:solidFill>
                <a:effectLst/>
                <a:latin typeface="+mn-lt"/>
                <a:ea typeface="+mn-ea"/>
                <a:cs typeface="+mn-cs"/>
              </a:rPr>
              <a:t> jednoduchý a zložený štruktúrny a rovnako nastavuje rozličné parametre nutné pre kartografickú vizualizáciu.</a:t>
            </a:r>
          </a:p>
          <a:p>
            <a:endParaRPr lang="sk-SK" dirty="0"/>
          </a:p>
        </p:txBody>
      </p:sp>
      <p:sp>
        <p:nvSpPr>
          <p:cNvPr id="4" name="Zástupný symbol čísla snímky 3"/>
          <p:cNvSpPr>
            <a:spLocks noGrp="1"/>
          </p:cNvSpPr>
          <p:nvPr>
            <p:ph type="sldNum" sz="quarter" idx="10"/>
          </p:nvPr>
        </p:nvSpPr>
        <p:spPr/>
        <p:txBody>
          <a:bodyPr/>
          <a:lstStyle/>
          <a:p>
            <a:fld id="{35844BF4-2A00-41C8-8D53-2685922C4271}" type="slidenum">
              <a:rPr lang="sk-SK" smtClean="0"/>
              <a:pPr/>
              <a:t>6</a:t>
            </a:fld>
            <a:endParaRPr lang="sk-SK"/>
          </a:p>
        </p:txBody>
      </p:sp>
    </p:spTree>
    <p:extLst>
      <p:ext uri="{BB962C8B-B14F-4D97-AF65-F5344CB8AC3E}">
        <p14:creationId xmlns:p14="http://schemas.microsoft.com/office/powerpoint/2010/main" xmlns="" val="2175089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err="1" smtClean="0"/>
              <a:t>Kedze</a:t>
            </a:r>
            <a:r>
              <a:rPr lang="sk-SK" dirty="0" smtClean="0"/>
              <a:t> som nemal </a:t>
            </a:r>
            <a:r>
              <a:rPr lang="sk-SK" dirty="0" err="1" smtClean="0"/>
              <a:t>moznost</a:t>
            </a:r>
            <a:r>
              <a:rPr lang="sk-SK" dirty="0" smtClean="0"/>
              <a:t> </a:t>
            </a:r>
            <a:r>
              <a:rPr lang="sk-SK" dirty="0" err="1" smtClean="0"/>
              <a:t>vytvorit</a:t>
            </a:r>
            <a:r>
              <a:rPr lang="sk-SK" dirty="0" smtClean="0"/>
              <a:t> </a:t>
            </a:r>
            <a:r>
              <a:rPr lang="sk-SK" dirty="0" err="1" smtClean="0"/>
              <a:t>ukazky</a:t>
            </a:r>
            <a:r>
              <a:rPr lang="sk-SK" dirty="0" smtClean="0"/>
              <a:t> nastroja v </a:t>
            </a:r>
            <a:r>
              <a:rPr lang="sk-SK" dirty="0" err="1" smtClean="0"/>
              <a:t>sucasnej</a:t>
            </a:r>
            <a:r>
              <a:rPr lang="sk-SK" baseline="0" dirty="0" smtClean="0"/>
              <a:t> podobe </a:t>
            </a:r>
            <a:r>
              <a:rPr lang="sk-SK" baseline="0" dirty="0" err="1" smtClean="0"/>
              <a:t>nakolko</a:t>
            </a:r>
            <a:r>
              <a:rPr lang="sk-SK" baseline="0" dirty="0" smtClean="0"/>
              <a:t> havaroval server a </a:t>
            </a:r>
            <a:r>
              <a:rPr lang="sk-SK" baseline="0" dirty="0" err="1" smtClean="0"/>
              <a:t>dalsia</a:t>
            </a:r>
            <a:r>
              <a:rPr lang="sk-SK" baseline="0" dirty="0" smtClean="0"/>
              <a:t> verzia </a:t>
            </a:r>
            <a:r>
              <a:rPr lang="sk-SK" baseline="0" dirty="0" err="1" smtClean="0"/>
              <a:t>bezi</a:t>
            </a:r>
            <a:r>
              <a:rPr lang="sk-SK" baseline="0" dirty="0" smtClean="0"/>
              <a:t> na intranete GRHZS a </a:t>
            </a:r>
            <a:r>
              <a:rPr lang="sk-SK" baseline="0" dirty="0" err="1" smtClean="0"/>
              <a:t>nemam</a:t>
            </a:r>
            <a:r>
              <a:rPr lang="sk-SK" baseline="0" dirty="0" smtClean="0"/>
              <a:t> k nej </a:t>
            </a:r>
            <a:r>
              <a:rPr lang="sk-SK" baseline="0" dirty="0" err="1" smtClean="0"/>
              <a:t>pristup,pre</a:t>
            </a:r>
            <a:r>
              <a:rPr lang="sk-SK" baseline="0" dirty="0" smtClean="0"/>
              <a:t> </a:t>
            </a:r>
            <a:r>
              <a:rPr lang="sk-SK" baseline="0" dirty="0" err="1" smtClean="0"/>
              <a:t>ilustraciu</a:t>
            </a:r>
            <a:r>
              <a:rPr lang="sk-SK" baseline="0" dirty="0" smtClean="0"/>
              <a:t> som uviedol strasie </a:t>
            </a:r>
            <a:r>
              <a:rPr lang="sk-SK" baseline="0" dirty="0" err="1" smtClean="0"/>
              <a:t>ukazky</a:t>
            </a:r>
            <a:r>
              <a:rPr lang="sk-SK" baseline="0" dirty="0" smtClean="0"/>
              <a:t> nastroja. </a:t>
            </a:r>
            <a:r>
              <a:rPr lang="sk-SK" baseline="0" dirty="0" err="1" smtClean="0"/>
              <a:t>Sice</a:t>
            </a:r>
            <a:r>
              <a:rPr lang="sk-SK" baseline="0" dirty="0" smtClean="0"/>
              <a:t> sa </a:t>
            </a:r>
            <a:r>
              <a:rPr lang="sk-SK" baseline="0" dirty="0" err="1" smtClean="0"/>
              <a:t>nejake</a:t>
            </a:r>
            <a:r>
              <a:rPr lang="sk-SK" baseline="0" dirty="0" smtClean="0"/>
              <a:t> detaily zmenili, pre </a:t>
            </a:r>
            <a:r>
              <a:rPr lang="sk-SK" baseline="0" dirty="0" err="1" smtClean="0"/>
              <a:t>ilustraciu</a:t>
            </a:r>
            <a:r>
              <a:rPr lang="sk-SK" baseline="0" dirty="0" smtClean="0"/>
              <a:t> </a:t>
            </a:r>
            <a:r>
              <a:rPr lang="sk-SK" baseline="0" dirty="0" err="1" smtClean="0"/>
              <a:t>funkcnosti</a:t>
            </a:r>
            <a:r>
              <a:rPr lang="sk-SK" baseline="0" dirty="0" smtClean="0"/>
              <a:t> to </a:t>
            </a:r>
            <a:r>
              <a:rPr lang="sk-SK" baseline="0" dirty="0" err="1" smtClean="0"/>
              <a:t>postaci</a:t>
            </a:r>
            <a:r>
              <a:rPr lang="sk-SK" baseline="0" dirty="0" smtClean="0"/>
              <a:t>.</a:t>
            </a:r>
            <a:endParaRPr lang="sk-SK" dirty="0"/>
          </a:p>
        </p:txBody>
      </p:sp>
      <p:sp>
        <p:nvSpPr>
          <p:cNvPr id="4" name="Zástupný symbol čísla snímky 3"/>
          <p:cNvSpPr>
            <a:spLocks noGrp="1"/>
          </p:cNvSpPr>
          <p:nvPr>
            <p:ph type="sldNum" sz="quarter" idx="10"/>
          </p:nvPr>
        </p:nvSpPr>
        <p:spPr/>
        <p:txBody>
          <a:bodyPr/>
          <a:lstStyle/>
          <a:p>
            <a:fld id="{35844BF4-2A00-41C8-8D53-2685922C4271}" type="slidenum">
              <a:rPr lang="sk-SK" smtClean="0"/>
              <a:pPr/>
              <a:t>7</a:t>
            </a:fld>
            <a:endParaRPr lang="sk-SK"/>
          </a:p>
        </p:txBody>
      </p:sp>
    </p:spTree>
    <p:extLst>
      <p:ext uri="{BB962C8B-B14F-4D97-AF65-F5344CB8AC3E}">
        <p14:creationId xmlns:p14="http://schemas.microsoft.com/office/powerpoint/2010/main" xmlns="" val="3789155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effectLst/>
                <a:latin typeface="+mn-lt"/>
                <a:ea typeface="+mn-ea"/>
                <a:cs typeface="+mn-cs"/>
              </a:rPr>
              <a:t>Dáta zo štatistického sledovania udalostí sú uchovávané v databáze, ktorá je pomerne objemná a obsahuje milióny záznamov, ktoré boli získané systematickým zberom od roku 1992. Všetky dáta od tohto roku však neboli uchovávané v prostredí jedného informačného systému, ale sú si svojou dátovou štruktúrou odlišné a bolo nutné tieto dáta transformovať . Štruktúra dát v období 1997-2005 sa odlišuje od dát uložených v </a:t>
            </a:r>
            <a:r>
              <a:rPr lang="sk-SK" sz="1200" kern="1200" dirty="0" err="1" smtClean="0">
                <a:solidFill>
                  <a:schemeClr val="tx1"/>
                </a:solidFill>
                <a:effectLst/>
                <a:latin typeface="+mn-lt"/>
                <a:ea typeface="+mn-ea"/>
                <a:cs typeface="+mn-cs"/>
              </a:rPr>
              <a:t>databázi</a:t>
            </a:r>
            <a:r>
              <a:rPr lang="sk-SK" sz="1200" kern="1200" dirty="0" smtClean="0">
                <a:solidFill>
                  <a:schemeClr val="tx1"/>
                </a:solidFill>
                <a:effectLst/>
                <a:latin typeface="+mn-lt"/>
                <a:ea typeface="+mn-ea"/>
                <a:cs typeface="+mn-cs"/>
              </a:rPr>
              <a:t> od roku 2006 až po súčasnosť, nakoľko v roku 2006 spustilo Generálne riaditeľstvo HZS nový informačný systém, ktorého súčasťou je tiež zber štatistických dát, ktorý prebieha už v reálnom čase.</a:t>
            </a:r>
          </a:p>
          <a:p>
            <a:endParaRPr lang="sk-SK" dirty="0"/>
          </a:p>
        </p:txBody>
      </p:sp>
      <p:sp>
        <p:nvSpPr>
          <p:cNvPr id="4" name="Zástupný symbol čísla snímky 3"/>
          <p:cNvSpPr>
            <a:spLocks noGrp="1"/>
          </p:cNvSpPr>
          <p:nvPr>
            <p:ph type="sldNum" sz="quarter" idx="10"/>
          </p:nvPr>
        </p:nvSpPr>
        <p:spPr/>
        <p:txBody>
          <a:bodyPr/>
          <a:lstStyle/>
          <a:p>
            <a:fld id="{35844BF4-2A00-41C8-8D53-2685922C4271}" type="slidenum">
              <a:rPr lang="sk-SK" smtClean="0"/>
              <a:pPr/>
              <a:t>8</a:t>
            </a:fld>
            <a:endParaRPr lang="sk-SK"/>
          </a:p>
        </p:txBody>
      </p:sp>
    </p:spTree>
    <p:extLst>
      <p:ext uri="{BB962C8B-B14F-4D97-AF65-F5344CB8AC3E}">
        <p14:creationId xmlns:p14="http://schemas.microsoft.com/office/powerpoint/2010/main" xmlns="" val="1080161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effectLst/>
                <a:latin typeface="+mn-lt"/>
                <a:ea typeface="+mn-ea"/>
                <a:cs typeface="+mn-cs"/>
              </a:rPr>
              <a:t>V prvej fáze diplomovej práce bolo mojou úlohou optimalizovať dátový model SSU, aby bolo možné do tohto modelu zlúčiť dáta z oboch období a mohli byť využité v prostredí webovej aplikácie. Vychádzal som zo starej štruktúry, ktorá mi bola poskytnutá aj s dátami v </a:t>
            </a:r>
            <a:r>
              <a:rPr lang="sk-SK" sz="1200" kern="1200" dirty="0" err="1" smtClean="0">
                <a:solidFill>
                  <a:schemeClr val="tx1"/>
                </a:solidFill>
                <a:effectLst/>
                <a:latin typeface="+mn-lt"/>
                <a:ea typeface="+mn-ea"/>
                <a:cs typeface="+mn-cs"/>
              </a:rPr>
              <a:t>databázi</a:t>
            </a:r>
            <a:r>
              <a:rPr lang="sk-SK" sz="1200" kern="1200" dirty="0" smtClean="0">
                <a:solidFill>
                  <a:schemeClr val="tx1"/>
                </a:solidFill>
                <a:effectLst/>
                <a:latin typeface="+mn-lt"/>
                <a:ea typeface="+mn-ea"/>
                <a:cs typeface="+mn-cs"/>
              </a:rPr>
              <a:t> MS Access a štruktúry tabuliek v novej súčasnej </a:t>
            </a:r>
            <a:r>
              <a:rPr lang="sk-SK" sz="1200" kern="1200" dirty="0" err="1" smtClean="0">
                <a:solidFill>
                  <a:schemeClr val="tx1"/>
                </a:solidFill>
                <a:effectLst/>
                <a:latin typeface="+mn-lt"/>
                <a:ea typeface="+mn-ea"/>
                <a:cs typeface="+mn-cs"/>
              </a:rPr>
              <a:t>databázi</a:t>
            </a:r>
            <a:r>
              <a:rPr lang="sk-SK" sz="1200" kern="1200" dirty="0" smtClean="0">
                <a:solidFill>
                  <a:schemeClr val="tx1"/>
                </a:solidFill>
                <a:effectLst/>
                <a:latin typeface="+mn-lt"/>
                <a:ea typeface="+mn-ea"/>
                <a:cs typeface="+mn-cs"/>
              </a:rPr>
              <a:t> ORACLE vrátane číselníkov. </a:t>
            </a:r>
          </a:p>
          <a:p>
            <a:endParaRPr lang="sk-SK" dirty="0"/>
          </a:p>
        </p:txBody>
      </p:sp>
      <p:sp>
        <p:nvSpPr>
          <p:cNvPr id="4" name="Zástupný symbol čísla snímky 3"/>
          <p:cNvSpPr>
            <a:spLocks noGrp="1"/>
          </p:cNvSpPr>
          <p:nvPr>
            <p:ph type="sldNum" sz="quarter" idx="10"/>
          </p:nvPr>
        </p:nvSpPr>
        <p:spPr/>
        <p:txBody>
          <a:bodyPr/>
          <a:lstStyle/>
          <a:p>
            <a:fld id="{35844BF4-2A00-41C8-8D53-2685922C4271}" type="slidenum">
              <a:rPr lang="sk-SK" smtClean="0"/>
              <a:pPr/>
              <a:t>9</a:t>
            </a:fld>
            <a:endParaRPr lang="sk-SK"/>
          </a:p>
        </p:txBody>
      </p:sp>
    </p:spTree>
    <p:extLst>
      <p:ext uri="{BB962C8B-B14F-4D97-AF65-F5344CB8AC3E}">
        <p14:creationId xmlns:p14="http://schemas.microsoft.com/office/powerpoint/2010/main" xmlns="" val="2856655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effectLst/>
                <a:latin typeface="+mn-lt"/>
                <a:ea typeface="+mn-ea"/>
                <a:cs typeface="+mn-cs"/>
              </a:rPr>
              <a:t>Išlo však o náročný proces, keďže súčasná databáza je veľmi zložitá a vyžadovala podrobnú analýzu. Pri tejto analýze bolo zistené, že nie všetky štatistické znaky boli sledované v oboch štruktúrach, pri určitých štatistických znakoch došlo k zmene číselníkov alebo došlo k výraznejšej zmene v členení tabuliek.</a:t>
            </a:r>
          </a:p>
          <a:p>
            <a:endParaRPr lang="sk-SK" dirty="0"/>
          </a:p>
        </p:txBody>
      </p:sp>
      <p:sp>
        <p:nvSpPr>
          <p:cNvPr id="4" name="Zástupný symbol čísla snímky 3"/>
          <p:cNvSpPr>
            <a:spLocks noGrp="1"/>
          </p:cNvSpPr>
          <p:nvPr>
            <p:ph type="sldNum" sz="quarter" idx="10"/>
          </p:nvPr>
        </p:nvSpPr>
        <p:spPr/>
        <p:txBody>
          <a:bodyPr/>
          <a:lstStyle/>
          <a:p>
            <a:fld id="{35844BF4-2A00-41C8-8D53-2685922C4271}" type="slidenum">
              <a:rPr lang="sk-SK" smtClean="0"/>
              <a:pPr/>
              <a:t>10</a:t>
            </a:fld>
            <a:endParaRPr lang="sk-SK"/>
          </a:p>
        </p:txBody>
      </p:sp>
    </p:spTree>
    <p:extLst>
      <p:ext uri="{BB962C8B-B14F-4D97-AF65-F5344CB8AC3E}">
        <p14:creationId xmlns:p14="http://schemas.microsoft.com/office/powerpoint/2010/main" xmlns="" val="2856655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bg>
      <p:bgRef idx="1002">
        <a:schemeClr val="bg2"/>
      </p:bgRef>
    </p:bg>
    <p:spTree>
      <p:nvGrpSpPr>
        <p:cNvPr id="1" name=""/>
        <p:cNvGrpSpPr/>
        <p:nvPr/>
      </p:nvGrpSpPr>
      <p:grpSpPr>
        <a:xfrm>
          <a:off x="0" y="0"/>
          <a:ext cx="0" cy="0"/>
          <a:chOff x="0" y="0"/>
          <a:chExt cx="0" cy="0"/>
        </a:xfrm>
      </p:grpSpPr>
      <p:sp>
        <p:nvSpPr>
          <p:cNvPr id="7" name="Voľná forma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Voľná forma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Nadpis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sk-SK" smtClean="0"/>
              <a:t>Kliknite sem a upravte štýl predlohy nadpisov.</a:t>
            </a:r>
            <a:endParaRPr kumimoji="0" lang="en-US"/>
          </a:p>
        </p:txBody>
      </p:sp>
      <p:sp>
        <p:nvSpPr>
          <p:cNvPr id="17" name="Podnadpis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smtClean="0"/>
              <a:t>Kliknite sem a upravte štýl predlohy podnadpisov.</a:t>
            </a:r>
            <a:endParaRPr kumimoji="0" lang="en-US"/>
          </a:p>
        </p:txBody>
      </p:sp>
      <p:sp>
        <p:nvSpPr>
          <p:cNvPr id="30" name="Zástupný symbol dátumu 29"/>
          <p:cNvSpPr>
            <a:spLocks noGrp="1"/>
          </p:cNvSpPr>
          <p:nvPr>
            <p:ph type="dt" sz="half" idx="10"/>
          </p:nvPr>
        </p:nvSpPr>
        <p:spPr/>
        <p:txBody>
          <a:bodyPr/>
          <a:lstStyle/>
          <a:p>
            <a:fld id="{8837701C-BAE6-4BF1-B203-F7EF94853297}" type="datetimeFigureOut">
              <a:rPr lang="sk-SK" smtClean="0"/>
              <a:pPr/>
              <a:t>8. 5. 2013</a:t>
            </a:fld>
            <a:endParaRPr lang="sk-SK"/>
          </a:p>
        </p:txBody>
      </p:sp>
      <p:sp>
        <p:nvSpPr>
          <p:cNvPr id="19" name="Zástupný symbol päty 18"/>
          <p:cNvSpPr>
            <a:spLocks noGrp="1"/>
          </p:cNvSpPr>
          <p:nvPr>
            <p:ph type="ftr" sz="quarter" idx="11"/>
          </p:nvPr>
        </p:nvSpPr>
        <p:spPr/>
        <p:txBody>
          <a:bodyPr/>
          <a:lstStyle/>
          <a:p>
            <a:endParaRPr lang="sk-SK"/>
          </a:p>
        </p:txBody>
      </p:sp>
      <p:sp>
        <p:nvSpPr>
          <p:cNvPr id="27" name="Zástupný symbol čísla snímky 26"/>
          <p:cNvSpPr>
            <a:spLocks noGrp="1"/>
          </p:cNvSpPr>
          <p:nvPr>
            <p:ph type="sldNum" sz="quarter" idx="12"/>
          </p:nvPr>
        </p:nvSpPr>
        <p:spPr/>
        <p:txBody>
          <a:bodyPr/>
          <a:lstStyle/>
          <a:p>
            <a:fld id="{CF49E99C-3B92-4FE7-A7B3-7F43A2DA2B0C}" type="slidenum">
              <a:rPr lang="sk-SK" smtClean="0"/>
              <a:pPr/>
              <a:t>‹#›</a:t>
            </a:fld>
            <a:endParaRPr lang="sk-SK"/>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8837701C-BAE6-4BF1-B203-F7EF94853297}" type="datetimeFigureOut">
              <a:rPr lang="sk-SK" smtClean="0"/>
              <a:pPr/>
              <a:t>8. 5. 2013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F49E99C-3B92-4FE7-A7B3-7F43A2DA2B0C}" type="slidenum">
              <a:rPr lang="sk-SK" smtClean="0"/>
              <a:pPr/>
              <a:t>‹#›</a:t>
            </a:fld>
            <a:endParaRPr lang="sk-SK"/>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8837701C-BAE6-4BF1-B203-F7EF94853297}" type="datetimeFigureOut">
              <a:rPr lang="sk-SK" smtClean="0"/>
              <a:pPr/>
              <a:t>8. 5. 2013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F49E99C-3B92-4FE7-A7B3-7F43A2DA2B0C}" type="slidenum">
              <a:rPr lang="sk-SK" smtClean="0"/>
              <a:pPr/>
              <a:t>‹#›</a:t>
            </a:fld>
            <a:endParaRPr lang="sk-SK"/>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lgn="l">
              <a:defRPr/>
            </a:lvl1pPr>
          </a:lstStyle>
          <a:p>
            <a:r>
              <a:rPr kumimoji="0" lang="sk-SK" smtClean="0"/>
              <a:t>Kliknite sem a upravte štýl predlohy nadpisov.</a:t>
            </a:r>
            <a:endParaRPr kumimoji="0" lang="en-US"/>
          </a:p>
        </p:txBody>
      </p:sp>
      <p:sp>
        <p:nvSpPr>
          <p:cNvPr id="3" name="Zástupný symbol obsahu 2"/>
          <p:cNvSpPr>
            <a:spLocks noGrp="1"/>
          </p:cNvSpPr>
          <p:nvPr>
            <p:ph idx="1"/>
          </p:nvPr>
        </p:nvSpPr>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8837701C-BAE6-4BF1-B203-F7EF94853297}" type="datetimeFigureOut">
              <a:rPr lang="sk-SK" smtClean="0"/>
              <a:pPr/>
              <a:t>8. 5. 2013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F49E99C-3B92-4FE7-A7B3-7F43A2DA2B0C}" type="slidenum">
              <a:rPr lang="sk-SK" smtClean="0"/>
              <a:pPr/>
              <a:t>‹#›</a:t>
            </a:fld>
            <a:endParaRPr lang="sk-SK"/>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Ref idx="1002">
        <a:schemeClr val="bg2"/>
      </p:bgRef>
    </p:bg>
    <p:spTree>
      <p:nvGrpSpPr>
        <p:cNvPr id="1" name=""/>
        <p:cNvGrpSpPr/>
        <p:nvPr/>
      </p:nvGrpSpPr>
      <p:grpSpPr>
        <a:xfrm>
          <a:off x="0" y="0"/>
          <a:ext cx="0" cy="0"/>
          <a:chOff x="0" y="0"/>
          <a:chExt cx="0" cy="0"/>
        </a:xfrm>
      </p:grpSpPr>
      <p:sp>
        <p:nvSpPr>
          <p:cNvPr id="7" name="Voľná forma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Voľná forma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Nadpis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smtClean="0"/>
              <a:t>Kliknite sem a upravte štýly predlohy textu.</a:t>
            </a:r>
          </a:p>
        </p:txBody>
      </p:sp>
      <p:sp>
        <p:nvSpPr>
          <p:cNvPr id="4" name="Zástupný symbol dátumu 3"/>
          <p:cNvSpPr>
            <a:spLocks noGrp="1"/>
          </p:cNvSpPr>
          <p:nvPr>
            <p:ph type="dt" sz="half" idx="10"/>
          </p:nvPr>
        </p:nvSpPr>
        <p:spPr/>
        <p:txBody>
          <a:bodyPr/>
          <a:lstStyle/>
          <a:p>
            <a:fld id="{8837701C-BAE6-4BF1-B203-F7EF94853297}" type="datetimeFigureOut">
              <a:rPr lang="sk-SK" smtClean="0"/>
              <a:pPr/>
              <a:t>8. 5. 2013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F49E99C-3B92-4FE7-A7B3-7F43A2DA2B0C}" type="slidenum">
              <a:rPr lang="sk-SK" smtClean="0"/>
              <a:pPr/>
              <a:t>‹#›</a:t>
            </a:fld>
            <a:endParaRPr lang="sk-SK"/>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1143000"/>
          </a:xfrm>
        </p:spPr>
        <p:txBody>
          <a:bodyPr/>
          <a:lstStyle/>
          <a:p>
            <a:r>
              <a:rPr kumimoji="0" lang="sk-SK" smtClean="0"/>
              <a:t>Kliknite sem a upravte štýl predlohy nadpisov.</a:t>
            </a:r>
            <a:endParaRPr kumimoji="0" lang="en-US"/>
          </a:p>
        </p:txBody>
      </p:sp>
      <p:sp>
        <p:nvSpPr>
          <p:cNvPr id="3" name="Zástupný symbol obsah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obsah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p>
            <a:fld id="{8837701C-BAE6-4BF1-B203-F7EF94853297}" type="datetimeFigureOut">
              <a:rPr lang="sk-SK" smtClean="0"/>
              <a:pPr/>
              <a:t>8. 5. 2013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CF49E99C-3B92-4FE7-A7B3-7F43A2DA2B0C}" type="slidenum">
              <a:rPr lang="sk-SK" smtClean="0"/>
              <a:pPr/>
              <a:t>‹#›</a:t>
            </a:fld>
            <a:endParaRPr lang="sk-SK"/>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4" name="Zástupný symbol textu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5" name="Zástupný symbol obsah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6" name="Zástupný symbol obsah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0"/>
          </p:nvPr>
        </p:nvSpPr>
        <p:spPr/>
        <p:txBody>
          <a:bodyPr/>
          <a:lstStyle/>
          <a:p>
            <a:fld id="{8837701C-BAE6-4BF1-B203-F7EF94853297}" type="datetimeFigureOut">
              <a:rPr lang="sk-SK" smtClean="0"/>
              <a:pPr/>
              <a:t>8. 5. 2013</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CF49E99C-3B92-4FE7-A7B3-7F43A2DA2B0C}" type="slidenum">
              <a:rPr lang="sk-SK" smtClean="0"/>
              <a:pPr/>
              <a:t>‹#›</a:t>
            </a:fld>
            <a:endParaRPr lang="sk-SK"/>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320"/>
            <a:ext cx="7470648" cy="1143000"/>
          </a:xfrm>
        </p:spPr>
        <p:txBody>
          <a:bodyPr anchor="ctr"/>
          <a:lstStyle>
            <a:lvl1pPr algn="l">
              <a:defRPr sz="4600"/>
            </a:lvl1pPr>
          </a:lstStyle>
          <a:p>
            <a:r>
              <a:rPr kumimoji="0" lang="sk-SK" smtClean="0"/>
              <a:t>Kliknite sem a upravte štýl predlohy nadpisov.</a:t>
            </a:r>
            <a:endParaRPr kumimoji="0" lang="en-US"/>
          </a:p>
        </p:txBody>
      </p:sp>
      <p:sp>
        <p:nvSpPr>
          <p:cNvPr id="7" name="Zástupný symbol dátumu 6"/>
          <p:cNvSpPr>
            <a:spLocks noGrp="1"/>
          </p:cNvSpPr>
          <p:nvPr>
            <p:ph type="dt" sz="half" idx="10"/>
          </p:nvPr>
        </p:nvSpPr>
        <p:spPr/>
        <p:txBody>
          <a:bodyPr/>
          <a:lstStyle/>
          <a:p>
            <a:fld id="{8837701C-BAE6-4BF1-B203-F7EF94853297}" type="datetimeFigureOut">
              <a:rPr lang="sk-SK" smtClean="0"/>
              <a:pPr/>
              <a:t>8. 5. 2013</a:t>
            </a:fld>
            <a:endParaRPr lang="sk-SK"/>
          </a:p>
        </p:txBody>
      </p:sp>
      <p:sp>
        <p:nvSpPr>
          <p:cNvPr id="8" name="Zástupný symbol čísla snímky 7"/>
          <p:cNvSpPr>
            <a:spLocks noGrp="1"/>
          </p:cNvSpPr>
          <p:nvPr>
            <p:ph type="sldNum" sz="quarter" idx="11"/>
          </p:nvPr>
        </p:nvSpPr>
        <p:spPr/>
        <p:txBody>
          <a:bodyPr/>
          <a:lstStyle/>
          <a:p>
            <a:fld id="{CF49E99C-3B92-4FE7-A7B3-7F43A2DA2B0C}" type="slidenum">
              <a:rPr lang="sk-SK" smtClean="0"/>
              <a:pPr/>
              <a:t>‹#›</a:t>
            </a:fld>
            <a:endParaRPr lang="sk-SK"/>
          </a:p>
        </p:txBody>
      </p:sp>
      <p:sp>
        <p:nvSpPr>
          <p:cNvPr id="9" name="Zástupný symbol päty 8"/>
          <p:cNvSpPr>
            <a:spLocks noGrp="1"/>
          </p:cNvSpPr>
          <p:nvPr>
            <p:ph type="ftr" sz="quarter" idx="12"/>
          </p:nvPr>
        </p:nvSpPr>
        <p:spPr/>
        <p:txBody>
          <a:bodyPr/>
          <a:lstStyle/>
          <a:p>
            <a:endParaRPr lang="sk-SK"/>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8837701C-BAE6-4BF1-B203-F7EF94853297}" type="datetimeFigureOut">
              <a:rPr lang="sk-SK" smtClean="0"/>
              <a:pPr/>
              <a:t>8. 5. 2013</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CF49E99C-3B92-4FE7-A7B3-7F43A2DA2B0C}" type="slidenum">
              <a:rPr lang="sk-SK" smtClean="0"/>
              <a:pPr/>
              <a:t>‹#›</a:t>
            </a:fld>
            <a:endParaRPr lang="sk-SK"/>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sk-SK" smtClean="0"/>
              <a:t>Kliknite sem a upravte štýly predlohy textu.</a:t>
            </a:r>
          </a:p>
        </p:txBody>
      </p:sp>
      <p:sp>
        <p:nvSpPr>
          <p:cNvPr id="4" name="Zástupný symbol obsah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p>
            <a:fld id="{8837701C-BAE6-4BF1-B203-F7EF94853297}" type="datetimeFigureOut">
              <a:rPr lang="sk-SK" smtClean="0"/>
              <a:pPr/>
              <a:t>8. 5. 2013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a:xfrm>
            <a:off x="8156448" y="6422064"/>
            <a:ext cx="762000" cy="365125"/>
          </a:xfrm>
        </p:spPr>
        <p:txBody>
          <a:bodyPr/>
          <a:lstStyle/>
          <a:p>
            <a:fld id="{CF49E99C-3B92-4FE7-A7B3-7F43A2DA2B0C}" type="slidenum">
              <a:rPr lang="sk-SK" smtClean="0"/>
              <a:pPr/>
              <a:t>‹#›</a:t>
            </a:fld>
            <a:endParaRPr lang="sk-SK"/>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sk-SK" smtClean="0"/>
              <a:t>Kliknite sem a upravte štýl predlohy nadpisov.</a:t>
            </a:r>
            <a:endParaRPr kumimoji="0" lang="en-US"/>
          </a:p>
        </p:txBody>
      </p:sp>
      <p:sp>
        <p:nvSpPr>
          <p:cNvPr id="3" name="Zástupný symbol obrázka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sk-SK" smtClean="0"/>
              <a:t>Ak chcete pridať obrázok, kliknite na ikonu</a:t>
            </a:r>
            <a:endParaRPr kumimoji="0" lang="en-US" dirty="0"/>
          </a:p>
        </p:txBody>
      </p:sp>
      <p:sp>
        <p:nvSpPr>
          <p:cNvPr id="4" name="Zástupný symbol textu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sk-SK" smtClean="0"/>
              <a:t>Kliknite sem a upravte štýly predlohy textu.</a:t>
            </a:r>
          </a:p>
        </p:txBody>
      </p:sp>
      <p:sp>
        <p:nvSpPr>
          <p:cNvPr id="5" name="Zástupný symbol dátumu 4"/>
          <p:cNvSpPr>
            <a:spLocks noGrp="1"/>
          </p:cNvSpPr>
          <p:nvPr>
            <p:ph type="dt" sz="half" idx="10"/>
          </p:nvPr>
        </p:nvSpPr>
        <p:spPr>
          <a:xfrm>
            <a:off x="457200" y="6422064"/>
            <a:ext cx="2133600" cy="365125"/>
          </a:xfrm>
        </p:spPr>
        <p:txBody>
          <a:bodyPr/>
          <a:lstStyle/>
          <a:p>
            <a:fld id="{8837701C-BAE6-4BF1-B203-F7EF94853297}" type="datetimeFigureOut">
              <a:rPr lang="sk-SK" smtClean="0"/>
              <a:pPr/>
              <a:t>8. 5. 2013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CF49E99C-3B92-4FE7-A7B3-7F43A2DA2B0C}" type="slidenum">
              <a:rPr lang="sk-SK" smtClean="0"/>
              <a:pPr/>
              <a:t>‹#›</a:t>
            </a:fld>
            <a:endParaRPr lang="sk-SK"/>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Voľná forma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Voľná forma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Zástupný symbol nadpisu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sk-SK" smtClean="0"/>
              <a:t>Kliknite sem a upravte štýl predlohy nadpisov.</a:t>
            </a:r>
            <a:endParaRPr kumimoji="0" lang="en-US"/>
          </a:p>
        </p:txBody>
      </p:sp>
      <p:sp>
        <p:nvSpPr>
          <p:cNvPr id="30" name="Zástupný symbol textu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0" name="Zástupný symbol dátumu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837701C-BAE6-4BF1-B203-F7EF94853297}" type="datetimeFigureOut">
              <a:rPr lang="sk-SK" smtClean="0"/>
              <a:pPr/>
              <a:t>8. 5. 2013</a:t>
            </a:fld>
            <a:endParaRPr lang="sk-SK"/>
          </a:p>
        </p:txBody>
      </p:sp>
      <p:sp>
        <p:nvSpPr>
          <p:cNvPr id="22" name="Zástupný symbol päty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sk-SK"/>
          </a:p>
        </p:txBody>
      </p:sp>
      <p:sp>
        <p:nvSpPr>
          <p:cNvPr id="18" name="Zástupný symbol čísla snímky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F49E99C-3B92-4FE7-A7B3-7F43A2DA2B0C}" type="slidenum">
              <a:rPr lang="sk-SK" smtClean="0"/>
              <a:pPr/>
              <a:t>‹#›</a:t>
            </a:fld>
            <a:endParaRPr lang="sk-SK"/>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thruBlk="1"/>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hzscr.cz/"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23528" y="1988840"/>
            <a:ext cx="8496944" cy="2808312"/>
          </a:xfrm>
        </p:spPr>
        <p:txBody>
          <a:bodyPr>
            <a:normAutofit fontScale="90000"/>
          </a:bodyPr>
          <a:lstStyle/>
          <a:p>
            <a:r>
              <a:rPr lang="sk-SK" b="0" dirty="0" smtClean="0"/>
              <a:t>Optimalizácia databázy štatistického sledovania udalostí v požiarnej ochrane pre potreby kartografickej vizualizácie</a:t>
            </a:r>
            <a:endParaRPr lang="sk-SK" dirty="0"/>
          </a:p>
        </p:txBody>
      </p:sp>
      <p:sp>
        <p:nvSpPr>
          <p:cNvPr id="4" name="BlokTextu 3"/>
          <p:cNvSpPr txBox="1"/>
          <p:nvPr/>
        </p:nvSpPr>
        <p:spPr>
          <a:xfrm>
            <a:off x="3023320" y="6093296"/>
            <a:ext cx="6120680" cy="648072"/>
          </a:xfrm>
          <a:prstGeom prst="rect">
            <a:avLst/>
          </a:prstGeom>
          <a:noFill/>
        </p:spPr>
        <p:txBody>
          <a:bodyPr wrap="square" rtlCol="0">
            <a:spAutoFit/>
          </a:bodyPr>
          <a:lstStyle/>
          <a:p>
            <a:pPr algn="r"/>
            <a:r>
              <a:rPr lang="sk-SK" dirty="0" smtClean="0">
                <a:ln w="10160">
                  <a:solidFill>
                    <a:schemeClr val="accent1"/>
                  </a:solidFill>
                  <a:prstDash val="solid"/>
                </a:ln>
                <a:solidFill>
                  <a:srgbClr val="FFFFFF"/>
                </a:solidFill>
                <a:effectLst>
                  <a:outerShdw blurRad="38100" dist="32000" dir="5400000" algn="tl">
                    <a:srgbClr val="000000">
                      <a:alpha val="30000"/>
                    </a:srgbClr>
                  </a:outerShdw>
                </a:effectLst>
              </a:rPr>
              <a:t>Autor: Bc. Patrik </a:t>
            </a:r>
            <a:r>
              <a:rPr lang="sk-SK" dirty="0" err="1" smtClean="0">
                <a:ln w="10160">
                  <a:solidFill>
                    <a:schemeClr val="accent1"/>
                  </a:solidFill>
                  <a:prstDash val="solid"/>
                </a:ln>
                <a:solidFill>
                  <a:srgbClr val="FFFFFF"/>
                </a:solidFill>
                <a:effectLst>
                  <a:outerShdw blurRad="38100" dist="32000" dir="5400000" algn="tl">
                    <a:srgbClr val="000000">
                      <a:alpha val="30000"/>
                    </a:srgbClr>
                  </a:outerShdw>
                </a:effectLst>
              </a:rPr>
              <a:t>Babiš</a:t>
            </a:r>
            <a:endParaRPr lang="sk-SK"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algn="r"/>
            <a:r>
              <a:rPr lang="sk-SK" dirty="0" smtClean="0">
                <a:ln w="10160">
                  <a:solidFill>
                    <a:schemeClr val="accent1"/>
                  </a:solidFill>
                  <a:prstDash val="solid"/>
                </a:ln>
                <a:solidFill>
                  <a:srgbClr val="FFFFFF"/>
                </a:solidFill>
                <a:effectLst>
                  <a:outerShdw blurRad="38100" dist="32000" dir="5400000" algn="tl">
                    <a:srgbClr val="000000">
                      <a:alpha val="30000"/>
                    </a:srgbClr>
                  </a:outerShdw>
                </a:effectLst>
              </a:rPr>
              <a:t>Vedúci diplomovej práce: Ing. Tomáš </a:t>
            </a:r>
            <a:r>
              <a:rPr lang="sk-SK" dirty="0" err="1" smtClean="0">
                <a:ln w="10160">
                  <a:solidFill>
                    <a:schemeClr val="accent1"/>
                  </a:solidFill>
                  <a:prstDash val="solid"/>
                </a:ln>
                <a:solidFill>
                  <a:srgbClr val="FFFFFF"/>
                </a:solidFill>
                <a:effectLst>
                  <a:outerShdw blurRad="38100" dist="32000" dir="5400000" algn="tl">
                    <a:srgbClr val="000000">
                      <a:alpha val="30000"/>
                    </a:srgbClr>
                  </a:outerShdw>
                </a:effectLst>
              </a:rPr>
              <a:t>Peňáz</a:t>
            </a:r>
            <a:r>
              <a:rPr lang="sk-SK"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sk-SK" dirty="0" err="1" smtClean="0">
                <a:ln w="10160">
                  <a:solidFill>
                    <a:schemeClr val="accent1"/>
                  </a:solidFill>
                  <a:prstDash val="solid"/>
                </a:ln>
                <a:solidFill>
                  <a:srgbClr val="FFFFFF"/>
                </a:solidFill>
                <a:effectLst>
                  <a:outerShdw blurRad="38100" dist="32000" dir="5400000" algn="tl">
                    <a:srgbClr val="000000">
                      <a:alpha val="30000"/>
                    </a:srgbClr>
                  </a:outerShdw>
                </a:effectLst>
              </a:rPr>
              <a:t>Ph.D</a:t>
            </a:r>
            <a:r>
              <a:rPr lang="sk-SK" dirty="0" smtClean="0">
                <a:ln w="10160">
                  <a:solidFill>
                    <a:schemeClr val="accent1"/>
                  </a:solidFill>
                  <a:prstDash val="solid"/>
                </a:ln>
                <a:solidFill>
                  <a:srgbClr val="FFFFFF"/>
                </a:solidFill>
                <a:effectLst>
                  <a:outerShdw blurRad="38100" dist="32000" dir="5400000" algn="tl">
                    <a:srgbClr val="000000">
                      <a:alpha val="30000"/>
                    </a:srgbClr>
                  </a:outerShdw>
                </a:effectLst>
              </a:rPr>
              <a:t>.</a:t>
            </a:r>
            <a:endParaRPr lang="sk-SK"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23528" y="1556792"/>
            <a:ext cx="7416824" cy="369332"/>
          </a:xfrm>
          <a:prstGeom prst="rect">
            <a:avLst/>
          </a:prstGeom>
          <a:noFill/>
        </p:spPr>
        <p:txBody>
          <a:bodyPr wrap="square" rtlCol="0">
            <a:spAutoFit/>
          </a:bodyPr>
          <a:lstStyle/>
          <a:p>
            <a:pPr>
              <a:buFont typeface="Arial" pitchFamily="34" charset="0"/>
              <a:buChar char="•"/>
            </a:pPr>
            <a:endParaRPr lang="sk-SK" dirty="0"/>
          </a:p>
        </p:txBody>
      </p:sp>
      <p:sp>
        <p:nvSpPr>
          <p:cNvPr id="6" name="Nadpis 1"/>
          <p:cNvSpPr>
            <a:spLocks noGrp="1"/>
          </p:cNvSpPr>
          <p:nvPr>
            <p:ph type="ctrTitle"/>
          </p:nvPr>
        </p:nvSpPr>
        <p:spPr>
          <a:xfrm>
            <a:off x="323528" y="404664"/>
            <a:ext cx="8496944" cy="1080120"/>
          </a:xfrm>
        </p:spPr>
        <p:txBody>
          <a:bodyPr>
            <a:noAutofit/>
          </a:bodyPr>
          <a:lstStyle/>
          <a:p>
            <a:pPr algn="l"/>
            <a:r>
              <a:rPr lang="sk-SK" sz="3600" dirty="0" smtClean="0"/>
              <a:t>OPTIMALIZÁCIA DÁTOVÉHO MODELU</a:t>
            </a:r>
            <a:endParaRPr lang="sk-SK" sz="3600" dirty="0"/>
          </a:p>
        </p:txBody>
      </p:sp>
      <p:sp>
        <p:nvSpPr>
          <p:cNvPr id="9" name="BlokTextu 8"/>
          <p:cNvSpPr txBox="1"/>
          <p:nvPr/>
        </p:nvSpPr>
        <p:spPr>
          <a:xfrm>
            <a:off x="323528" y="1916832"/>
            <a:ext cx="7488832" cy="646331"/>
          </a:xfrm>
          <a:prstGeom prst="rect">
            <a:avLst/>
          </a:prstGeom>
          <a:noFill/>
        </p:spPr>
        <p:txBody>
          <a:bodyPr wrap="square" rtlCol="0">
            <a:spAutoFit/>
          </a:bodyPr>
          <a:lstStyle/>
          <a:p>
            <a:pPr marL="358775" indent="-358775">
              <a:buFont typeface="Arial" pitchFamily="34" charset="0"/>
              <a:buChar char="•"/>
            </a:pPr>
            <a:endParaRPr lang="sk-SK" dirty="0" smtClean="0">
              <a:ln w="11430"/>
              <a:solidFill>
                <a:srgbClr val="F8F8F8"/>
              </a:solidFill>
              <a:effectLst>
                <a:outerShdw blurRad="25400" algn="tl" rotWithShape="0">
                  <a:srgbClr val="000000">
                    <a:alpha val="43000"/>
                  </a:srgbClr>
                </a:outerShdw>
              </a:effectLst>
            </a:endParaRPr>
          </a:p>
          <a:p>
            <a:pPr marL="358775" indent="-358775">
              <a:buFont typeface="Arial" pitchFamily="34" charset="0"/>
              <a:buChar char="•"/>
            </a:pPr>
            <a:endParaRPr lang="sk-SK" dirty="0"/>
          </a:p>
        </p:txBody>
      </p:sp>
      <p:sp>
        <p:nvSpPr>
          <p:cNvPr id="7" name="BlokTextu 6"/>
          <p:cNvSpPr txBox="1"/>
          <p:nvPr/>
        </p:nvSpPr>
        <p:spPr>
          <a:xfrm>
            <a:off x="323528" y="1340768"/>
            <a:ext cx="8820472" cy="2831544"/>
          </a:xfrm>
          <a:prstGeom prst="rect">
            <a:avLst/>
          </a:prstGeom>
          <a:noFill/>
        </p:spPr>
        <p:txBody>
          <a:bodyPr wrap="square" rtlCol="0">
            <a:spAutoFit/>
          </a:bodyPr>
          <a:lstStyle/>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Išlo o náročný proces pre zložitosť a podrobnú analýzu súčasnej databázy</a:t>
            </a:r>
          </a:p>
          <a:p>
            <a:pPr marL="358775" indent="-358775">
              <a:buFont typeface="Arial" pitchFamily="34" charset="0"/>
              <a:buChar char="•"/>
            </a:pP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Zistené problémy: </a:t>
            </a:r>
          </a:p>
          <a:p>
            <a:pPr marL="815975" lvl="1" indent="-358775">
              <a:buFont typeface="Arial" pitchFamily="34" charset="0"/>
              <a:buChar char="•"/>
            </a:pPr>
            <a:r>
              <a:rPr lang="sk-SK" dirty="0" smtClean="0">
                <a:ln w="10160">
                  <a:solidFill>
                    <a:schemeClr val="accent1"/>
                  </a:solidFill>
                  <a:prstDash val="solid"/>
                </a:ln>
                <a:solidFill>
                  <a:srgbClr val="FFFFFF"/>
                </a:solidFill>
                <a:effectLst>
                  <a:outerShdw blurRad="38100" dist="32000" dir="5400000" algn="tl">
                    <a:srgbClr val="000000">
                      <a:alpha val="30000"/>
                    </a:srgbClr>
                  </a:outerShdw>
                </a:effectLst>
              </a:rPr>
              <a:t>Sledované štatistické znaky v oboch obdobiach boli mierne odlišné</a:t>
            </a:r>
          </a:p>
          <a:p>
            <a:pPr marL="815975" lvl="1" indent="-358775">
              <a:buFont typeface="Arial" pitchFamily="34" charset="0"/>
              <a:buChar char="•"/>
            </a:pPr>
            <a:r>
              <a:rPr lang="sk-SK" dirty="0" smtClean="0">
                <a:ln w="10160">
                  <a:solidFill>
                    <a:schemeClr val="accent1"/>
                  </a:solidFill>
                  <a:prstDash val="solid"/>
                </a:ln>
                <a:solidFill>
                  <a:srgbClr val="FFFFFF"/>
                </a:solidFill>
                <a:effectLst>
                  <a:outerShdw blurRad="38100" dist="32000" dir="5400000" algn="tl">
                    <a:srgbClr val="000000">
                      <a:alpha val="30000"/>
                    </a:srgbClr>
                  </a:outerShdw>
                </a:effectLst>
              </a:rPr>
              <a:t>Došlo k zmene číselníkov</a:t>
            </a:r>
          </a:p>
          <a:p>
            <a:pPr marL="815975" lvl="1" indent="-358775">
              <a:buFont typeface="Arial" pitchFamily="34" charset="0"/>
              <a:buChar char="•"/>
            </a:pPr>
            <a:r>
              <a:rPr lang="sk-SK" dirty="0" smtClean="0">
                <a:ln w="10160">
                  <a:solidFill>
                    <a:schemeClr val="accent1"/>
                  </a:solidFill>
                  <a:prstDash val="solid"/>
                </a:ln>
                <a:solidFill>
                  <a:srgbClr val="FFFFFF"/>
                </a:solidFill>
                <a:effectLst>
                  <a:outerShdw blurRad="38100" dist="32000" dir="5400000" algn="tl">
                    <a:srgbClr val="000000">
                      <a:alpha val="30000"/>
                    </a:srgbClr>
                  </a:outerShdw>
                </a:effectLst>
              </a:rPr>
              <a:t>Došlo k výraznej zmene v štruktúre tabuliek</a:t>
            </a:r>
            <a:br>
              <a:rPr lang="sk-SK" dirty="0" smtClean="0">
                <a:ln w="10160">
                  <a:solidFill>
                    <a:schemeClr val="accent1"/>
                  </a:solidFill>
                  <a:prstDash val="solid"/>
                </a:ln>
                <a:solidFill>
                  <a:srgbClr val="FFFFFF"/>
                </a:solidFill>
                <a:effectLst>
                  <a:outerShdw blurRad="38100" dist="32000" dir="5400000" algn="tl">
                    <a:srgbClr val="000000">
                      <a:alpha val="30000"/>
                    </a:srgbClr>
                  </a:outerShdw>
                </a:effectLst>
              </a:rPr>
            </a:br>
            <a:endParaRPr lang="sk-SK"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endParaRPr lang="sk-SK" dirty="0"/>
          </a:p>
        </p:txBody>
      </p:sp>
      <p:pic>
        <p:nvPicPr>
          <p:cNvPr id="2052" name="Picture 4" descr="G:\Diplomka\database\otazky.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80112" y="4221088"/>
            <a:ext cx="2880320" cy="216024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23528" y="1556792"/>
            <a:ext cx="7416824" cy="369332"/>
          </a:xfrm>
          <a:prstGeom prst="rect">
            <a:avLst/>
          </a:prstGeom>
          <a:noFill/>
        </p:spPr>
        <p:txBody>
          <a:bodyPr wrap="square" rtlCol="0">
            <a:spAutoFit/>
          </a:bodyPr>
          <a:lstStyle/>
          <a:p>
            <a:pPr>
              <a:buFont typeface="Arial" pitchFamily="34" charset="0"/>
              <a:buChar char="•"/>
            </a:pPr>
            <a:endParaRPr lang="sk-SK" dirty="0"/>
          </a:p>
        </p:txBody>
      </p:sp>
      <p:sp>
        <p:nvSpPr>
          <p:cNvPr id="6" name="Nadpis 1"/>
          <p:cNvSpPr>
            <a:spLocks noGrp="1"/>
          </p:cNvSpPr>
          <p:nvPr>
            <p:ph type="ctrTitle"/>
          </p:nvPr>
        </p:nvSpPr>
        <p:spPr>
          <a:xfrm>
            <a:off x="323528" y="404664"/>
            <a:ext cx="8496944" cy="1080120"/>
          </a:xfrm>
        </p:spPr>
        <p:txBody>
          <a:bodyPr>
            <a:noAutofit/>
          </a:bodyPr>
          <a:lstStyle/>
          <a:p>
            <a:pPr algn="l"/>
            <a:r>
              <a:rPr lang="sk-SK" sz="3600" dirty="0" smtClean="0"/>
              <a:t>NÁVRH DATABÁZY</a:t>
            </a:r>
            <a:endParaRPr lang="sk-SK" sz="3600" dirty="0"/>
          </a:p>
        </p:txBody>
      </p:sp>
      <p:sp>
        <p:nvSpPr>
          <p:cNvPr id="9" name="BlokTextu 8"/>
          <p:cNvSpPr txBox="1"/>
          <p:nvPr/>
        </p:nvSpPr>
        <p:spPr>
          <a:xfrm>
            <a:off x="323528" y="1916832"/>
            <a:ext cx="7488832" cy="646331"/>
          </a:xfrm>
          <a:prstGeom prst="rect">
            <a:avLst/>
          </a:prstGeom>
          <a:noFill/>
        </p:spPr>
        <p:txBody>
          <a:bodyPr wrap="square" rtlCol="0">
            <a:spAutoFit/>
          </a:bodyPr>
          <a:lstStyle/>
          <a:p>
            <a:pPr marL="358775" indent="-358775">
              <a:buFont typeface="Arial" pitchFamily="34" charset="0"/>
              <a:buChar char="•"/>
            </a:pPr>
            <a:endParaRPr lang="sk-SK" dirty="0" smtClean="0">
              <a:ln w="11430"/>
              <a:solidFill>
                <a:srgbClr val="F8F8F8"/>
              </a:solidFill>
              <a:effectLst>
                <a:outerShdw blurRad="25400" algn="tl" rotWithShape="0">
                  <a:srgbClr val="000000">
                    <a:alpha val="43000"/>
                  </a:srgbClr>
                </a:outerShdw>
              </a:effectLst>
            </a:endParaRPr>
          </a:p>
          <a:p>
            <a:pPr marL="358775" indent="-358775">
              <a:buFont typeface="Arial" pitchFamily="34" charset="0"/>
              <a:buChar char="•"/>
            </a:pPr>
            <a:endParaRPr lang="sk-SK" dirty="0"/>
          </a:p>
        </p:txBody>
      </p:sp>
      <p:sp>
        <p:nvSpPr>
          <p:cNvPr id="7" name="BlokTextu 6"/>
          <p:cNvSpPr txBox="1"/>
          <p:nvPr/>
        </p:nvSpPr>
        <p:spPr>
          <a:xfrm>
            <a:off x="315820" y="1340768"/>
            <a:ext cx="8568952" cy="2246769"/>
          </a:xfrm>
          <a:prstGeom prst="rect">
            <a:avLst/>
          </a:prstGeom>
          <a:noFill/>
        </p:spPr>
        <p:txBody>
          <a:bodyPr wrap="square" rtlCol="0">
            <a:spAutoFit/>
          </a:bodyPr>
          <a:lstStyle/>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Návrh dátového modelu vytváraný vo </a:t>
            </a:r>
            <a:r>
              <a:rPr lang="sk-SK" sz="22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Visual</a:t>
            </a: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sk-SK" sz="22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Paradigm</a:t>
            </a: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815975" lvl="1" indent="-358775">
              <a:buFont typeface="Arial" pitchFamily="34" charset="0"/>
              <a:buChar char="•"/>
            </a:pPr>
            <a:r>
              <a:rPr lang="sk-SK" dirty="0" smtClean="0">
                <a:ln w="10160">
                  <a:solidFill>
                    <a:schemeClr val="accent1"/>
                  </a:solidFill>
                  <a:prstDash val="solid"/>
                </a:ln>
                <a:solidFill>
                  <a:srgbClr val="FFFFFF"/>
                </a:solidFill>
                <a:effectLst>
                  <a:outerShdw blurRad="38100" dist="32000" dir="5400000" algn="tl">
                    <a:srgbClr val="000000">
                      <a:alpha val="30000"/>
                    </a:srgbClr>
                  </a:outerShdw>
                </a:effectLst>
              </a:rPr>
              <a:t>vo forme E-R diagramu</a:t>
            </a:r>
          </a:p>
          <a:p>
            <a:pPr marL="815975" lvl="1" indent="-358775">
              <a:buFont typeface="Arial" pitchFamily="34" charset="0"/>
              <a:buChar char="•"/>
            </a:pPr>
            <a:r>
              <a:rPr lang="sk-SK" dirty="0" smtClean="0">
                <a:ln w="10160">
                  <a:solidFill>
                    <a:schemeClr val="accent1"/>
                  </a:solidFill>
                  <a:prstDash val="solid"/>
                </a:ln>
                <a:solidFill>
                  <a:srgbClr val="FFFFFF"/>
                </a:solidFill>
                <a:effectLst>
                  <a:outerShdw blurRad="38100" dist="32000" dir="5400000" algn="tl">
                    <a:srgbClr val="000000">
                      <a:alpha val="30000"/>
                    </a:srgbClr>
                  </a:outerShdw>
                </a:effectLst>
              </a:rPr>
              <a:t>podpora </a:t>
            </a:r>
            <a:r>
              <a:rPr lang="sk-SK" dirty="0" err="1" smtClean="0">
                <a:ln w="10160">
                  <a:solidFill>
                    <a:schemeClr val="accent1"/>
                  </a:solidFill>
                  <a:prstDash val="solid"/>
                </a:ln>
                <a:solidFill>
                  <a:srgbClr val="FFFFFF"/>
                </a:solidFill>
                <a:effectLst>
                  <a:outerShdw blurRad="38100" dist="32000" dir="5400000" algn="tl">
                    <a:srgbClr val="000000">
                      <a:alpha val="30000"/>
                    </a:srgbClr>
                  </a:outerShdw>
                </a:effectLst>
              </a:rPr>
              <a:t>forward</a:t>
            </a:r>
            <a:r>
              <a:rPr lang="sk-SK"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sk-SK" dirty="0" err="1" smtClean="0">
                <a:ln w="10160">
                  <a:solidFill>
                    <a:schemeClr val="accent1"/>
                  </a:solidFill>
                  <a:prstDash val="solid"/>
                </a:ln>
                <a:solidFill>
                  <a:srgbClr val="FFFFFF"/>
                </a:solidFill>
                <a:effectLst>
                  <a:outerShdw blurRad="38100" dist="32000" dir="5400000" algn="tl">
                    <a:srgbClr val="000000">
                      <a:alpha val="30000"/>
                    </a:srgbClr>
                  </a:outerShdw>
                </a:effectLst>
              </a:rPr>
              <a:t>engineeringu</a:t>
            </a:r>
            <a:r>
              <a:rPr lang="sk-SK" dirty="0" smtClean="0">
                <a:ln w="10160">
                  <a:solidFill>
                    <a:schemeClr val="accent1"/>
                  </a:solidFill>
                  <a:prstDash val="solid"/>
                </a:ln>
                <a:solidFill>
                  <a:srgbClr val="FFFFFF"/>
                </a:solidFill>
                <a:effectLst>
                  <a:outerShdw blurRad="38100" dist="32000" dir="5400000" algn="tl">
                    <a:srgbClr val="000000">
                      <a:alpha val="30000"/>
                    </a:srgbClr>
                  </a:outerShdw>
                </a:effectLst>
              </a:rPr>
              <a:t> (generovanie SQL kódu)</a:t>
            </a:r>
          </a:p>
          <a:p>
            <a:pPr marL="815975" lvl="1"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endParaRPr lang="sk-SK" sz="2400" dirty="0" smtClean="0">
              <a:ln w="10160">
                <a:solidFill>
                  <a:srgbClr val="6EA0B0"/>
                </a:solidFill>
                <a:prstDash val="solid"/>
              </a:ln>
              <a:solidFill>
                <a:srgbClr val="FFFFFF"/>
              </a:solidFill>
              <a:effectLst>
                <a:outerShdw blurRad="38100" dist="32000" dir="5400000" algn="tl">
                  <a:srgbClr val="000000">
                    <a:alpha val="30000"/>
                  </a:srgbClr>
                </a:outerShdw>
              </a:effectLst>
            </a:endParaRPr>
          </a:p>
          <a:p>
            <a:pPr marL="815975" lvl="1" indent="-358775"/>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endParaRPr lang="sk-SK" dirty="0"/>
          </a:p>
        </p:txBody>
      </p:sp>
      <p:pic>
        <p:nvPicPr>
          <p:cNvPr id="19" name="Obrázok 18"/>
          <p:cNvPicPr>
            <a:picLocks noChangeAspect="1"/>
          </p:cNvPicPr>
          <p:nvPr/>
        </p:nvPicPr>
        <p:blipFill>
          <a:blip r:embed="rId3" cstate="print"/>
          <a:stretch>
            <a:fillRect/>
          </a:stretch>
        </p:blipFill>
        <p:spPr>
          <a:xfrm>
            <a:off x="1285904" y="2563163"/>
            <a:ext cx="6628784" cy="4050715"/>
          </a:xfrm>
          <a:prstGeom prst="rect">
            <a:avLst/>
          </a:prstGeom>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23528" y="1556792"/>
            <a:ext cx="7416824" cy="369332"/>
          </a:xfrm>
          <a:prstGeom prst="rect">
            <a:avLst/>
          </a:prstGeom>
          <a:noFill/>
        </p:spPr>
        <p:txBody>
          <a:bodyPr wrap="square" rtlCol="0">
            <a:spAutoFit/>
          </a:bodyPr>
          <a:lstStyle/>
          <a:p>
            <a:pPr>
              <a:buFont typeface="Arial" pitchFamily="34" charset="0"/>
              <a:buChar char="•"/>
            </a:pPr>
            <a:endParaRPr lang="sk-SK" dirty="0"/>
          </a:p>
        </p:txBody>
      </p:sp>
      <p:sp>
        <p:nvSpPr>
          <p:cNvPr id="6" name="Nadpis 1"/>
          <p:cNvSpPr>
            <a:spLocks noGrp="1"/>
          </p:cNvSpPr>
          <p:nvPr>
            <p:ph type="ctrTitle"/>
          </p:nvPr>
        </p:nvSpPr>
        <p:spPr>
          <a:xfrm>
            <a:off x="323528" y="404664"/>
            <a:ext cx="8496944" cy="1080120"/>
          </a:xfrm>
        </p:spPr>
        <p:txBody>
          <a:bodyPr>
            <a:noAutofit/>
          </a:bodyPr>
          <a:lstStyle/>
          <a:p>
            <a:pPr algn="l"/>
            <a:r>
              <a:rPr lang="sk-SK" sz="3600" dirty="0" smtClean="0"/>
              <a:t>NÁVRH DATABÁZY</a:t>
            </a:r>
            <a:endParaRPr lang="sk-SK" sz="3600" dirty="0"/>
          </a:p>
        </p:txBody>
      </p:sp>
      <p:sp>
        <p:nvSpPr>
          <p:cNvPr id="9" name="BlokTextu 8"/>
          <p:cNvSpPr txBox="1"/>
          <p:nvPr/>
        </p:nvSpPr>
        <p:spPr>
          <a:xfrm>
            <a:off x="323528" y="1916832"/>
            <a:ext cx="7488832" cy="646331"/>
          </a:xfrm>
          <a:prstGeom prst="rect">
            <a:avLst/>
          </a:prstGeom>
          <a:noFill/>
        </p:spPr>
        <p:txBody>
          <a:bodyPr wrap="square" rtlCol="0">
            <a:spAutoFit/>
          </a:bodyPr>
          <a:lstStyle/>
          <a:p>
            <a:pPr marL="358775" indent="-358775">
              <a:buFont typeface="Arial" pitchFamily="34" charset="0"/>
              <a:buChar char="•"/>
            </a:pPr>
            <a:endParaRPr lang="sk-SK" dirty="0" smtClean="0">
              <a:ln w="11430"/>
              <a:solidFill>
                <a:srgbClr val="F8F8F8"/>
              </a:solidFill>
              <a:effectLst>
                <a:outerShdw blurRad="25400" algn="tl" rotWithShape="0">
                  <a:srgbClr val="000000">
                    <a:alpha val="43000"/>
                  </a:srgbClr>
                </a:outerShdw>
              </a:effectLst>
            </a:endParaRPr>
          </a:p>
          <a:p>
            <a:pPr marL="358775" indent="-358775">
              <a:buFont typeface="Arial" pitchFamily="34" charset="0"/>
              <a:buChar char="•"/>
            </a:pPr>
            <a:endParaRPr lang="sk-SK" dirty="0"/>
          </a:p>
        </p:txBody>
      </p:sp>
      <p:sp>
        <p:nvSpPr>
          <p:cNvPr id="7" name="BlokTextu 6"/>
          <p:cNvSpPr txBox="1"/>
          <p:nvPr/>
        </p:nvSpPr>
        <p:spPr>
          <a:xfrm>
            <a:off x="354562" y="4581128"/>
            <a:ext cx="8609926" cy="2616101"/>
          </a:xfrm>
          <a:prstGeom prst="rect">
            <a:avLst/>
          </a:prstGeom>
          <a:noFill/>
        </p:spPr>
        <p:txBody>
          <a:bodyPr wrap="square" rtlCol="0">
            <a:spAutoFit/>
          </a:bodyPr>
          <a:lstStyle/>
          <a:p>
            <a:pPr marL="358775" lvl="0"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Návrh dátového modelu vznikol ako výsledok konzultácie s predstaviteľmi HZS, kde došlo k úprave pôvodného návrhu</a:t>
            </a:r>
          </a:p>
          <a:p>
            <a:pPr marL="358775" lvl="0" indent="-358775">
              <a:buFont typeface="Arial" pitchFamily="34" charset="0"/>
              <a:buChar char="•"/>
            </a:pP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Po tomto kroku bolo možné pristúpiť k vytvoreniu dátových štruktúr a importu dát</a:t>
            </a:r>
          </a:p>
          <a:p>
            <a:pPr marL="358775" lvl="0" indent="-358775">
              <a:buFont typeface="Arial" pitchFamily="34" charset="0"/>
              <a:buChar char="•"/>
            </a:pPr>
            <a:endParaRPr lang="sk-SK" sz="2400" dirty="0" smtClean="0">
              <a:ln w="10160">
                <a:solidFill>
                  <a:srgbClr val="6EA0B0"/>
                </a:solidFill>
                <a:prstDash val="solid"/>
              </a:ln>
              <a:solidFill>
                <a:srgbClr val="FFFFFF"/>
              </a:solidFill>
              <a:effectLst>
                <a:outerShdw blurRad="38100" dist="32000" dir="5400000" algn="tl">
                  <a:srgbClr val="000000">
                    <a:alpha val="30000"/>
                  </a:srgbClr>
                </a:outerShdw>
              </a:effectLst>
            </a:endParaRPr>
          </a:p>
          <a:p>
            <a:pPr marL="815975" lvl="1" indent="-358775"/>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endParaRPr lang="sk-SK" dirty="0"/>
          </a:p>
        </p:txBody>
      </p:sp>
      <p:pic>
        <p:nvPicPr>
          <p:cNvPr id="3074" name="Picture 2" descr="G:\Diplomka\database\database tabl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7704" y="1665448"/>
            <a:ext cx="1080120" cy="1080119"/>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G:\Diplomka\database\tabl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64702" y="2957594"/>
            <a:ext cx="979816" cy="1102294"/>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G:\Diplomka\database\table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81182" y="1396912"/>
            <a:ext cx="1071100" cy="1058424"/>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BlokTextu 22"/>
          <p:cNvSpPr txBox="1"/>
          <p:nvPr/>
        </p:nvSpPr>
        <p:spPr>
          <a:xfrm>
            <a:off x="1099693" y="2687249"/>
            <a:ext cx="1616022" cy="276999"/>
          </a:xfrm>
          <a:prstGeom prst="rect">
            <a:avLst/>
          </a:prstGeom>
          <a:noFill/>
        </p:spPr>
        <p:txBody>
          <a:bodyPr wrap="square" rtlCol="0">
            <a:spAutoFit/>
          </a:bodyPr>
          <a:lstStyle/>
          <a:p>
            <a:r>
              <a:rPr lang="sk-SK" sz="1200" b="1" dirty="0" smtClean="0"/>
              <a:t>3 dátové tabuľky</a:t>
            </a:r>
            <a:endParaRPr lang="sk-SK" sz="1200" b="1" dirty="0"/>
          </a:p>
        </p:txBody>
      </p:sp>
      <p:sp>
        <p:nvSpPr>
          <p:cNvPr id="24" name="BlokTextu 23"/>
          <p:cNvSpPr txBox="1"/>
          <p:nvPr/>
        </p:nvSpPr>
        <p:spPr>
          <a:xfrm>
            <a:off x="5940152" y="1787624"/>
            <a:ext cx="1944216" cy="276999"/>
          </a:xfrm>
          <a:prstGeom prst="rect">
            <a:avLst/>
          </a:prstGeom>
          <a:noFill/>
        </p:spPr>
        <p:txBody>
          <a:bodyPr wrap="square" rtlCol="0">
            <a:spAutoFit/>
          </a:bodyPr>
          <a:lstStyle/>
          <a:p>
            <a:r>
              <a:rPr lang="sk-SK" sz="1200" b="1" dirty="0" smtClean="0"/>
              <a:t>11 väzobných tabuliek</a:t>
            </a:r>
            <a:endParaRPr lang="sk-SK" sz="1200" b="1" dirty="0"/>
          </a:p>
        </p:txBody>
      </p:sp>
      <p:sp>
        <p:nvSpPr>
          <p:cNvPr id="25" name="BlokTextu 24"/>
          <p:cNvSpPr txBox="1"/>
          <p:nvPr/>
        </p:nvSpPr>
        <p:spPr>
          <a:xfrm>
            <a:off x="5290680" y="3643649"/>
            <a:ext cx="1512168" cy="276999"/>
          </a:xfrm>
          <a:prstGeom prst="rect">
            <a:avLst/>
          </a:prstGeom>
          <a:noFill/>
        </p:spPr>
        <p:txBody>
          <a:bodyPr wrap="square" rtlCol="0">
            <a:spAutoFit/>
          </a:bodyPr>
          <a:lstStyle/>
          <a:p>
            <a:r>
              <a:rPr lang="sk-SK" sz="1200" b="1" dirty="0" smtClean="0"/>
              <a:t>36 číselníkov</a:t>
            </a:r>
            <a:endParaRPr lang="sk-SK" sz="1200" b="1" dirty="0"/>
          </a:p>
        </p:txBody>
      </p:sp>
      <p:cxnSp>
        <p:nvCxnSpPr>
          <p:cNvPr id="8" name="Rovná spojovacia šípka 7"/>
          <p:cNvCxnSpPr/>
          <p:nvPr/>
        </p:nvCxnSpPr>
        <p:spPr>
          <a:xfrm flipV="1">
            <a:off x="2987824" y="1926124"/>
            <a:ext cx="1721350" cy="279386"/>
          </a:xfrm>
          <a:prstGeom prst="straightConnector1">
            <a:avLst/>
          </a:prstGeom>
          <a:ln w="28575">
            <a:solidFill>
              <a:schemeClr val="bg1"/>
            </a:solidFill>
            <a:headEnd type="arrow"/>
            <a:tailEnd type="arrow"/>
          </a:ln>
        </p:spPr>
        <p:style>
          <a:lnRef idx="1">
            <a:schemeClr val="dk1"/>
          </a:lnRef>
          <a:fillRef idx="0">
            <a:schemeClr val="dk1"/>
          </a:fillRef>
          <a:effectRef idx="0">
            <a:schemeClr val="dk1"/>
          </a:effectRef>
          <a:fontRef idx="minor">
            <a:schemeClr val="tx1"/>
          </a:fontRef>
        </p:style>
      </p:cxnSp>
      <p:cxnSp>
        <p:nvCxnSpPr>
          <p:cNvPr id="16" name="Rovná spojovacia šípka 15"/>
          <p:cNvCxnSpPr/>
          <p:nvPr/>
        </p:nvCxnSpPr>
        <p:spPr>
          <a:xfrm>
            <a:off x="2843808" y="2687249"/>
            <a:ext cx="1152128" cy="821492"/>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Rovná spojovacia šípka 17"/>
          <p:cNvCxnSpPr/>
          <p:nvPr/>
        </p:nvCxnSpPr>
        <p:spPr>
          <a:xfrm flipH="1">
            <a:off x="5144518" y="2504418"/>
            <a:ext cx="363586" cy="642659"/>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3553061"/>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23528" y="1556792"/>
            <a:ext cx="7416824" cy="369332"/>
          </a:xfrm>
          <a:prstGeom prst="rect">
            <a:avLst/>
          </a:prstGeom>
          <a:noFill/>
        </p:spPr>
        <p:txBody>
          <a:bodyPr wrap="square" rtlCol="0">
            <a:spAutoFit/>
          </a:bodyPr>
          <a:lstStyle/>
          <a:p>
            <a:pPr>
              <a:buFont typeface="Arial" pitchFamily="34" charset="0"/>
              <a:buChar char="•"/>
            </a:pPr>
            <a:endParaRPr lang="sk-SK" dirty="0"/>
          </a:p>
        </p:txBody>
      </p:sp>
      <p:sp>
        <p:nvSpPr>
          <p:cNvPr id="6" name="Nadpis 1"/>
          <p:cNvSpPr>
            <a:spLocks noGrp="1"/>
          </p:cNvSpPr>
          <p:nvPr>
            <p:ph type="ctrTitle"/>
          </p:nvPr>
        </p:nvSpPr>
        <p:spPr>
          <a:xfrm>
            <a:off x="323528" y="404664"/>
            <a:ext cx="8496944" cy="1080120"/>
          </a:xfrm>
        </p:spPr>
        <p:txBody>
          <a:bodyPr>
            <a:noAutofit/>
          </a:bodyPr>
          <a:lstStyle/>
          <a:p>
            <a:pPr algn="l"/>
            <a:r>
              <a:rPr lang="sk-SK" sz="3600" dirty="0" smtClean="0"/>
              <a:t>IMPORT DÁT</a:t>
            </a:r>
            <a:endParaRPr lang="sk-SK" sz="3600" dirty="0"/>
          </a:p>
        </p:txBody>
      </p:sp>
      <p:sp>
        <p:nvSpPr>
          <p:cNvPr id="9" name="BlokTextu 8"/>
          <p:cNvSpPr txBox="1"/>
          <p:nvPr/>
        </p:nvSpPr>
        <p:spPr>
          <a:xfrm>
            <a:off x="323528" y="1916832"/>
            <a:ext cx="7488832" cy="646331"/>
          </a:xfrm>
          <a:prstGeom prst="rect">
            <a:avLst/>
          </a:prstGeom>
          <a:noFill/>
        </p:spPr>
        <p:txBody>
          <a:bodyPr wrap="square" rtlCol="0">
            <a:spAutoFit/>
          </a:bodyPr>
          <a:lstStyle/>
          <a:p>
            <a:pPr marL="358775" indent="-358775">
              <a:buFont typeface="Arial" pitchFamily="34" charset="0"/>
              <a:buChar char="•"/>
            </a:pPr>
            <a:endParaRPr lang="sk-SK" dirty="0" smtClean="0">
              <a:ln w="11430"/>
              <a:solidFill>
                <a:srgbClr val="F8F8F8"/>
              </a:solidFill>
              <a:effectLst>
                <a:outerShdw blurRad="25400" algn="tl" rotWithShape="0">
                  <a:srgbClr val="000000">
                    <a:alpha val="43000"/>
                  </a:srgbClr>
                </a:outerShdw>
              </a:effectLst>
            </a:endParaRPr>
          </a:p>
          <a:p>
            <a:pPr marL="358775" indent="-358775">
              <a:buFont typeface="Arial" pitchFamily="34" charset="0"/>
              <a:buChar char="•"/>
            </a:pPr>
            <a:endParaRPr lang="sk-SK" dirty="0"/>
          </a:p>
        </p:txBody>
      </p:sp>
      <p:sp>
        <p:nvSpPr>
          <p:cNvPr id="7" name="BlokTextu 6"/>
          <p:cNvSpPr txBox="1"/>
          <p:nvPr/>
        </p:nvSpPr>
        <p:spPr>
          <a:xfrm>
            <a:off x="395536" y="1268760"/>
            <a:ext cx="8609926" cy="4770537"/>
          </a:xfrm>
          <a:prstGeom prst="rect">
            <a:avLst/>
          </a:prstGeom>
          <a:noFill/>
        </p:spPr>
        <p:txBody>
          <a:bodyPr wrap="square" rtlCol="0">
            <a:spAutoFit/>
          </a:bodyPr>
          <a:lstStyle/>
          <a:p>
            <a:pPr marL="358775" lvl="0"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Prostredníctvom .</a:t>
            </a:r>
            <a:r>
              <a:rPr lang="sk-SK" sz="20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csv</a:t>
            </a: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súborov poskytnutých GŘ HZS</a:t>
            </a:r>
          </a:p>
          <a:p>
            <a:pPr marL="358775" lvl="0"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Import z príkazového riadku prostredníctvom príkazu LOAD DATA INFILE</a:t>
            </a:r>
          </a:p>
          <a:p>
            <a:pPr marL="358775" lvl="0" indent="-358775">
              <a:buFont typeface="Arial" pitchFamily="34" charset="0"/>
              <a:buChar char="•"/>
            </a:pP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endParaRPr lang="sk-SK" sz="2400" dirty="0" smtClean="0">
              <a:ln w="10160">
                <a:solidFill>
                  <a:srgbClr val="6EA0B0"/>
                </a:solidFill>
                <a:prstDash val="solid"/>
              </a:ln>
              <a:solidFill>
                <a:srgbClr val="FFFFFF"/>
              </a:solidFill>
              <a:effectLst>
                <a:outerShdw blurRad="38100" dist="32000" dir="5400000" algn="tl">
                  <a:srgbClr val="000000">
                    <a:alpha val="30000"/>
                  </a:srgbClr>
                </a:outerShdw>
              </a:effectLst>
            </a:endParaRPr>
          </a:p>
          <a:p>
            <a:pPr marL="815975" lvl="1" indent="-358775"/>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endParaRPr lang="sk-SK" dirty="0"/>
          </a:p>
        </p:txBody>
      </p:sp>
      <p:pic>
        <p:nvPicPr>
          <p:cNvPr id="15" name="Obrázok 14" descr="ukazka_ciselnik.JPG"/>
          <p:cNvPicPr>
            <a:picLocks noChangeAspect="1"/>
          </p:cNvPicPr>
          <p:nvPr/>
        </p:nvPicPr>
        <p:blipFill>
          <a:blip r:embed="rId3" cstate="print"/>
          <a:stretch>
            <a:fillRect/>
          </a:stretch>
        </p:blipFill>
        <p:spPr>
          <a:xfrm>
            <a:off x="2483768" y="1844824"/>
            <a:ext cx="4032448" cy="1848811"/>
          </a:xfrm>
          <a:prstGeom prst="rect">
            <a:avLst/>
          </a:prstGeom>
        </p:spPr>
      </p:pic>
      <p:pic>
        <p:nvPicPr>
          <p:cNvPr id="17" name="Obrázok 16" descr="ukazka_datovatabulka.JPG"/>
          <p:cNvPicPr>
            <a:picLocks noChangeAspect="1"/>
          </p:cNvPicPr>
          <p:nvPr/>
        </p:nvPicPr>
        <p:blipFill>
          <a:blip r:embed="rId4" cstate="print"/>
          <a:stretch>
            <a:fillRect/>
          </a:stretch>
        </p:blipFill>
        <p:spPr>
          <a:xfrm>
            <a:off x="2483768" y="1844824"/>
            <a:ext cx="4032448" cy="1848812"/>
          </a:xfrm>
          <a:prstGeom prst="rect">
            <a:avLst/>
          </a:prstGeom>
        </p:spPr>
      </p:pic>
      <p:pic>
        <p:nvPicPr>
          <p:cNvPr id="19" name="Obrázok 18" descr="ukazka load data.JPG"/>
          <p:cNvPicPr>
            <a:picLocks noChangeAspect="1"/>
          </p:cNvPicPr>
          <p:nvPr/>
        </p:nvPicPr>
        <p:blipFill>
          <a:blip r:embed="rId5" cstate="print"/>
          <a:stretch>
            <a:fillRect/>
          </a:stretch>
        </p:blipFill>
        <p:spPr>
          <a:xfrm>
            <a:off x="1691680" y="5013176"/>
            <a:ext cx="5904655" cy="1531162"/>
          </a:xfrm>
          <a:prstGeom prst="rect">
            <a:avLst/>
          </a:prstGeom>
        </p:spPr>
      </p:pic>
    </p:spTree>
    <p:extLst>
      <p:ext uri="{BB962C8B-B14F-4D97-AF65-F5344CB8AC3E}">
        <p14:creationId xmlns:p14="http://schemas.microsoft.com/office/powerpoint/2010/main" xmlns="" val="12355306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animEffect transition="in" filter="fade">
                                      <p:cBhvr>
                                        <p:cTn id="17" dur="2000"/>
                                        <p:tgtEl>
                                          <p:spTgt spid="7">
                                            <p:txEl>
                                              <p:pRg st="9" end="9"/>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23528" y="1556792"/>
            <a:ext cx="7416824" cy="369332"/>
          </a:xfrm>
          <a:prstGeom prst="rect">
            <a:avLst/>
          </a:prstGeom>
          <a:noFill/>
        </p:spPr>
        <p:txBody>
          <a:bodyPr wrap="square" rtlCol="0">
            <a:spAutoFit/>
          </a:bodyPr>
          <a:lstStyle/>
          <a:p>
            <a:pPr>
              <a:buFont typeface="Arial" pitchFamily="34" charset="0"/>
              <a:buChar char="•"/>
            </a:pPr>
            <a:endParaRPr lang="sk-SK" dirty="0"/>
          </a:p>
        </p:txBody>
      </p:sp>
      <p:sp>
        <p:nvSpPr>
          <p:cNvPr id="6" name="Nadpis 1"/>
          <p:cNvSpPr>
            <a:spLocks noGrp="1"/>
          </p:cNvSpPr>
          <p:nvPr>
            <p:ph type="ctrTitle"/>
          </p:nvPr>
        </p:nvSpPr>
        <p:spPr>
          <a:xfrm>
            <a:off x="323528" y="404664"/>
            <a:ext cx="8496944" cy="1080120"/>
          </a:xfrm>
        </p:spPr>
        <p:txBody>
          <a:bodyPr>
            <a:noAutofit/>
          </a:bodyPr>
          <a:lstStyle/>
          <a:p>
            <a:pPr algn="l"/>
            <a:r>
              <a:rPr lang="sk-SK" sz="3600" dirty="0" smtClean="0"/>
              <a:t>IMPORT DÁT</a:t>
            </a:r>
            <a:endParaRPr lang="sk-SK" sz="3600" dirty="0"/>
          </a:p>
        </p:txBody>
      </p:sp>
      <p:sp>
        <p:nvSpPr>
          <p:cNvPr id="9" name="BlokTextu 8"/>
          <p:cNvSpPr txBox="1"/>
          <p:nvPr/>
        </p:nvSpPr>
        <p:spPr>
          <a:xfrm>
            <a:off x="323528" y="1916832"/>
            <a:ext cx="7488832" cy="646331"/>
          </a:xfrm>
          <a:prstGeom prst="rect">
            <a:avLst/>
          </a:prstGeom>
          <a:noFill/>
        </p:spPr>
        <p:txBody>
          <a:bodyPr wrap="square" rtlCol="0">
            <a:spAutoFit/>
          </a:bodyPr>
          <a:lstStyle/>
          <a:p>
            <a:pPr marL="358775" indent="-358775">
              <a:buFont typeface="Arial" pitchFamily="34" charset="0"/>
              <a:buChar char="•"/>
            </a:pPr>
            <a:endParaRPr lang="sk-SK" dirty="0" smtClean="0">
              <a:ln w="11430"/>
              <a:solidFill>
                <a:srgbClr val="F8F8F8"/>
              </a:solidFill>
              <a:effectLst>
                <a:outerShdw blurRad="25400" algn="tl" rotWithShape="0">
                  <a:srgbClr val="000000">
                    <a:alpha val="43000"/>
                  </a:srgbClr>
                </a:outerShdw>
              </a:effectLst>
            </a:endParaRPr>
          </a:p>
          <a:p>
            <a:pPr marL="358775" indent="-358775">
              <a:buFont typeface="Arial" pitchFamily="34" charset="0"/>
              <a:buChar char="•"/>
            </a:pPr>
            <a:endParaRPr lang="sk-SK" dirty="0"/>
          </a:p>
        </p:txBody>
      </p:sp>
      <p:sp>
        <p:nvSpPr>
          <p:cNvPr id="7" name="BlokTextu 6"/>
          <p:cNvSpPr txBox="1"/>
          <p:nvPr/>
        </p:nvSpPr>
        <p:spPr>
          <a:xfrm>
            <a:off x="395536" y="1268760"/>
            <a:ext cx="8609926" cy="5693866"/>
          </a:xfrm>
          <a:prstGeom prst="rect">
            <a:avLst/>
          </a:prstGeom>
          <a:noFill/>
        </p:spPr>
        <p:txBody>
          <a:bodyPr wrap="square" rtlCol="0">
            <a:spAutoFit/>
          </a:bodyPr>
          <a:lstStyle/>
          <a:p>
            <a:pPr marL="358775" lvl="0"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Import odhalil problémy súvisiace s </a:t>
            </a:r>
            <a:r>
              <a:rPr lang="sk-SK" sz="20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parcialitou</a:t>
            </a: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vzťahov a definovanými identifikátormi</a:t>
            </a:r>
          </a:p>
          <a:p>
            <a:pPr marL="358775" lvl="0"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Ďalším odhaleným problémom bolo porušenie referenčnej integrity</a:t>
            </a:r>
          </a:p>
          <a:p>
            <a:pPr marL="815975" lvl="1"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Riešením bolo odstránenie príslušných záznamov</a:t>
            </a:r>
          </a:p>
          <a:p>
            <a:pPr marL="358775" lvl="0" indent="-358775">
              <a:buFont typeface="Arial" pitchFamily="34" charset="0"/>
              <a:buChar char="•"/>
            </a:pP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endParaRPr lang="sk-SK" sz="2400" dirty="0" smtClean="0">
              <a:ln w="10160">
                <a:solidFill>
                  <a:srgbClr val="6EA0B0"/>
                </a:solidFill>
                <a:prstDash val="solid"/>
              </a:ln>
              <a:solidFill>
                <a:srgbClr val="FFFFFF"/>
              </a:solidFill>
              <a:effectLst>
                <a:outerShdw blurRad="38100" dist="32000" dir="5400000" algn="tl">
                  <a:srgbClr val="000000">
                    <a:alpha val="30000"/>
                  </a:srgbClr>
                </a:outerShdw>
              </a:effectLst>
            </a:endParaRPr>
          </a:p>
          <a:p>
            <a:pPr marL="815975" lvl="1" indent="-358775"/>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endParaRPr lang="sk-SK" dirty="0"/>
          </a:p>
        </p:txBody>
      </p:sp>
      <p:pic>
        <p:nvPicPr>
          <p:cNvPr id="10" name="Obrázok 9" descr="uprava atributov2.jpg"/>
          <p:cNvPicPr>
            <a:picLocks noChangeAspect="1"/>
          </p:cNvPicPr>
          <p:nvPr/>
        </p:nvPicPr>
        <p:blipFill>
          <a:blip r:embed="rId3" cstate="print"/>
          <a:stretch>
            <a:fillRect/>
          </a:stretch>
        </p:blipFill>
        <p:spPr>
          <a:xfrm>
            <a:off x="1835696" y="2132856"/>
            <a:ext cx="5448647" cy="2335134"/>
          </a:xfrm>
          <a:prstGeom prst="rect">
            <a:avLst/>
          </a:prstGeom>
        </p:spPr>
      </p:pic>
    </p:spTree>
    <p:extLst>
      <p:ext uri="{BB962C8B-B14F-4D97-AF65-F5344CB8AC3E}">
        <p14:creationId xmlns:p14="http://schemas.microsoft.com/office/powerpoint/2010/main" xmlns="" val="123553061"/>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23528" y="1556792"/>
            <a:ext cx="7416824" cy="369332"/>
          </a:xfrm>
          <a:prstGeom prst="rect">
            <a:avLst/>
          </a:prstGeom>
          <a:noFill/>
        </p:spPr>
        <p:txBody>
          <a:bodyPr wrap="square" rtlCol="0">
            <a:spAutoFit/>
          </a:bodyPr>
          <a:lstStyle/>
          <a:p>
            <a:pPr>
              <a:buFont typeface="Arial" pitchFamily="34" charset="0"/>
              <a:buChar char="•"/>
            </a:pPr>
            <a:endParaRPr lang="sk-SK" dirty="0"/>
          </a:p>
        </p:txBody>
      </p:sp>
      <p:sp>
        <p:nvSpPr>
          <p:cNvPr id="6" name="Nadpis 1"/>
          <p:cNvSpPr>
            <a:spLocks noGrp="1"/>
          </p:cNvSpPr>
          <p:nvPr>
            <p:ph type="ctrTitle"/>
          </p:nvPr>
        </p:nvSpPr>
        <p:spPr>
          <a:xfrm>
            <a:off x="323528" y="404664"/>
            <a:ext cx="8496944" cy="1080120"/>
          </a:xfrm>
        </p:spPr>
        <p:txBody>
          <a:bodyPr>
            <a:noAutofit/>
          </a:bodyPr>
          <a:lstStyle/>
          <a:p>
            <a:pPr algn="l"/>
            <a:r>
              <a:rPr lang="sk-SK" sz="3600" dirty="0" smtClean="0"/>
              <a:t>NÁVRH kartografických metód</a:t>
            </a:r>
            <a:endParaRPr lang="sk-SK" sz="3600" dirty="0"/>
          </a:p>
        </p:txBody>
      </p:sp>
      <p:sp>
        <p:nvSpPr>
          <p:cNvPr id="9" name="BlokTextu 8"/>
          <p:cNvSpPr txBox="1"/>
          <p:nvPr/>
        </p:nvSpPr>
        <p:spPr>
          <a:xfrm>
            <a:off x="323528" y="1916832"/>
            <a:ext cx="7488832" cy="646331"/>
          </a:xfrm>
          <a:prstGeom prst="rect">
            <a:avLst/>
          </a:prstGeom>
          <a:noFill/>
        </p:spPr>
        <p:txBody>
          <a:bodyPr wrap="square" rtlCol="0">
            <a:spAutoFit/>
          </a:bodyPr>
          <a:lstStyle/>
          <a:p>
            <a:pPr marL="358775" indent="-358775">
              <a:buFont typeface="Arial" pitchFamily="34" charset="0"/>
              <a:buChar char="•"/>
            </a:pPr>
            <a:endParaRPr lang="sk-SK" dirty="0" smtClean="0">
              <a:ln w="11430"/>
              <a:solidFill>
                <a:srgbClr val="F8F8F8"/>
              </a:solidFill>
              <a:effectLst>
                <a:outerShdw blurRad="25400" algn="tl" rotWithShape="0">
                  <a:srgbClr val="000000">
                    <a:alpha val="43000"/>
                  </a:srgbClr>
                </a:outerShdw>
              </a:effectLst>
            </a:endParaRPr>
          </a:p>
          <a:p>
            <a:pPr marL="358775" indent="-358775">
              <a:buFont typeface="Arial" pitchFamily="34" charset="0"/>
              <a:buChar char="•"/>
            </a:pPr>
            <a:endParaRPr lang="sk-SK" dirty="0"/>
          </a:p>
        </p:txBody>
      </p:sp>
      <p:sp>
        <p:nvSpPr>
          <p:cNvPr id="7" name="BlokTextu 6"/>
          <p:cNvSpPr txBox="1"/>
          <p:nvPr/>
        </p:nvSpPr>
        <p:spPr>
          <a:xfrm>
            <a:off x="315820" y="1340768"/>
            <a:ext cx="8568952" cy="5016758"/>
          </a:xfrm>
          <a:prstGeom prst="rect">
            <a:avLst/>
          </a:prstGeom>
          <a:noFill/>
        </p:spPr>
        <p:txBody>
          <a:bodyPr wrap="square" rtlCol="0">
            <a:spAutoFit/>
          </a:bodyPr>
          <a:lstStyle/>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Analýza dát vytvorenej databázy za účelom návrhu vhodných kartografických metód pre implementáciu do webovej aplikácie</a:t>
            </a:r>
          </a:p>
          <a:p>
            <a:pPr marL="358775" indent="-358775">
              <a:buFont typeface="Arial" pitchFamily="34" charset="0"/>
              <a:buChar char="•"/>
            </a:pP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Od roku 2006 sú dáta lokalizované prostredníctvom súradníc</a:t>
            </a:r>
          </a:p>
          <a:p>
            <a:pPr marL="815975" lvl="1"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Jednoduchá práca v prostredí GIS</a:t>
            </a:r>
          </a:p>
          <a:p>
            <a:pPr marL="815975" lvl="1"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Nové možnosti kartografickej vizualizácie</a:t>
            </a:r>
          </a:p>
          <a:p>
            <a:pPr marL="815975" lvl="1" indent="-358775"/>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r>
              <a:rPr lang="sk-SK" sz="2200" dirty="0" smtClean="0">
                <a:ln w="10160">
                  <a:solidFill>
                    <a:srgbClr val="6EA0B0"/>
                  </a:solidFill>
                  <a:prstDash val="solid"/>
                </a:ln>
                <a:solidFill>
                  <a:srgbClr val="FFFFFF"/>
                </a:solidFill>
                <a:effectLst>
                  <a:outerShdw blurRad="38100" dist="32000" dir="5400000" algn="tl">
                    <a:srgbClr val="000000">
                      <a:alpha val="30000"/>
                    </a:srgbClr>
                  </a:outerShdw>
                </a:effectLst>
              </a:rPr>
              <a:t>Od roku 2006:</a:t>
            </a:r>
          </a:p>
          <a:p>
            <a:pPr marL="815975" lvl="1" indent="-358775">
              <a:buFont typeface="Arial" pitchFamily="34" charset="0"/>
              <a:buChar char="•"/>
            </a:pPr>
            <a:r>
              <a:rPr lang="sk-SK" sz="2000" b="1" dirty="0" smtClean="0">
                <a:ln w="10160">
                  <a:solidFill>
                    <a:srgbClr val="6EA0B0"/>
                  </a:solidFill>
                  <a:prstDash val="solid"/>
                </a:ln>
                <a:solidFill>
                  <a:srgbClr val="FFFFFF"/>
                </a:solidFill>
                <a:effectLst>
                  <a:outerShdw blurRad="38100" dist="32000" dir="5400000" algn="tl">
                    <a:srgbClr val="000000">
                      <a:alpha val="30000"/>
                    </a:srgbClr>
                  </a:outerShdw>
                </a:effectLst>
              </a:rPr>
              <a:t>753 552 </a:t>
            </a:r>
            <a:r>
              <a:rPr lang="sk-SK" sz="2000" dirty="0" smtClean="0">
                <a:ln w="10160">
                  <a:solidFill>
                    <a:srgbClr val="6EA0B0"/>
                  </a:solidFill>
                  <a:prstDash val="solid"/>
                </a:ln>
                <a:solidFill>
                  <a:srgbClr val="FFFFFF"/>
                </a:solidFill>
                <a:effectLst>
                  <a:outerShdw blurRad="38100" dist="32000" dir="5400000" algn="tl">
                    <a:srgbClr val="000000">
                      <a:alpha val="30000"/>
                    </a:srgbClr>
                  </a:outerShdw>
                </a:effectLst>
              </a:rPr>
              <a:t>udalostí</a:t>
            </a:r>
          </a:p>
          <a:p>
            <a:pPr marL="815975" lvl="1" indent="-358775">
              <a:buFont typeface="Arial" pitchFamily="34" charset="0"/>
              <a:buChar char="•"/>
            </a:pPr>
            <a:r>
              <a:rPr lang="sk-SK" sz="2000" b="1" dirty="0" smtClean="0">
                <a:ln w="10160">
                  <a:solidFill>
                    <a:srgbClr val="6EA0B0"/>
                  </a:solidFill>
                  <a:prstDash val="solid"/>
                </a:ln>
                <a:solidFill>
                  <a:srgbClr val="FFFFFF"/>
                </a:solidFill>
                <a:effectLst>
                  <a:outerShdw blurRad="38100" dist="32000" dir="5400000" algn="tl">
                    <a:srgbClr val="000000">
                      <a:alpha val="30000"/>
                    </a:srgbClr>
                  </a:outerShdw>
                </a:effectLst>
              </a:rPr>
              <a:t>401 268 </a:t>
            </a:r>
            <a:r>
              <a:rPr lang="sk-SK" sz="2000" dirty="0" smtClean="0">
                <a:ln w="10160">
                  <a:solidFill>
                    <a:srgbClr val="6EA0B0"/>
                  </a:solidFill>
                  <a:prstDash val="solid"/>
                </a:ln>
                <a:solidFill>
                  <a:srgbClr val="FFFFFF"/>
                </a:solidFill>
                <a:effectLst>
                  <a:outerShdw blurRad="38100" dist="32000" dir="5400000" algn="tl">
                    <a:srgbClr val="000000">
                      <a:alpha val="30000"/>
                    </a:srgbClr>
                  </a:outerShdw>
                </a:effectLst>
              </a:rPr>
              <a:t>udalostí so súradnicovým určením</a:t>
            </a:r>
          </a:p>
          <a:p>
            <a:pPr marL="358775" lvl="0" indent="-358775">
              <a:buFont typeface="Arial" pitchFamily="34" charset="0"/>
              <a:buChar char="•"/>
            </a:pPr>
            <a:endParaRPr lang="sk-SK" sz="2200" dirty="0" smtClean="0">
              <a:ln w="10160">
                <a:solidFill>
                  <a:srgbClr val="6EA0B0"/>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r>
              <a:rPr lang="sk-SK" sz="2200" dirty="0" smtClean="0">
                <a:ln w="10160">
                  <a:solidFill>
                    <a:srgbClr val="6EA0B0"/>
                  </a:solidFill>
                  <a:prstDash val="solid"/>
                </a:ln>
                <a:solidFill>
                  <a:srgbClr val="FFFFFF"/>
                </a:solidFill>
                <a:effectLst>
                  <a:outerShdw blurRad="38100" dist="32000" dir="5400000" algn="tl">
                    <a:srgbClr val="000000">
                      <a:alpha val="30000"/>
                    </a:srgbClr>
                  </a:outerShdw>
                </a:effectLst>
              </a:rPr>
              <a:t>Odhalenie problémov pri vizualizácií udalostí, ktoré bolo nutné odstrániť</a:t>
            </a:r>
          </a:p>
          <a:p>
            <a:pPr marL="815975" lvl="1" indent="-358775"/>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endParaRPr lang="sk-SK" sz="2200" dirty="0"/>
          </a:p>
        </p:txBody>
      </p:sp>
      <p:pic>
        <p:nvPicPr>
          <p:cNvPr id="8" name="Obrázok 7" descr="chybne.JPG"/>
          <p:cNvPicPr>
            <a:picLocks noChangeAspect="1"/>
          </p:cNvPicPr>
          <p:nvPr/>
        </p:nvPicPr>
        <p:blipFill>
          <a:blip r:embed="rId3" cstate="print"/>
          <a:stretch>
            <a:fillRect/>
          </a:stretch>
        </p:blipFill>
        <p:spPr>
          <a:xfrm>
            <a:off x="1763688" y="1340768"/>
            <a:ext cx="5616623" cy="4429869"/>
          </a:xfrm>
          <a:prstGeom prst="rect">
            <a:avLst/>
          </a:prstGeom>
        </p:spPr>
      </p:pic>
      <p:pic>
        <p:nvPicPr>
          <p:cNvPr id="11" name="Obrázok 10" descr="oprava.JPG"/>
          <p:cNvPicPr>
            <a:picLocks noChangeAspect="1"/>
          </p:cNvPicPr>
          <p:nvPr/>
        </p:nvPicPr>
        <p:blipFill>
          <a:blip r:embed="rId4" cstate="print"/>
          <a:stretch>
            <a:fillRect/>
          </a:stretch>
        </p:blipFill>
        <p:spPr>
          <a:xfrm>
            <a:off x="1763688" y="1340768"/>
            <a:ext cx="5616624" cy="4429869"/>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23528" y="1556792"/>
            <a:ext cx="7416824" cy="369332"/>
          </a:xfrm>
          <a:prstGeom prst="rect">
            <a:avLst/>
          </a:prstGeom>
          <a:noFill/>
        </p:spPr>
        <p:txBody>
          <a:bodyPr wrap="square" rtlCol="0">
            <a:spAutoFit/>
          </a:bodyPr>
          <a:lstStyle/>
          <a:p>
            <a:pPr>
              <a:buFont typeface="Arial" pitchFamily="34" charset="0"/>
              <a:buChar char="•"/>
            </a:pPr>
            <a:endParaRPr lang="sk-SK" dirty="0"/>
          </a:p>
        </p:txBody>
      </p:sp>
      <p:sp>
        <p:nvSpPr>
          <p:cNvPr id="6" name="Nadpis 1"/>
          <p:cNvSpPr>
            <a:spLocks noGrp="1"/>
          </p:cNvSpPr>
          <p:nvPr>
            <p:ph type="ctrTitle"/>
          </p:nvPr>
        </p:nvSpPr>
        <p:spPr>
          <a:xfrm>
            <a:off x="323528" y="404664"/>
            <a:ext cx="8496944" cy="1080120"/>
          </a:xfrm>
        </p:spPr>
        <p:txBody>
          <a:bodyPr>
            <a:noAutofit/>
          </a:bodyPr>
          <a:lstStyle/>
          <a:p>
            <a:pPr algn="l"/>
            <a:r>
              <a:rPr lang="sk-SK" sz="3600" dirty="0" smtClean="0"/>
              <a:t>Líniový </a:t>
            </a:r>
            <a:r>
              <a:rPr lang="sk-SK" sz="3600" dirty="0" err="1" smtClean="0"/>
              <a:t>kartodiagram</a:t>
            </a:r>
            <a:endParaRPr lang="sk-SK" sz="3600" dirty="0"/>
          </a:p>
        </p:txBody>
      </p:sp>
      <p:sp>
        <p:nvSpPr>
          <p:cNvPr id="9" name="BlokTextu 8"/>
          <p:cNvSpPr txBox="1"/>
          <p:nvPr/>
        </p:nvSpPr>
        <p:spPr>
          <a:xfrm>
            <a:off x="323528" y="1916832"/>
            <a:ext cx="7488832" cy="646331"/>
          </a:xfrm>
          <a:prstGeom prst="rect">
            <a:avLst/>
          </a:prstGeom>
          <a:noFill/>
        </p:spPr>
        <p:txBody>
          <a:bodyPr wrap="square" rtlCol="0">
            <a:spAutoFit/>
          </a:bodyPr>
          <a:lstStyle/>
          <a:p>
            <a:pPr marL="358775" indent="-358775">
              <a:buFont typeface="Arial" pitchFamily="34" charset="0"/>
              <a:buChar char="•"/>
            </a:pPr>
            <a:endParaRPr lang="sk-SK" dirty="0" smtClean="0">
              <a:ln w="11430"/>
              <a:solidFill>
                <a:srgbClr val="F8F8F8"/>
              </a:solidFill>
              <a:effectLst>
                <a:outerShdw blurRad="25400" algn="tl" rotWithShape="0">
                  <a:srgbClr val="000000">
                    <a:alpha val="43000"/>
                  </a:srgbClr>
                </a:outerShdw>
              </a:effectLst>
            </a:endParaRPr>
          </a:p>
          <a:p>
            <a:pPr marL="358775" indent="-358775">
              <a:buFont typeface="Arial" pitchFamily="34" charset="0"/>
              <a:buChar char="•"/>
            </a:pPr>
            <a:endParaRPr lang="sk-SK" dirty="0"/>
          </a:p>
        </p:txBody>
      </p:sp>
      <p:sp>
        <p:nvSpPr>
          <p:cNvPr id="7" name="BlokTextu 6"/>
          <p:cNvSpPr txBox="1"/>
          <p:nvPr/>
        </p:nvSpPr>
        <p:spPr>
          <a:xfrm>
            <a:off x="315820" y="1340768"/>
            <a:ext cx="8568952" cy="2616101"/>
          </a:xfrm>
          <a:prstGeom prst="rect">
            <a:avLst/>
          </a:prstGeom>
          <a:noFill/>
        </p:spPr>
        <p:txBody>
          <a:bodyPr wrap="square" rtlCol="0">
            <a:spAutoFit/>
          </a:bodyPr>
          <a:lstStyle/>
          <a:p>
            <a:pPr marL="358775" lvl="0" indent="-358775">
              <a:buFont typeface="Arial" pitchFamily="34" charset="0"/>
              <a:buChar char="•"/>
            </a:pPr>
            <a:r>
              <a:rPr lang="sk-SK" sz="2000" dirty="0" smtClean="0">
                <a:ln w="10160">
                  <a:solidFill>
                    <a:srgbClr val="6EA0B0"/>
                  </a:solidFill>
                  <a:prstDash val="solid"/>
                </a:ln>
                <a:solidFill>
                  <a:srgbClr val="FFFFFF"/>
                </a:solidFill>
                <a:effectLst>
                  <a:outerShdw blurRad="38100" dist="32000" dir="5400000" algn="tl">
                    <a:srgbClr val="000000">
                      <a:alpha val="30000"/>
                    </a:srgbClr>
                  </a:outerShdw>
                </a:effectLst>
              </a:rPr>
              <a:t>Povaha </a:t>
            </a:r>
            <a:r>
              <a:rPr lang="sk-SK" sz="2000" dirty="0" err="1" smtClean="0">
                <a:ln w="10160">
                  <a:solidFill>
                    <a:srgbClr val="6EA0B0"/>
                  </a:solidFill>
                  <a:prstDash val="solid"/>
                </a:ln>
                <a:solidFill>
                  <a:srgbClr val="FFFFFF"/>
                </a:solidFill>
                <a:effectLst>
                  <a:outerShdw blurRad="38100" dist="32000" dir="5400000" algn="tl">
                    <a:srgbClr val="000000">
                      <a:alpha val="30000"/>
                    </a:srgbClr>
                  </a:outerShdw>
                </a:effectLst>
              </a:rPr>
              <a:t>geodát</a:t>
            </a:r>
            <a:r>
              <a:rPr lang="sk-SK" sz="2000" dirty="0" smtClean="0">
                <a:ln w="10160">
                  <a:solidFill>
                    <a:srgbClr val="6EA0B0"/>
                  </a:solidFill>
                  <a:prstDash val="solid"/>
                </a:ln>
                <a:solidFill>
                  <a:srgbClr val="FFFFFF"/>
                </a:solidFill>
                <a:effectLst>
                  <a:outerShdw blurRad="38100" dist="32000" dir="5400000" algn="tl">
                    <a:srgbClr val="000000">
                      <a:alpha val="30000"/>
                    </a:srgbClr>
                  </a:outerShdw>
                </a:effectLst>
              </a:rPr>
              <a:t> ich predurčovala pre využitie metódy líniového </a:t>
            </a:r>
            <a:r>
              <a:rPr lang="sk-SK" sz="2000" dirty="0" err="1" smtClean="0">
                <a:ln w="10160">
                  <a:solidFill>
                    <a:srgbClr val="6EA0B0"/>
                  </a:solidFill>
                  <a:prstDash val="solid"/>
                </a:ln>
                <a:solidFill>
                  <a:srgbClr val="FFFFFF"/>
                </a:solidFill>
                <a:effectLst>
                  <a:outerShdw blurRad="38100" dist="32000" dir="5400000" algn="tl">
                    <a:srgbClr val="000000">
                      <a:alpha val="30000"/>
                    </a:srgbClr>
                  </a:outerShdw>
                </a:effectLst>
              </a:rPr>
              <a:t>kartodiagramu</a:t>
            </a:r>
            <a:r>
              <a:rPr lang="sk-SK" sz="2000" dirty="0" smtClean="0">
                <a:ln w="10160">
                  <a:solidFill>
                    <a:srgbClr val="6EA0B0"/>
                  </a:solidFill>
                  <a:prstDash val="solid"/>
                </a:ln>
                <a:solidFill>
                  <a:srgbClr val="FFFFFF"/>
                </a:solidFill>
                <a:effectLst>
                  <a:outerShdw blurRad="38100" dist="32000" dir="5400000" algn="tl">
                    <a:srgbClr val="000000">
                      <a:alpha val="30000"/>
                    </a:srgbClr>
                  </a:outerShdw>
                </a:effectLst>
              </a:rPr>
              <a:t> a </a:t>
            </a:r>
            <a:r>
              <a:rPr lang="sk-SK" sz="2000" dirty="0" err="1" smtClean="0">
                <a:ln w="10160">
                  <a:solidFill>
                    <a:srgbClr val="6EA0B0"/>
                  </a:solidFill>
                  <a:prstDash val="solid"/>
                </a:ln>
                <a:solidFill>
                  <a:srgbClr val="FFFFFF"/>
                </a:solidFill>
                <a:effectLst>
                  <a:outerShdw blurRad="38100" dist="32000" dir="5400000" algn="tl">
                    <a:srgbClr val="000000">
                      <a:alpha val="30000"/>
                    </a:srgbClr>
                  </a:outerShdw>
                </a:effectLst>
              </a:rPr>
              <a:t>vizualizovanie</a:t>
            </a:r>
            <a:r>
              <a:rPr lang="sk-SK" sz="2000" dirty="0" smtClean="0">
                <a:ln w="10160">
                  <a:solidFill>
                    <a:srgbClr val="6EA0B0"/>
                  </a:solidFill>
                  <a:prstDash val="solid"/>
                </a:ln>
                <a:solidFill>
                  <a:srgbClr val="FFFFFF"/>
                </a:solidFill>
                <a:effectLst>
                  <a:outerShdw blurRad="38100" dist="32000" dir="5400000" algn="tl">
                    <a:srgbClr val="000000">
                      <a:alpha val="30000"/>
                    </a:srgbClr>
                  </a:outerShdw>
                </a:effectLst>
              </a:rPr>
              <a:t> počtu udalostí vzťahujúcich sa k cestnej doprave</a:t>
            </a:r>
          </a:p>
          <a:p>
            <a:pPr marL="358775" lvl="0" indent="-358775">
              <a:buFont typeface="Arial" pitchFamily="34" charset="0"/>
              <a:buChar char="•"/>
            </a:pPr>
            <a:endParaRPr lang="sk-SK" sz="2000" dirty="0" smtClean="0">
              <a:ln w="10160">
                <a:solidFill>
                  <a:srgbClr val="6EA0B0"/>
                </a:solidFill>
                <a:prstDash val="solid"/>
              </a:ln>
              <a:solidFill>
                <a:srgbClr val="FFFFFF"/>
              </a:solidFill>
              <a:effectLst>
                <a:outerShdw blurRad="38100" dist="32000" dir="5400000" algn="tl">
                  <a:srgbClr val="000000">
                    <a:alpha val="30000"/>
                  </a:srgbClr>
                </a:outerShdw>
              </a:effectLst>
            </a:endParaRPr>
          </a:p>
          <a:p>
            <a:pPr marL="358775" lvl="0" indent="-358775">
              <a:buFont typeface="Arial" pitchFamily="34" charset="0"/>
              <a:buChar char="•"/>
            </a:pPr>
            <a:r>
              <a:rPr lang="sk-SK" sz="2000" dirty="0" smtClean="0">
                <a:ln w="10160">
                  <a:solidFill>
                    <a:srgbClr val="6EA0B0"/>
                  </a:solidFill>
                  <a:prstDash val="solid"/>
                </a:ln>
                <a:solidFill>
                  <a:srgbClr val="FFFFFF"/>
                </a:solidFill>
                <a:effectLst>
                  <a:outerShdw blurRad="38100" dist="32000" dir="5400000" algn="tl">
                    <a:srgbClr val="000000">
                      <a:alpha val="30000"/>
                    </a:srgbClr>
                  </a:outerShdw>
                </a:effectLst>
              </a:rPr>
              <a:t>Zistenie počtu udalostí vzťahujúcich sa k cestám – vytvorenie modelu</a:t>
            </a:r>
          </a:p>
          <a:p>
            <a:pPr marL="815975" lvl="1" indent="-358775"/>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815975" lvl="1" indent="-358775"/>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endParaRPr lang="sk-SK" sz="2200" dirty="0"/>
          </a:p>
        </p:txBody>
      </p:sp>
      <p:pic>
        <p:nvPicPr>
          <p:cNvPr id="8" name="Obrázok 7" descr="model.JPG"/>
          <p:cNvPicPr>
            <a:picLocks noChangeAspect="1"/>
          </p:cNvPicPr>
          <p:nvPr/>
        </p:nvPicPr>
        <p:blipFill>
          <a:blip r:embed="rId3" cstate="print"/>
          <a:stretch>
            <a:fillRect/>
          </a:stretch>
        </p:blipFill>
        <p:spPr>
          <a:xfrm>
            <a:off x="2195737" y="3140968"/>
            <a:ext cx="4896544" cy="3445960"/>
          </a:xfrm>
          <a:prstGeom prst="rect">
            <a:avLst/>
          </a:prstGeom>
        </p:spPr>
      </p:pic>
      <p:pic>
        <p:nvPicPr>
          <p:cNvPr id="10" name="Obrázok 9" descr="model_tool.JPG"/>
          <p:cNvPicPr>
            <a:picLocks noChangeAspect="1"/>
          </p:cNvPicPr>
          <p:nvPr/>
        </p:nvPicPr>
        <p:blipFill>
          <a:blip r:embed="rId4" cstate="print"/>
          <a:stretch>
            <a:fillRect/>
          </a:stretch>
        </p:blipFill>
        <p:spPr>
          <a:xfrm>
            <a:off x="2843808" y="3140968"/>
            <a:ext cx="3384376" cy="3471903"/>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23528" y="1556792"/>
            <a:ext cx="7416824" cy="369332"/>
          </a:xfrm>
          <a:prstGeom prst="rect">
            <a:avLst/>
          </a:prstGeom>
          <a:noFill/>
        </p:spPr>
        <p:txBody>
          <a:bodyPr wrap="square" rtlCol="0">
            <a:spAutoFit/>
          </a:bodyPr>
          <a:lstStyle/>
          <a:p>
            <a:pPr>
              <a:buFont typeface="Arial" pitchFamily="34" charset="0"/>
              <a:buChar char="•"/>
            </a:pPr>
            <a:endParaRPr lang="sk-SK" dirty="0"/>
          </a:p>
        </p:txBody>
      </p:sp>
      <p:sp>
        <p:nvSpPr>
          <p:cNvPr id="9" name="BlokTextu 8"/>
          <p:cNvSpPr txBox="1"/>
          <p:nvPr/>
        </p:nvSpPr>
        <p:spPr>
          <a:xfrm>
            <a:off x="323528" y="1916832"/>
            <a:ext cx="7488832" cy="646331"/>
          </a:xfrm>
          <a:prstGeom prst="rect">
            <a:avLst/>
          </a:prstGeom>
          <a:noFill/>
        </p:spPr>
        <p:txBody>
          <a:bodyPr wrap="square" rtlCol="0">
            <a:spAutoFit/>
          </a:bodyPr>
          <a:lstStyle/>
          <a:p>
            <a:pPr marL="358775" indent="-358775">
              <a:buFont typeface="Arial" pitchFamily="34" charset="0"/>
              <a:buChar char="•"/>
            </a:pPr>
            <a:endParaRPr lang="sk-SK" dirty="0" smtClean="0">
              <a:ln w="11430"/>
              <a:solidFill>
                <a:srgbClr val="F8F8F8"/>
              </a:solidFill>
              <a:effectLst>
                <a:outerShdw blurRad="25400" algn="tl" rotWithShape="0">
                  <a:srgbClr val="000000">
                    <a:alpha val="43000"/>
                  </a:srgbClr>
                </a:outerShdw>
              </a:effectLst>
            </a:endParaRPr>
          </a:p>
          <a:p>
            <a:pPr marL="358775" indent="-358775">
              <a:buFont typeface="Arial" pitchFamily="34" charset="0"/>
              <a:buChar char="•"/>
            </a:pPr>
            <a:endParaRPr lang="sk-SK" dirty="0"/>
          </a:p>
        </p:txBody>
      </p:sp>
      <p:sp>
        <p:nvSpPr>
          <p:cNvPr id="7" name="BlokTextu 6"/>
          <p:cNvSpPr txBox="1"/>
          <p:nvPr/>
        </p:nvSpPr>
        <p:spPr>
          <a:xfrm>
            <a:off x="315820" y="1340768"/>
            <a:ext cx="8568952" cy="1077218"/>
          </a:xfrm>
          <a:prstGeom prst="rect">
            <a:avLst/>
          </a:prstGeom>
          <a:noFill/>
        </p:spPr>
        <p:txBody>
          <a:bodyPr wrap="square" rtlCol="0">
            <a:spAutoFit/>
          </a:bodyPr>
          <a:lstStyle/>
          <a:p>
            <a:pPr marL="815975" lvl="1" indent="-358775"/>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815975" lvl="1" indent="-358775"/>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endParaRPr lang="sk-SK" sz="2200" dirty="0"/>
          </a:p>
        </p:txBody>
      </p:sp>
      <p:pic>
        <p:nvPicPr>
          <p:cNvPr id="12" name="Obrázok 11" descr="cestnasiet.png"/>
          <p:cNvPicPr>
            <a:picLocks noChangeAspect="1"/>
          </p:cNvPicPr>
          <p:nvPr/>
        </p:nvPicPr>
        <p:blipFill>
          <a:blip r:embed="rId3" cstate="print"/>
          <a:stretch>
            <a:fillRect/>
          </a:stretch>
        </p:blipFill>
        <p:spPr>
          <a:xfrm>
            <a:off x="132096" y="548680"/>
            <a:ext cx="8908876" cy="5832648"/>
          </a:xfrm>
          <a:prstGeom prst="rect">
            <a:avLst/>
          </a:prstGeom>
        </p:spPr>
      </p:pic>
      <p:pic>
        <p:nvPicPr>
          <p:cNvPr id="14" name="Obrázok 13" descr="lin_kartodiagram_udalosti_cestnej_dop_dialnice_rych_cesty.png"/>
          <p:cNvPicPr>
            <a:picLocks noChangeAspect="1"/>
          </p:cNvPicPr>
          <p:nvPr/>
        </p:nvPicPr>
        <p:blipFill>
          <a:blip r:embed="rId4" cstate="print"/>
          <a:stretch>
            <a:fillRect/>
          </a:stretch>
        </p:blipFill>
        <p:spPr>
          <a:xfrm>
            <a:off x="107504" y="548680"/>
            <a:ext cx="8928992" cy="584581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23528" y="1556792"/>
            <a:ext cx="7416824" cy="369332"/>
          </a:xfrm>
          <a:prstGeom prst="rect">
            <a:avLst/>
          </a:prstGeom>
          <a:noFill/>
        </p:spPr>
        <p:txBody>
          <a:bodyPr wrap="square" rtlCol="0">
            <a:spAutoFit/>
          </a:bodyPr>
          <a:lstStyle/>
          <a:p>
            <a:pPr>
              <a:buFont typeface="Arial" pitchFamily="34" charset="0"/>
              <a:buChar char="•"/>
            </a:pPr>
            <a:endParaRPr lang="sk-SK" dirty="0"/>
          </a:p>
        </p:txBody>
      </p:sp>
      <p:sp>
        <p:nvSpPr>
          <p:cNvPr id="6" name="Nadpis 1"/>
          <p:cNvSpPr>
            <a:spLocks noGrp="1"/>
          </p:cNvSpPr>
          <p:nvPr>
            <p:ph type="ctrTitle"/>
          </p:nvPr>
        </p:nvSpPr>
        <p:spPr>
          <a:xfrm>
            <a:off x="323528" y="404664"/>
            <a:ext cx="8496944" cy="1080120"/>
          </a:xfrm>
        </p:spPr>
        <p:txBody>
          <a:bodyPr>
            <a:noAutofit/>
          </a:bodyPr>
          <a:lstStyle/>
          <a:p>
            <a:pPr algn="l"/>
            <a:r>
              <a:rPr lang="sk-SK" sz="3600" dirty="0" smtClean="0"/>
              <a:t>NÁVRH kartografických metód</a:t>
            </a:r>
            <a:endParaRPr lang="sk-SK" sz="3600" dirty="0"/>
          </a:p>
        </p:txBody>
      </p:sp>
      <p:sp>
        <p:nvSpPr>
          <p:cNvPr id="9" name="BlokTextu 8"/>
          <p:cNvSpPr txBox="1"/>
          <p:nvPr/>
        </p:nvSpPr>
        <p:spPr>
          <a:xfrm>
            <a:off x="323528" y="1916832"/>
            <a:ext cx="7488832" cy="646331"/>
          </a:xfrm>
          <a:prstGeom prst="rect">
            <a:avLst/>
          </a:prstGeom>
          <a:noFill/>
        </p:spPr>
        <p:txBody>
          <a:bodyPr wrap="square" rtlCol="0">
            <a:spAutoFit/>
          </a:bodyPr>
          <a:lstStyle/>
          <a:p>
            <a:pPr marL="358775" indent="-358775">
              <a:buFont typeface="Arial" pitchFamily="34" charset="0"/>
              <a:buChar char="•"/>
            </a:pPr>
            <a:endParaRPr lang="sk-SK" dirty="0" smtClean="0">
              <a:ln w="11430"/>
              <a:solidFill>
                <a:srgbClr val="F8F8F8"/>
              </a:solidFill>
              <a:effectLst>
                <a:outerShdw blurRad="25400" algn="tl" rotWithShape="0">
                  <a:srgbClr val="000000">
                    <a:alpha val="43000"/>
                  </a:srgbClr>
                </a:outerShdw>
              </a:effectLst>
            </a:endParaRPr>
          </a:p>
          <a:p>
            <a:pPr marL="358775" indent="-358775">
              <a:buFont typeface="Arial" pitchFamily="34" charset="0"/>
              <a:buChar char="•"/>
            </a:pPr>
            <a:endParaRPr lang="sk-SK" dirty="0"/>
          </a:p>
        </p:txBody>
      </p:sp>
      <p:sp>
        <p:nvSpPr>
          <p:cNvPr id="7" name="BlokTextu 6"/>
          <p:cNvSpPr txBox="1"/>
          <p:nvPr/>
        </p:nvSpPr>
        <p:spPr>
          <a:xfrm>
            <a:off x="315820" y="1340768"/>
            <a:ext cx="8568952" cy="1938992"/>
          </a:xfrm>
          <a:prstGeom prst="rect">
            <a:avLst/>
          </a:prstGeom>
          <a:noFill/>
        </p:spPr>
        <p:txBody>
          <a:bodyPr wrap="square" rtlCol="0">
            <a:spAutoFit/>
          </a:bodyPr>
          <a:lstStyle/>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Ďalšími navrhovanými metódami sú:</a:t>
            </a:r>
          </a:p>
          <a:p>
            <a:pPr marL="216000" indent="-358775"/>
            <a:endParaRPr lang="sk-SK" sz="1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815975" lvl="1"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Metóda </a:t>
            </a:r>
            <a:r>
              <a:rPr lang="sk-SK" sz="22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izolínií</a:t>
            </a: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815975" lvl="1"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Kvadrantová metóda</a:t>
            </a:r>
          </a:p>
          <a:p>
            <a:pPr marL="815975" lvl="1"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Metóda kartografickej </a:t>
            </a:r>
            <a:r>
              <a:rPr lang="sk-SK" sz="22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anamorfózy</a:t>
            </a: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endParaRPr lang="sk-SK" sz="2200" dirty="0"/>
          </a:p>
        </p:txBody>
      </p:sp>
      <p:pic>
        <p:nvPicPr>
          <p:cNvPr id="1026" name="Picture 2" descr="C:\Users\Patrik\Desktop\mapclipart.png"/>
          <p:cNvPicPr>
            <a:picLocks noChangeAspect="1" noChangeArrowheads="1"/>
          </p:cNvPicPr>
          <p:nvPr/>
        </p:nvPicPr>
        <p:blipFill>
          <a:blip r:embed="rId3" cstate="print"/>
          <a:srcRect/>
          <a:stretch>
            <a:fillRect/>
          </a:stretch>
        </p:blipFill>
        <p:spPr bwMode="auto">
          <a:xfrm>
            <a:off x="2771800" y="3068960"/>
            <a:ext cx="3628305" cy="364069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23528" y="1556792"/>
            <a:ext cx="7416824" cy="369332"/>
          </a:xfrm>
          <a:prstGeom prst="rect">
            <a:avLst/>
          </a:prstGeom>
          <a:noFill/>
        </p:spPr>
        <p:txBody>
          <a:bodyPr wrap="square" rtlCol="0">
            <a:spAutoFit/>
          </a:bodyPr>
          <a:lstStyle/>
          <a:p>
            <a:pPr>
              <a:buFont typeface="Arial" pitchFamily="34" charset="0"/>
              <a:buChar char="•"/>
            </a:pPr>
            <a:endParaRPr lang="sk-SK" dirty="0"/>
          </a:p>
        </p:txBody>
      </p:sp>
      <p:sp>
        <p:nvSpPr>
          <p:cNvPr id="6" name="Nadpis 1"/>
          <p:cNvSpPr>
            <a:spLocks noGrp="1"/>
          </p:cNvSpPr>
          <p:nvPr>
            <p:ph type="ctrTitle"/>
          </p:nvPr>
        </p:nvSpPr>
        <p:spPr>
          <a:xfrm>
            <a:off x="323528" y="404664"/>
            <a:ext cx="8496944" cy="1080120"/>
          </a:xfrm>
        </p:spPr>
        <p:txBody>
          <a:bodyPr>
            <a:noAutofit/>
          </a:bodyPr>
          <a:lstStyle/>
          <a:p>
            <a:pPr algn="l"/>
            <a:r>
              <a:rPr lang="sk-SK" sz="3600" dirty="0" smtClean="0"/>
              <a:t>METÓDA IZOLÍNIÍ</a:t>
            </a:r>
            <a:endParaRPr lang="sk-SK" sz="3600" dirty="0"/>
          </a:p>
        </p:txBody>
      </p:sp>
      <p:sp>
        <p:nvSpPr>
          <p:cNvPr id="9" name="BlokTextu 8"/>
          <p:cNvSpPr txBox="1"/>
          <p:nvPr/>
        </p:nvSpPr>
        <p:spPr>
          <a:xfrm>
            <a:off x="323528" y="1916832"/>
            <a:ext cx="7488832" cy="646331"/>
          </a:xfrm>
          <a:prstGeom prst="rect">
            <a:avLst/>
          </a:prstGeom>
          <a:noFill/>
        </p:spPr>
        <p:txBody>
          <a:bodyPr wrap="square" rtlCol="0">
            <a:spAutoFit/>
          </a:bodyPr>
          <a:lstStyle/>
          <a:p>
            <a:pPr marL="358775" indent="-358775">
              <a:buFont typeface="Arial" pitchFamily="34" charset="0"/>
              <a:buChar char="•"/>
            </a:pPr>
            <a:endParaRPr lang="sk-SK" dirty="0" smtClean="0">
              <a:ln w="11430"/>
              <a:solidFill>
                <a:srgbClr val="F8F8F8"/>
              </a:solidFill>
              <a:effectLst>
                <a:outerShdw blurRad="25400" algn="tl" rotWithShape="0">
                  <a:srgbClr val="000000">
                    <a:alpha val="43000"/>
                  </a:srgbClr>
                </a:outerShdw>
              </a:effectLst>
            </a:endParaRPr>
          </a:p>
          <a:p>
            <a:pPr marL="358775" indent="-358775">
              <a:buFont typeface="Arial" pitchFamily="34" charset="0"/>
              <a:buChar char="•"/>
            </a:pPr>
            <a:endParaRPr lang="sk-SK" dirty="0"/>
          </a:p>
        </p:txBody>
      </p:sp>
      <p:sp>
        <p:nvSpPr>
          <p:cNvPr id="7" name="BlokTextu 6"/>
          <p:cNvSpPr txBox="1"/>
          <p:nvPr/>
        </p:nvSpPr>
        <p:spPr>
          <a:xfrm>
            <a:off x="315820" y="1340768"/>
            <a:ext cx="8568952" cy="4154984"/>
          </a:xfrm>
          <a:prstGeom prst="rect">
            <a:avLst/>
          </a:prstGeom>
          <a:noFill/>
        </p:spPr>
        <p:txBody>
          <a:bodyPr wrap="square" rtlCol="0">
            <a:spAutoFit/>
          </a:bodyPr>
          <a:lstStyle/>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Použitá metóda priestorovej analýzy – jadrové vyhladzovanie</a:t>
            </a:r>
          </a:p>
          <a:p>
            <a:pPr marL="358775" indent="-358775">
              <a:buFont typeface="Arial" pitchFamily="34" charset="0"/>
              <a:buChar char="•"/>
            </a:pP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Využitie pre výpočet hustoty sledovaného javu (počet udalostí požiarnej ochrany) </a:t>
            </a:r>
          </a:p>
          <a:p>
            <a:pPr marL="358775" indent="-358775">
              <a:buFont typeface="Arial" pitchFamily="34" charset="0"/>
              <a:buChar char="•"/>
            </a:pP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Vyhladená hodnota v danom bode sa počíta ako vážený priemer z okolitých bodov</a:t>
            </a:r>
          </a:p>
          <a:p>
            <a:pPr marL="358775" indent="-358775">
              <a:buFont typeface="Arial" pitchFamily="34" charset="0"/>
              <a:buChar char="•"/>
            </a:pP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Dôležitým parametrom je voľba veľkosti bunky a veľkosti kroku</a:t>
            </a:r>
          </a:p>
          <a:p>
            <a:pPr marL="358775" indent="-358775"/>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endParaRPr lang="sk-SK" sz="2200" dirty="0"/>
          </a:p>
        </p:txBody>
      </p:sp>
      <p:pic>
        <p:nvPicPr>
          <p:cNvPr id="12" name="Obrázok 11" descr="jadrove_vyhladzovanie_poziare_CR.png"/>
          <p:cNvPicPr>
            <a:picLocks noChangeAspect="1"/>
          </p:cNvPicPr>
          <p:nvPr/>
        </p:nvPicPr>
        <p:blipFill>
          <a:blip r:embed="rId3" cstate="print"/>
          <a:stretch>
            <a:fillRect/>
          </a:stretch>
        </p:blipFill>
        <p:spPr>
          <a:xfrm>
            <a:off x="179512" y="476672"/>
            <a:ext cx="8789451" cy="5754460"/>
          </a:xfrm>
          <a:prstGeom prst="rect">
            <a:avLst/>
          </a:prstGeom>
        </p:spPr>
      </p:pic>
      <p:pic>
        <p:nvPicPr>
          <p:cNvPr id="14" name="Obrázok 13" descr="jadrove_vyhladzovanie_poziare_CR.png"/>
          <p:cNvPicPr>
            <a:picLocks noChangeAspect="1"/>
          </p:cNvPicPr>
          <p:nvPr/>
        </p:nvPicPr>
        <p:blipFill>
          <a:blip r:embed="rId4" cstate="print"/>
          <a:stretch>
            <a:fillRect/>
          </a:stretch>
        </p:blipFill>
        <p:spPr>
          <a:xfrm>
            <a:off x="179513" y="476672"/>
            <a:ext cx="8789449" cy="5754460"/>
          </a:xfrm>
          <a:prstGeom prst="rect">
            <a:avLst/>
          </a:prstGeom>
        </p:spPr>
      </p:pic>
      <p:pic>
        <p:nvPicPr>
          <p:cNvPr id="15" name="Obrázok 14" descr="jadrove_vyhladzovanie_poziare_CR.png"/>
          <p:cNvPicPr>
            <a:picLocks noChangeAspect="1"/>
          </p:cNvPicPr>
          <p:nvPr/>
        </p:nvPicPr>
        <p:blipFill>
          <a:blip r:embed="rId5" cstate="print"/>
          <a:stretch>
            <a:fillRect/>
          </a:stretch>
        </p:blipFill>
        <p:spPr>
          <a:xfrm>
            <a:off x="179512" y="476672"/>
            <a:ext cx="8789449" cy="575446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23528" y="1556792"/>
            <a:ext cx="7416824" cy="369332"/>
          </a:xfrm>
          <a:prstGeom prst="rect">
            <a:avLst/>
          </a:prstGeom>
          <a:noFill/>
        </p:spPr>
        <p:txBody>
          <a:bodyPr wrap="square" rtlCol="0">
            <a:spAutoFit/>
          </a:bodyPr>
          <a:lstStyle/>
          <a:p>
            <a:pPr>
              <a:buFont typeface="Arial" pitchFamily="34" charset="0"/>
              <a:buChar char="•"/>
            </a:pPr>
            <a:endParaRPr lang="sk-SK" dirty="0"/>
          </a:p>
        </p:txBody>
      </p:sp>
      <p:sp>
        <p:nvSpPr>
          <p:cNvPr id="6" name="Nadpis 1"/>
          <p:cNvSpPr>
            <a:spLocks noGrp="1"/>
          </p:cNvSpPr>
          <p:nvPr>
            <p:ph type="ctrTitle"/>
          </p:nvPr>
        </p:nvSpPr>
        <p:spPr>
          <a:xfrm>
            <a:off x="323528" y="404664"/>
            <a:ext cx="6552728" cy="1008112"/>
          </a:xfrm>
        </p:spPr>
        <p:txBody>
          <a:bodyPr>
            <a:normAutofit/>
          </a:bodyPr>
          <a:lstStyle/>
          <a:p>
            <a:pPr algn="l"/>
            <a:r>
              <a:rPr lang="sk-SK" sz="4400" dirty="0" smtClean="0"/>
              <a:t>Ciele projektu</a:t>
            </a:r>
            <a:endParaRPr lang="sk-SK" sz="4400" dirty="0"/>
          </a:p>
        </p:txBody>
      </p:sp>
      <p:sp>
        <p:nvSpPr>
          <p:cNvPr id="9" name="BlokTextu 8"/>
          <p:cNvSpPr txBox="1"/>
          <p:nvPr/>
        </p:nvSpPr>
        <p:spPr>
          <a:xfrm>
            <a:off x="323528" y="1556792"/>
            <a:ext cx="8496944" cy="2739211"/>
          </a:xfrm>
          <a:prstGeom prst="rect">
            <a:avLst/>
          </a:prstGeom>
          <a:noFill/>
        </p:spPr>
        <p:txBody>
          <a:bodyPr wrap="square" rtlCol="0">
            <a:spAutoFit/>
          </a:bodyPr>
          <a:lstStyle/>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Optimalizácia databázy SSU (štatistického sledovania udalostí) v požiarnej ochrane za účelom vytvorenia vhodnej dátovej štruktúry pre </a:t>
            </a:r>
            <a:r>
              <a:rPr lang="sk-SK" sz="22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eAtlas</a:t>
            </a: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 požiarnej ochrany</a:t>
            </a:r>
          </a:p>
          <a:p>
            <a:pPr marL="358775" indent="-358775">
              <a:buFont typeface="Arial" pitchFamily="34" charset="0"/>
              <a:buChar char="•"/>
            </a:pP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Vypracovanie dokumentácie upraveného dátového modelu a navrhnutie kartografických metód pre vizualizáciu udalostí PO, ktoré nie sú implementované v aplikácií</a:t>
            </a:r>
            <a:endParaRPr lang="sk-SK" sz="2200" dirty="0" smtClean="0">
              <a:ln w="11430"/>
              <a:solidFill>
                <a:srgbClr val="F8F8F8"/>
              </a:solidFill>
              <a:effectLst>
                <a:outerShdw blurRad="25400" algn="tl" rotWithShape="0">
                  <a:srgbClr val="000000">
                    <a:alpha val="43000"/>
                  </a:srgbClr>
                </a:outerShdw>
              </a:effectLst>
            </a:endParaRPr>
          </a:p>
          <a:p>
            <a:pPr marL="358775" indent="-358775">
              <a:buFont typeface="Arial" pitchFamily="34" charset="0"/>
              <a:buChar char="•"/>
            </a:pPr>
            <a:endParaRPr lang="sk-SK" dirty="0"/>
          </a:p>
        </p:txBody>
      </p:sp>
      <p:pic>
        <p:nvPicPr>
          <p:cNvPr id="2" name="Obrázok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84168" y="4437112"/>
            <a:ext cx="2488240" cy="2180485"/>
          </a:xfrm>
          <a:prstGeom prst="rect">
            <a:avLst/>
          </a:prstGeom>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23528" y="1556792"/>
            <a:ext cx="7416824" cy="369332"/>
          </a:xfrm>
          <a:prstGeom prst="rect">
            <a:avLst/>
          </a:prstGeom>
          <a:noFill/>
        </p:spPr>
        <p:txBody>
          <a:bodyPr wrap="square" rtlCol="0">
            <a:spAutoFit/>
          </a:bodyPr>
          <a:lstStyle/>
          <a:p>
            <a:pPr>
              <a:buFont typeface="Arial" pitchFamily="34" charset="0"/>
              <a:buChar char="•"/>
            </a:pPr>
            <a:endParaRPr lang="sk-SK" dirty="0"/>
          </a:p>
        </p:txBody>
      </p:sp>
      <p:sp>
        <p:nvSpPr>
          <p:cNvPr id="6" name="Nadpis 1"/>
          <p:cNvSpPr>
            <a:spLocks noGrp="1"/>
          </p:cNvSpPr>
          <p:nvPr>
            <p:ph type="ctrTitle"/>
          </p:nvPr>
        </p:nvSpPr>
        <p:spPr>
          <a:xfrm>
            <a:off x="323528" y="404664"/>
            <a:ext cx="8496944" cy="1080120"/>
          </a:xfrm>
        </p:spPr>
        <p:txBody>
          <a:bodyPr>
            <a:noAutofit/>
          </a:bodyPr>
          <a:lstStyle/>
          <a:p>
            <a:pPr algn="l"/>
            <a:r>
              <a:rPr lang="sk-SK" sz="3600" dirty="0" smtClean="0"/>
              <a:t>KVADRANTOVÁ METÓDA</a:t>
            </a:r>
            <a:endParaRPr lang="sk-SK" sz="3600" dirty="0"/>
          </a:p>
        </p:txBody>
      </p:sp>
      <p:sp>
        <p:nvSpPr>
          <p:cNvPr id="9" name="BlokTextu 8"/>
          <p:cNvSpPr txBox="1"/>
          <p:nvPr/>
        </p:nvSpPr>
        <p:spPr>
          <a:xfrm>
            <a:off x="323528" y="1916832"/>
            <a:ext cx="7488832" cy="646331"/>
          </a:xfrm>
          <a:prstGeom prst="rect">
            <a:avLst/>
          </a:prstGeom>
          <a:noFill/>
        </p:spPr>
        <p:txBody>
          <a:bodyPr wrap="square" rtlCol="0">
            <a:spAutoFit/>
          </a:bodyPr>
          <a:lstStyle/>
          <a:p>
            <a:pPr marL="358775" indent="-358775">
              <a:buFont typeface="Arial" pitchFamily="34" charset="0"/>
              <a:buChar char="•"/>
            </a:pPr>
            <a:endParaRPr lang="sk-SK" dirty="0" smtClean="0">
              <a:ln w="11430"/>
              <a:solidFill>
                <a:srgbClr val="F8F8F8"/>
              </a:solidFill>
              <a:effectLst>
                <a:outerShdw blurRad="25400" algn="tl" rotWithShape="0">
                  <a:srgbClr val="000000">
                    <a:alpha val="43000"/>
                  </a:srgbClr>
                </a:outerShdw>
              </a:effectLst>
            </a:endParaRPr>
          </a:p>
          <a:p>
            <a:pPr marL="358775" indent="-358775">
              <a:buFont typeface="Arial" pitchFamily="34" charset="0"/>
              <a:buChar char="•"/>
            </a:pPr>
            <a:endParaRPr lang="sk-SK" dirty="0"/>
          </a:p>
        </p:txBody>
      </p:sp>
      <p:sp>
        <p:nvSpPr>
          <p:cNvPr id="7" name="BlokTextu 6"/>
          <p:cNvSpPr txBox="1"/>
          <p:nvPr/>
        </p:nvSpPr>
        <p:spPr>
          <a:xfrm>
            <a:off x="315820" y="1340768"/>
            <a:ext cx="8568952" cy="3570208"/>
          </a:xfrm>
          <a:prstGeom prst="rect">
            <a:avLst/>
          </a:prstGeom>
          <a:noFill/>
        </p:spPr>
        <p:txBody>
          <a:bodyPr wrap="square" rtlCol="0">
            <a:spAutoFit/>
          </a:bodyPr>
          <a:lstStyle/>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Základom je sledovanie početnosti udalostí vo vymedzených bunkách (kvadrantoch)</a:t>
            </a:r>
          </a:p>
          <a:p>
            <a:pPr marL="358775" indent="-358775">
              <a:buFont typeface="Arial" pitchFamily="34" charset="0"/>
              <a:buChar char="•"/>
            </a:pP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Pre transformáciu sa používa pravidelná mriežka a počet udalostí v bunke teda udáva hodnotu kontinuálneho povrchu v danom mieste</a:t>
            </a:r>
          </a:p>
          <a:p>
            <a:pPr marL="358775" indent="-358775">
              <a:buFont typeface="Arial" pitchFamily="34" charset="0"/>
              <a:buChar char="•"/>
            </a:pP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Ide v podstate o špeciálny prípad metódy </a:t>
            </a:r>
            <a:r>
              <a:rPr lang="sk-SK" sz="22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kartogramu</a:t>
            </a: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endParaRPr lang="sk-SK" sz="2200" dirty="0"/>
          </a:p>
        </p:txBody>
      </p:sp>
      <p:pic>
        <p:nvPicPr>
          <p:cNvPr id="8" name="Obrázok 7" descr="jadrove_vyhladzovanie_poziare_CR.png"/>
          <p:cNvPicPr>
            <a:picLocks noChangeAspect="1"/>
          </p:cNvPicPr>
          <p:nvPr/>
        </p:nvPicPr>
        <p:blipFill>
          <a:blip r:embed="rId3" cstate="print"/>
          <a:stretch>
            <a:fillRect/>
          </a:stretch>
        </p:blipFill>
        <p:spPr>
          <a:xfrm>
            <a:off x="179512" y="476672"/>
            <a:ext cx="8789449" cy="5754459"/>
          </a:xfrm>
          <a:prstGeom prst="rect">
            <a:avLst/>
          </a:prstGeom>
        </p:spPr>
      </p:pic>
      <p:pic>
        <p:nvPicPr>
          <p:cNvPr id="10" name="Obrázok 9" descr="jadrove_vyhladzovanie_poziare_CR.png"/>
          <p:cNvPicPr>
            <a:picLocks noChangeAspect="1"/>
          </p:cNvPicPr>
          <p:nvPr/>
        </p:nvPicPr>
        <p:blipFill>
          <a:blip r:embed="rId4" cstate="print"/>
          <a:stretch>
            <a:fillRect/>
          </a:stretch>
        </p:blipFill>
        <p:spPr>
          <a:xfrm>
            <a:off x="179512" y="476672"/>
            <a:ext cx="8789449" cy="5754459"/>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23528" y="1556792"/>
            <a:ext cx="7416824" cy="369332"/>
          </a:xfrm>
          <a:prstGeom prst="rect">
            <a:avLst/>
          </a:prstGeom>
          <a:noFill/>
        </p:spPr>
        <p:txBody>
          <a:bodyPr wrap="square" rtlCol="0">
            <a:spAutoFit/>
          </a:bodyPr>
          <a:lstStyle/>
          <a:p>
            <a:pPr>
              <a:buFont typeface="Arial" pitchFamily="34" charset="0"/>
              <a:buChar char="•"/>
            </a:pPr>
            <a:endParaRPr lang="sk-SK" dirty="0"/>
          </a:p>
        </p:txBody>
      </p:sp>
      <p:sp>
        <p:nvSpPr>
          <p:cNvPr id="6" name="Nadpis 1"/>
          <p:cNvSpPr>
            <a:spLocks noGrp="1"/>
          </p:cNvSpPr>
          <p:nvPr>
            <p:ph type="ctrTitle"/>
          </p:nvPr>
        </p:nvSpPr>
        <p:spPr>
          <a:xfrm>
            <a:off x="323528" y="404664"/>
            <a:ext cx="8496944" cy="1080120"/>
          </a:xfrm>
        </p:spPr>
        <p:txBody>
          <a:bodyPr>
            <a:noAutofit/>
          </a:bodyPr>
          <a:lstStyle/>
          <a:p>
            <a:pPr algn="l"/>
            <a:r>
              <a:rPr lang="sk-SK" sz="3600" dirty="0" smtClean="0"/>
              <a:t>Metóda kartografickej </a:t>
            </a:r>
            <a:r>
              <a:rPr lang="sk-SK" sz="3600" dirty="0" err="1" smtClean="0"/>
              <a:t>anamorfózy</a:t>
            </a:r>
            <a:endParaRPr lang="sk-SK" sz="3600" dirty="0"/>
          </a:p>
        </p:txBody>
      </p:sp>
      <p:sp>
        <p:nvSpPr>
          <p:cNvPr id="9" name="BlokTextu 8"/>
          <p:cNvSpPr txBox="1"/>
          <p:nvPr/>
        </p:nvSpPr>
        <p:spPr>
          <a:xfrm>
            <a:off x="323528" y="1916832"/>
            <a:ext cx="7488832" cy="646331"/>
          </a:xfrm>
          <a:prstGeom prst="rect">
            <a:avLst/>
          </a:prstGeom>
          <a:noFill/>
        </p:spPr>
        <p:txBody>
          <a:bodyPr wrap="square" rtlCol="0">
            <a:spAutoFit/>
          </a:bodyPr>
          <a:lstStyle/>
          <a:p>
            <a:pPr marL="358775" indent="-358775">
              <a:buFont typeface="Arial" pitchFamily="34" charset="0"/>
              <a:buChar char="•"/>
            </a:pPr>
            <a:endParaRPr lang="sk-SK" dirty="0" smtClean="0">
              <a:ln w="11430"/>
              <a:solidFill>
                <a:srgbClr val="F8F8F8"/>
              </a:solidFill>
              <a:effectLst>
                <a:outerShdw blurRad="25400" algn="tl" rotWithShape="0">
                  <a:srgbClr val="000000">
                    <a:alpha val="43000"/>
                  </a:srgbClr>
                </a:outerShdw>
              </a:effectLst>
            </a:endParaRPr>
          </a:p>
          <a:p>
            <a:pPr marL="358775" indent="-358775">
              <a:buFont typeface="Arial" pitchFamily="34" charset="0"/>
              <a:buChar char="•"/>
            </a:pPr>
            <a:endParaRPr lang="sk-SK" dirty="0"/>
          </a:p>
        </p:txBody>
      </p:sp>
      <p:sp>
        <p:nvSpPr>
          <p:cNvPr id="7" name="BlokTextu 6"/>
          <p:cNvSpPr txBox="1"/>
          <p:nvPr/>
        </p:nvSpPr>
        <p:spPr>
          <a:xfrm>
            <a:off x="315820" y="1340768"/>
            <a:ext cx="8568952" cy="3477875"/>
          </a:xfrm>
          <a:prstGeom prst="rect">
            <a:avLst/>
          </a:prstGeom>
          <a:noFill/>
        </p:spPr>
        <p:txBody>
          <a:bodyPr wrap="square" rtlCol="0">
            <a:spAutoFit/>
          </a:bodyPr>
          <a:lstStyle/>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Kartografická </a:t>
            </a:r>
            <a:r>
              <a:rPr lang="sk-SK" sz="22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anamorfóza</a:t>
            </a: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  patrí medzi netradičné metódy tematickej kartografie</a:t>
            </a:r>
          </a:p>
          <a:p>
            <a:pPr marL="358775" indent="-358775">
              <a:buFont typeface="Arial" pitchFamily="34" charset="0"/>
              <a:buChar char="•"/>
            </a:pP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Atraktívna a inovatívna pre užívateľov a laikov</a:t>
            </a:r>
          </a:p>
          <a:p>
            <a:pPr marL="358775" indent="-358775">
              <a:buFont typeface="Arial" pitchFamily="34" charset="0"/>
              <a:buChar char="•"/>
            </a:pP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Založená  na podstatnom zvýraznení tematického obsahu mapy </a:t>
            </a:r>
          </a:p>
          <a:p>
            <a:pPr marL="358775" indent="-358775">
              <a:buFont typeface="Arial" pitchFamily="34" charset="0"/>
              <a:buChar char="•"/>
            </a:pP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Využitie spojitej neradiálnej </a:t>
            </a:r>
            <a:r>
              <a:rPr lang="sk-SK" sz="22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anamorfózy</a:t>
            </a: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 ktorá skresľuje plochy a hranice avšak bez narušenia susedstva</a:t>
            </a:r>
          </a:p>
          <a:p>
            <a:pPr marL="358775" indent="-358775">
              <a:buFont typeface="Arial" pitchFamily="34" charset="0"/>
              <a:buChar char="•"/>
            </a:pPr>
            <a:endParaRPr lang="sk-SK" sz="2200" dirty="0"/>
          </a:p>
        </p:txBody>
      </p:sp>
      <p:pic>
        <p:nvPicPr>
          <p:cNvPr id="11" name="Obrázok 10" descr="jadrove_vyhladzovanie_poziare_CR.png"/>
          <p:cNvPicPr>
            <a:picLocks noChangeAspect="1"/>
          </p:cNvPicPr>
          <p:nvPr/>
        </p:nvPicPr>
        <p:blipFill>
          <a:blip r:embed="rId3" cstate="print"/>
          <a:stretch>
            <a:fillRect/>
          </a:stretch>
        </p:blipFill>
        <p:spPr>
          <a:xfrm>
            <a:off x="179512" y="476672"/>
            <a:ext cx="8789448" cy="5754459"/>
          </a:xfrm>
          <a:prstGeom prst="rect">
            <a:avLst/>
          </a:prstGeom>
        </p:spPr>
      </p:pic>
      <p:pic>
        <p:nvPicPr>
          <p:cNvPr id="12" name="Obrázok 11" descr="jadrove_vyhladzovanie_poziare_CR.png"/>
          <p:cNvPicPr>
            <a:picLocks noChangeAspect="1"/>
          </p:cNvPicPr>
          <p:nvPr/>
        </p:nvPicPr>
        <p:blipFill>
          <a:blip r:embed="rId4" cstate="print"/>
          <a:stretch>
            <a:fillRect/>
          </a:stretch>
        </p:blipFill>
        <p:spPr>
          <a:xfrm>
            <a:off x="179512" y="476672"/>
            <a:ext cx="8789448" cy="5754459"/>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23528" y="1556792"/>
            <a:ext cx="7416824" cy="369332"/>
          </a:xfrm>
          <a:prstGeom prst="rect">
            <a:avLst/>
          </a:prstGeom>
          <a:noFill/>
        </p:spPr>
        <p:txBody>
          <a:bodyPr wrap="square" rtlCol="0">
            <a:spAutoFit/>
          </a:bodyPr>
          <a:lstStyle/>
          <a:p>
            <a:pPr>
              <a:buFont typeface="Arial" pitchFamily="34" charset="0"/>
              <a:buChar char="•"/>
            </a:pPr>
            <a:endParaRPr lang="sk-SK" dirty="0"/>
          </a:p>
        </p:txBody>
      </p:sp>
      <p:sp>
        <p:nvSpPr>
          <p:cNvPr id="6" name="Nadpis 1"/>
          <p:cNvSpPr>
            <a:spLocks noGrp="1"/>
          </p:cNvSpPr>
          <p:nvPr>
            <p:ph type="ctrTitle"/>
          </p:nvPr>
        </p:nvSpPr>
        <p:spPr>
          <a:xfrm>
            <a:off x="323528" y="404664"/>
            <a:ext cx="8496944" cy="1080120"/>
          </a:xfrm>
        </p:spPr>
        <p:txBody>
          <a:bodyPr>
            <a:noAutofit/>
          </a:bodyPr>
          <a:lstStyle/>
          <a:p>
            <a:pPr algn="l"/>
            <a:r>
              <a:rPr lang="sk-SK" sz="3600" dirty="0" smtClean="0"/>
              <a:t>ZHRNUTIE</a:t>
            </a:r>
            <a:endParaRPr lang="sk-SK" sz="3600" dirty="0"/>
          </a:p>
        </p:txBody>
      </p:sp>
      <p:sp>
        <p:nvSpPr>
          <p:cNvPr id="7" name="BlokTextu 6"/>
          <p:cNvSpPr txBox="1"/>
          <p:nvPr/>
        </p:nvSpPr>
        <p:spPr>
          <a:xfrm>
            <a:off x="315820" y="1340768"/>
            <a:ext cx="8568952" cy="5170646"/>
          </a:xfrm>
          <a:prstGeom prst="rect">
            <a:avLst/>
          </a:prstGeom>
          <a:noFill/>
        </p:spPr>
        <p:txBody>
          <a:bodyPr wrap="square" rtlCol="0">
            <a:spAutoFit/>
          </a:bodyPr>
          <a:lstStyle/>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Práca naplnila všetky stanovené ciele</a:t>
            </a:r>
          </a:p>
          <a:p>
            <a:pPr marL="358775" indent="-358775">
              <a:buFont typeface="Arial" pitchFamily="34" charset="0"/>
              <a:buChar char="•"/>
            </a:pP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Práca predstavuje prínos nielen z pohľadu vytvorenia optimalizovaného dátového zdroja webovej aplikácie, ale i poukázania nedostatkov vo vedení evidencie dát </a:t>
            </a:r>
          </a:p>
          <a:p>
            <a:pPr marL="358775" indent="-358775">
              <a:buFont typeface="Arial" pitchFamily="34" charset="0"/>
              <a:buChar char="•"/>
            </a:pP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Návrh kartografických metód aplikovateľných na dáta poskytuje vhodný koncept pre ich prípadné začlenenie do aplikácie v blízkej budúcnosti</a:t>
            </a:r>
          </a:p>
          <a:p>
            <a:pPr marL="358775" indent="-358775">
              <a:buFont typeface="Arial" pitchFamily="34" charset="0"/>
              <a:buChar char="•"/>
            </a:pP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Vyjadrenie pozitívneho stanoviska k navrhovaným metódam z radov HZS</a:t>
            </a:r>
          </a:p>
          <a:p>
            <a:pPr marL="358775" indent="-358775">
              <a:buFont typeface="Arial" pitchFamily="34" charset="0"/>
              <a:buChar char="•"/>
            </a:pP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endParaRPr lang="sk-SK" sz="2200" dirty="0"/>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23528" y="1556792"/>
            <a:ext cx="7416824" cy="369332"/>
          </a:xfrm>
          <a:prstGeom prst="rect">
            <a:avLst/>
          </a:prstGeom>
          <a:noFill/>
        </p:spPr>
        <p:txBody>
          <a:bodyPr wrap="square" rtlCol="0">
            <a:spAutoFit/>
          </a:bodyPr>
          <a:lstStyle/>
          <a:p>
            <a:pPr>
              <a:buFont typeface="Arial" pitchFamily="34" charset="0"/>
              <a:buChar char="•"/>
            </a:pPr>
            <a:endParaRPr lang="sk-SK" dirty="0"/>
          </a:p>
        </p:txBody>
      </p:sp>
      <p:sp>
        <p:nvSpPr>
          <p:cNvPr id="6" name="Nadpis 1"/>
          <p:cNvSpPr>
            <a:spLocks noGrp="1"/>
          </p:cNvSpPr>
          <p:nvPr>
            <p:ph type="ctrTitle"/>
          </p:nvPr>
        </p:nvSpPr>
        <p:spPr>
          <a:xfrm>
            <a:off x="323528" y="404664"/>
            <a:ext cx="6552728" cy="1008112"/>
          </a:xfrm>
        </p:spPr>
        <p:txBody>
          <a:bodyPr>
            <a:normAutofit/>
          </a:bodyPr>
          <a:lstStyle/>
          <a:p>
            <a:pPr algn="l"/>
            <a:r>
              <a:rPr lang="sk-SK" sz="4400" dirty="0" err="1" smtClean="0"/>
              <a:t>PouŽité</a:t>
            </a:r>
            <a:r>
              <a:rPr lang="sk-SK" sz="4400" dirty="0" smtClean="0"/>
              <a:t> zdroje</a:t>
            </a:r>
            <a:endParaRPr lang="sk-SK" sz="4400" dirty="0"/>
          </a:p>
        </p:txBody>
      </p:sp>
      <p:sp>
        <p:nvSpPr>
          <p:cNvPr id="9" name="BlokTextu 8"/>
          <p:cNvSpPr txBox="1"/>
          <p:nvPr/>
        </p:nvSpPr>
        <p:spPr>
          <a:xfrm>
            <a:off x="323528" y="1916832"/>
            <a:ext cx="7488832" cy="646331"/>
          </a:xfrm>
          <a:prstGeom prst="rect">
            <a:avLst/>
          </a:prstGeom>
          <a:noFill/>
        </p:spPr>
        <p:txBody>
          <a:bodyPr wrap="square" rtlCol="0">
            <a:spAutoFit/>
          </a:bodyPr>
          <a:lstStyle/>
          <a:p>
            <a:pPr marL="358775" indent="-358775">
              <a:buFont typeface="Arial" pitchFamily="34" charset="0"/>
              <a:buChar char="•"/>
            </a:pPr>
            <a:endParaRPr lang="sk-SK" dirty="0" smtClean="0">
              <a:ln w="11430"/>
              <a:solidFill>
                <a:srgbClr val="F8F8F8"/>
              </a:solidFill>
              <a:effectLst>
                <a:outerShdw blurRad="25400" algn="tl" rotWithShape="0">
                  <a:srgbClr val="000000">
                    <a:alpha val="43000"/>
                  </a:srgbClr>
                </a:outerShdw>
              </a:effectLst>
            </a:endParaRPr>
          </a:p>
          <a:p>
            <a:pPr marL="358775" indent="-358775">
              <a:buFont typeface="Arial" pitchFamily="34" charset="0"/>
              <a:buChar char="•"/>
            </a:pPr>
            <a:endParaRPr lang="sk-SK" dirty="0"/>
          </a:p>
        </p:txBody>
      </p:sp>
      <p:sp>
        <p:nvSpPr>
          <p:cNvPr id="7" name="BlokTextu 6"/>
          <p:cNvSpPr txBox="1"/>
          <p:nvPr/>
        </p:nvSpPr>
        <p:spPr>
          <a:xfrm>
            <a:off x="323528" y="1844824"/>
            <a:ext cx="8640960" cy="3477875"/>
          </a:xfrm>
          <a:prstGeom prst="rect">
            <a:avLst/>
          </a:prstGeom>
          <a:noFill/>
        </p:spPr>
        <p:txBody>
          <a:bodyPr wrap="square" rtlCol="0">
            <a:spAutoFit/>
          </a:bodyPr>
          <a:lstStyle/>
          <a:p>
            <a:pPr marL="358775"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hlinkClick r:id="rId3"/>
              </a:rPr>
              <a:t>http://www.hzscr.cz/</a:t>
            </a: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Tomáš </a:t>
            </a:r>
            <a:r>
              <a:rPr lang="sk-SK" sz="20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Peňáz</a:t>
            </a: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sk-SK" sz="20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Radek</a:t>
            </a: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Dostál. WI4SCaVi - nástroj </a:t>
            </a:r>
            <a:r>
              <a:rPr lang="sk-SK" sz="20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pro</a:t>
            </a: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kartografickou </a:t>
            </a:r>
            <a:r>
              <a:rPr lang="sk-SK" sz="20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vizualizaci</a:t>
            </a: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sk-SK" sz="20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statistických</a:t>
            </a: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sk-SK" sz="20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dat</a:t>
            </a: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v </a:t>
            </a:r>
            <a:r>
              <a:rPr lang="sk-SK" sz="20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prostředí</a:t>
            </a: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WWW., </a:t>
            </a:r>
            <a:r>
              <a:rPr lang="sk-SK" sz="20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Symposium</a:t>
            </a: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GIS Ostrava 2009</a:t>
            </a:r>
          </a:p>
          <a:p>
            <a:pPr marL="358775" lvl="0"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N. </a:t>
            </a:r>
            <a:r>
              <a:rPr lang="sk-SK" sz="20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Sharma</a:t>
            </a: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L. </a:t>
            </a:r>
            <a:r>
              <a:rPr lang="sk-SK" sz="20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Perniu</a:t>
            </a: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R. F. </a:t>
            </a:r>
            <a:r>
              <a:rPr lang="sk-SK" sz="20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Chong</a:t>
            </a: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A. </a:t>
            </a:r>
            <a:r>
              <a:rPr lang="sk-SK" sz="20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Iyer</a:t>
            </a: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C. </a:t>
            </a:r>
            <a:r>
              <a:rPr lang="sk-SK" sz="20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Nandan</a:t>
            </a: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A. </a:t>
            </a:r>
            <a:r>
              <a:rPr lang="sk-SK" sz="20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Mitea</a:t>
            </a: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M. </a:t>
            </a:r>
            <a:r>
              <a:rPr lang="sk-SK" sz="20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Nonvinkere</a:t>
            </a: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and M. Danubianu. </a:t>
            </a:r>
            <a:r>
              <a:rPr lang="sk-SK" sz="20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Database</a:t>
            </a: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Fundamentals. IBM </a:t>
            </a:r>
            <a:r>
              <a:rPr lang="sk-SK" sz="20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Canada</a:t>
            </a: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2010.</a:t>
            </a:r>
          </a:p>
          <a:p>
            <a:pPr marL="358775" indent="-358775">
              <a:buFont typeface="Arial" pitchFamily="34" charset="0"/>
              <a:buChar char="•"/>
            </a:pPr>
            <a:r>
              <a:rPr lang="en-US"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Peterson, G. N.: GIS Cartography: A Guide to Effective </a:t>
            </a:r>
            <a:r>
              <a:rPr lang="en-US" sz="2000" smtClean="0">
                <a:ln w="10160">
                  <a:solidFill>
                    <a:schemeClr val="accent1"/>
                  </a:solidFill>
                  <a:prstDash val="solid"/>
                </a:ln>
                <a:solidFill>
                  <a:srgbClr val="FFFFFF"/>
                </a:solidFill>
                <a:effectLst>
                  <a:outerShdw blurRad="38100" dist="32000" dir="5400000" algn="tl">
                    <a:srgbClr val="000000">
                      <a:alpha val="30000"/>
                    </a:srgbClr>
                  </a:outerShdw>
                </a:effectLst>
              </a:rPr>
              <a:t>Map Design </a:t>
            </a:r>
            <a:r>
              <a:rPr lang="en-US"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CRC Press, 2009.</a:t>
            </a: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
            </a:r>
            <a:b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b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endParaRPr lang="sk-SK" sz="2000" dirty="0"/>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23528" y="1556792"/>
            <a:ext cx="7416824" cy="369332"/>
          </a:xfrm>
          <a:prstGeom prst="rect">
            <a:avLst/>
          </a:prstGeom>
          <a:noFill/>
        </p:spPr>
        <p:txBody>
          <a:bodyPr wrap="square" rtlCol="0">
            <a:spAutoFit/>
          </a:bodyPr>
          <a:lstStyle/>
          <a:p>
            <a:pPr>
              <a:buFont typeface="Arial" pitchFamily="34" charset="0"/>
              <a:buChar char="•"/>
            </a:pPr>
            <a:endParaRPr lang="sk-SK" dirty="0"/>
          </a:p>
        </p:txBody>
      </p:sp>
      <p:sp>
        <p:nvSpPr>
          <p:cNvPr id="6" name="Nadpis 1"/>
          <p:cNvSpPr>
            <a:spLocks noGrp="1"/>
          </p:cNvSpPr>
          <p:nvPr>
            <p:ph type="ctrTitle"/>
          </p:nvPr>
        </p:nvSpPr>
        <p:spPr>
          <a:xfrm>
            <a:off x="1043608" y="2996952"/>
            <a:ext cx="7200800" cy="1008112"/>
          </a:xfrm>
        </p:spPr>
        <p:txBody>
          <a:bodyPr>
            <a:normAutofit/>
          </a:bodyPr>
          <a:lstStyle/>
          <a:p>
            <a:pPr algn="ctr"/>
            <a:r>
              <a:rPr lang="sk-SK" sz="4000" dirty="0" smtClean="0"/>
              <a:t>Ďakujem za pozornosť</a:t>
            </a:r>
            <a:endParaRPr lang="sk-SK" sz="4000" dirty="0"/>
          </a:p>
        </p:txBody>
      </p:sp>
      <p:sp>
        <p:nvSpPr>
          <p:cNvPr id="9" name="BlokTextu 8"/>
          <p:cNvSpPr txBox="1"/>
          <p:nvPr/>
        </p:nvSpPr>
        <p:spPr>
          <a:xfrm>
            <a:off x="323528" y="1916832"/>
            <a:ext cx="7488832" cy="646331"/>
          </a:xfrm>
          <a:prstGeom prst="rect">
            <a:avLst/>
          </a:prstGeom>
          <a:noFill/>
        </p:spPr>
        <p:txBody>
          <a:bodyPr wrap="square" rtlCol="0">
            <a:spAutoFit/>
          </a:bodyPr>
          <a:lstStyle/>
          <a:p>
            <a:pPr marL="358775" indent="-358775">
              <a:buFont typeface="Arial" pitchFamily="34" charset="0"/>
              <a:buChar char="•"/>
            </a:pPr>
            <a:endParaRPr lang="sk-SK" dirty="0" smtClean="0">
              <a:ln w="11430"/>
              <a:solidFill>
                <a:srgbClr val="F8F8F8"/>
              </a:solidFill>
              <a:effectLst>
                <a:outerShdw blurRad="25400" algn="tl" rotWithShape="0">
                  <a:srgbClr val="000000">
                    <a:alpha val="43000"/>
                  </a:srgbClr>
                </a:outerShdw>
              </a:effectLst>
            </a:endParaRPr>
          </a:p>
          <a:p>
            <a:pPr marL="358775" indent="-358775">
              <a:buFont typeface="Arial" pitchFamily="34" charset="0"/>
              <a:buChar char="•"/>
            </a:pPr>
            <a:endParaRPr lang="sk-SK"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23528" y="1556792"/>
            <a:ext cx="7416824" cy="369332"/>
          </a:xfrm>
          <a:prstGeom prst="rect">
            <a:avLst/>
          </a:prstGeom>
          <a:noFill/>
        </p:spPr>
        <p:txBody>
          <a:bodyPr wrap="square" rtlCol="0">
            <a:spAutoFit/>
          </a:bodyPr>
          <a:lstStyle/>
          <a:p>
            <a:pPr>
              <a:buFont typeface="Arial" pitchFamily="34" charset="0"/>
              <a:buChar char="•"/>
            </a:pPr>
            <a:endParaRPr lang="sk-SK" dirty="0"/>
          </a:p>
        </p:txBody>
      </p:sp>
      <p:sp>
        <p:nvSpPr>
          <p:cNvPr id="6" name="Nadpis 1"/>
          <p:cNvSpPr>
            <a:spLocks noGrp="1"/>
          </p:cNvSpPr>
          <p:nvPr>
            <p:ph type="ctrTitle"/>
          </p:nvPr>
        </p:nvSpPr>
        <p:spPr>
          <a:xfrm>
            <a:off x="323528" y="404664"/>
            <a:ext cx="6552728" cy="1008112"/>
          </a:xfrm>
        </p:spPr>
        <p:txBody>
          <a:bodyPr>
            <a:normAutofit/>
          </a:bodyPr>
          <a:lstStyle/>
          <a:p>
            <a:pPr algn="l"/>
            <a:r>
              <a:rPr lang="sk-SK" sz="4400" dirty="0" smtClean="0"/>
              <a:t>Harmonogram </a:t>
            </a:r>
            <a:r>
              <a:rPr lang="sk-SK" sz="4400" dirty="0" err="1" smtClean="0"/>
              <a:t>PráC</a:t>
            </a:r>
            <a:endParaRPr lang="sk-SK" sz="4400" dirty="0"/>
          </a:p>
        </p:txBody>
      </p:sp>
      <p:sp>
        <p:nvSpPr>
          <p:cNvPr id="9" name="BlokTextu 8"/>
          <p:cNvSpPr txBox="1"/>
          <p:nvPr/>
        </p:nvSpPr>
        <p:spPr>
          <a:xfrm>
            <a:off x="323528" y="1484784"/>
            <a:ext cx="8496944" cy="4339650"/>
          </a:xfrm>
          <a:prstGeom prst="rect">
            <a:avLst/>
          </a:prstGeom>
          <a:noFill/>
        </p:spPr>
        <p:txBody>
          <a:bodyPr wrap="square" rtlCol="0">
            <a:spAutoFit/>
          </a:bodyPr>
          <a:lstStyle/>
          <a:p>
            <a:pPr marL="358775"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Zoznámenie sa s problematikou SSU a so štruktúrou disponibilných dát od roku 1997</a:t>
            </a:r>
          </a:p>
          <a:p>
            <a:pPr marL="358775"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Optimalizácia dátového modelu SSU s dôrazom na vhodnosť databázy pre potreby interaktívnej vizualizácie v prostredí webovej aplikácie</a:t>
            </a:r>
          </a:p>
          <a:p>
            <a:pPr marL="358775"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Vytvorenie dátových štruktúr na základe dátového modelu a import existujúcich dát</a:t>
            </a:r>
          </a:p>
          <a:p>
            <a:pPr marL="358775"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Dokumentácia a návrh vhodných kartografických metód pre vizualizáciu vybraných udalostí vrátane ich ukážok</a:t>
            </a:r>
            <a:endParaRPr lang="sk-SK" sz="2000" dirty="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endParaRPr lang="sk-SK" dirty="0" smtClean="0">
              <a:ln w="11430"/>
              <a:solidFill>
                <a:srgbClr val="F8F8F8"/>
              </a:solidFill>
              <a:effectLst>
                <a:outerShdw blurRad="25400" algn="tl" rotWithShape="0">
                  <a:srgbClr val="000000">
                    <a:alpha val="43000"/>
                  </a:srgbClr>
                </a:outerShdw>
              </a:effectLst>
            </a:endParaRPr>
          </a:p>
          <a:p>
            <a:pPr marL="358775" indent="-358775">
              <a:buFont typeface="Arial" pitchFamily="34" charset="0"/>
              <a:buChar char="•"/>
            </a:pPr>
            <a:endParaRPr lang="sk-SK" dirty="0"/>
          </a:p>
        </p:txBody>
      </p:sp>
      <p:pic>
        <p:nvPicPr>
          <p:cNvPr id="7" name="Obrázok 6" descr="calendar.png"/>
          <p:cNvPicPr>
            <a:picLocks noChangeAspect="1"/>
          </p:cNvPicPr>
          <p:nvPr/>
        </p:nvPicPr>
        <p:blipFill>
          <a:blip r:embed="rId3" cstate="print"/>
          <a:stretch>
            <a:fillRect/>
          </a:stretch>
        </p:blipFill>
        <p:spPr>
          <a:xfrm>
            <a:off x="7020272" y="4990728"/>
            <a:ext cx="1867272" cy="1867272"/>
          </a:xfrm>
          <a:prstGeom prst="rect">
            <a:avLst/>
          </a:prstGeom>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type="ctrTitle"/>
          </p:nvPr>
        </p:nvSpPr>
        <p:spPr>
          <a:xfrm>
            <a:off x="323528" y="404664"/>
            <a:ext cx="8820472" cy="1080120"/>
          </a:xfrm>
        </p:spPr>
        <p:txBody>
          <a:bodyPr>
            <a:normAutofit fontScale="90000"/>
          </a:bodyPr>
          <a:lstStyle/>
          <a:p>
            <a:pPr algn="l"/>
            <a:r>
              <a:rPr lang="sk-SK" sz="4400" dirty="0" smtClean="0"/>
              <a:t>ŠTATISTICKÉ SLEDOVANIE UDALOSTÍ</a:t>
            </a:r>
            <a:br>
              <a:rPr lang="sk-SK" sz="4400" dirty="0" smtClean="0"/>
            </a:br>
            <a:r>
              <a:rPr lang="sk-SK" sz="4400" dirty="0" smtClean="0"/>
              <a:t>V POŽIARNEJ OCHRANE</a:t>
            </a:r>
            <a:endParaRPr lang="sk-SK" sz="4400" dirty="0"/>
          </a:p>
        </p:txBody>
      </p:sp>
      <p:sp>
        <p:nvSpPr>
          <p:cNvPr id="9" name="BlokTextu 8"/>
          <p:cNvSpPr txBox="1"/>
          <p:nvPr/>
        </p:nvSpPr>
        <p:spPr>
          <a:xfrm>
            <a:off x="323528" y="1988840"/>
            <a:ext cx="8352928" cy="2831544"/>
          </a:xfrm>
          <a:prstGeom prst="rect">
            <a:avLst/>
          </a:prstGeom>
          <a:noFill/>
        </p:spPr>
        <p:txBody>
          <a:bodyPr wrap="square" rtlCol="0">
            <a:spAutoFit/>
          </a:bodyPr>
          <a:lstStyle/>
          <a:p>
            <a:pPr marL="358775"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Je formou štatistického šetrenia</a:t>
            </a:r>
          </a:p>
          <a:p>
            <a:pPr marL="358775"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Každá udalosť, pri ktorej zasahuje HZS či iné zložky je zaznamenaná do formulárov, po spracovaní ktorých sú informácie uložené do databázy</a:t>
            </a:r>
          </a:p>
          <a:p>
            <a:pPr marL="358775"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Priestorový charakter informácií, ktoré sa viažu ku konkrétnemu času a miestu</a:t>
            </a:r>
            <a:endParaRPr lang="sk-SK" sz="2000" dirty="0" smtClean="0">
              <a:ln w="11430"/>
              <a:solidFill>
                <a:srgbClr val="F8F8F8"/>
              </a:solidFill>
              <a:effectLst>
                <a:outerShdw blurRad="25400" algn="tl" rotWithShape="0">
                  <a:srgbClr val="000000">
                    <a:alpha val="43000"/>
                  </a:srgbClr>
                </a:outerShdw>
              </a:effectLst>
            </a:endParaRPr>
          </a:p>
          <a:p>
            <a:pPr marL="358775" indent="-358775">
              <a:buFont typeface="Arial" pitchFamily="34" charset="0"/>
              <a:buChar char="•"/>
            </a:pPr>
            <a:endParaRPr lang="sk-SK" dirty="0"/>
          </a:p>
        </p:txBody>
      </p:sp>
      <p:pic>
        <p:nvPicPr>
          <p:cNvPr id="2054" name="Picture 6" descr="G:\Diplomka\obrazky\graf.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02288" y="4941168"/>
            <a:ext cx="1710407" cy="157431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Patrik\Desktop\fir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84910" y="4149080"/>
            <a:ext cx="1657350" cy="29337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23528" y="1556792"/>
            <a:ext cx="7416824" cy="369332"/>
          </a:xfrm>
          <a:prstGeom prst="rect">
            <a:avLst/>
          </a:prstGeom>
          <a:noFill/>
        </p:spPr>
        <p:txBody>
          <a:bodyPr wrap="square" rtlCol="0">
            <a:spAutoFit/>
          </a:bodyPr>
          <a:lstStyle/>
          <a:p>
            <a:pPr>
              <a:buFont typeface="Arial" pitchFamily="34" charset="0"/>
              <a:buChar char="•"/>
            </a:pPr>
            <a:endParaRPr lang="sk-SK" dirty="0"/>
          </a:p>
        </p:txBody>
      </p:sp>
      <p:sp>
        <p:nvSpPr>
          <p:cNvPr id="6" name="Nadpis 1"/>
          <p:cNvSpPr>
            <a:spLocks noGrp="1"/>
          </p:cNvSpPr>
          <p:nvPr>
            <p:ph type="ctrTitle"/>
          </p:nvPr>
        </p:nvSpPr>
        <p:spPr>
          <a:xfrm>
            <a:off x="323528" y="404664"/>
            <a:ext cx="8820472" cy="1152128"/>
          </a:xfrm>
        </p:spPr>
        <p:txBody>
          <a:bodyPr>
            <a:normAutofit fontScale="90000"/>
          </a:bodyPr>
          <a:lstStyle/>
          <a:p>
            <a:pPr algn="l"/>
            <a:r>
              <a:rPr lang="sk-SK" sz="4400" dirty="0" smtClean="0"/>
              <a:t>ŠTATISTICKÉ SLEDOVANIE UDALOSTÍ V POŽIARNEJ OCHRANE</a:t>
            </a:r>
            <a:endParaRPr lang="sk-SK" sz="4400" dirty="0"/>
          </a:p>
        </p:txBody>
      </p:sp>
      <p:sp>
        <p:nvSpPr>
          <p:cNvPr id="9" name="BlokTextu 8"/>
          <p:cNvSpPr txBox="1"/>
          <p:nvPr/>
        </p:nvSpPr>
        <p:spPr>
          <a:xfrm>
            <a:off x="323528" y="1916832"/>
            <a:ext cx="7488832" cy="646331"/>
          </a:xfrm>
          <a:prstGeom prst="rect">
            <a:avLst/>
          </a:prstGeom>
          <a:noFill/>
        </p:spPr>
        <p:txBody>
          <a:bodyPr wrap="square" rtlCol="0">
            <a:spAutoFit/>
          </a:bodyPr>
          <a:lstStyle/>
          <a:p>
            <a:pPr marL="358775" indent="-358775">
              <a:buFont typeface="Arial" pitchFamily="34" charset="0"/>
              <a:buChar char="•"/>
            </a:pPr>
            <a:endParaRPr lang="sk-SK" dirty="0" smtClean="0">
              <a:ln w="11430"/>
              <a:solidFill>
                <a:srgbClr val="F8F8F8"/>
              </a:solidFill>
              <a:effectLst>
                <a:outerShdw blurRad="25400" algn="tl" rotWithShape="0">
                  <a:srgbClr val="000000">
                    <a:alpha val="43000"/>
                  </a:srgbClr>
                </a:outerShdw>
              </a:effectLst>
            </a:endParaRPr>
          </a:p>
          <a:p>
            <a:pPr marL="358775" indent="-358775">
              <a:buFont typeface="Arial" pitchFamily="34" charset="0"/>
              <a:buChar char="•"/>
            </a:pPr>
            <a:endParaRPr lang="sk-SK" dirty="0"/>
          </a:p>
        </p:txBody>
      </p:sp>
      <p:sp>
        <p:nvSpPr>
          <p:cNvPr id="7" name="BlokTextu 6"/>
          <p:cNvSpPr txBox="1"/>
          <p:nvPr/>
        </p:nvSpPr>
        <p:spPr>
          <a:xfrm>
            <a:off x="323528" y="1844824"/>
            <a:ext cx="8640960" cy="2862322"/>
          </a:xfrm>
          <a:prstGeom prst="rect">
            <a:avLst/>
          </a:prstGeom>
          <a:noFill/>
        </p:spPr>
        <p:txBody>
          <a:bodyPr wrap="square" rtlCol="0">
            <a:spAutoFit/>
          </a:bodyPr>
          <a:lstStyle/>
          <a:p>
            <a:pPr marL="358775"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Tieto informácie majú priestorový charakter</a:t>
            </a:r>
          </a:p>
          <a:p>
            <a:pPr marL="1273175" lvl="2"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Kartografická vizualizácia dát v ročenkách HZS už od roku 2001</a:t>
            </a:r>
          </a:p>
          <a:p>
            <a:pPr marL="1273175" lvl="2"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Vznik myšlienky pre vytvorenie programového nástroja pre rýchlu a jednoduchú užívateľskú tvorbu kartografických výstupov na základe štatistického znaku</a:t>
            </a:r>
          </a:p>
          <a:p>
            <a:pPr marL="1273175" lvl="2"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endParaRPr lang="sk-SK" sz="2000" dirty="0"/>
          </a:p>
        </p:txBody>
      </p:sp>
      <p:pic>
        <p:nvPicPr>
          <p:cNvPr id="8" name="Obrázok 7" descr="map.png"/>
          <p:cNvPicPr>
            <a:picLocks noChangeAspect="1"/>
          </p:cNvPicPr>
          <p:nvPr/>
        </p:nvPicPr>
        <p:blipFill>
          <a:blip r:embed="rId3" cstate="print"/>
          <a:stretch>
            <a:fillRect/>
          </a:stretch>
        </p:blipFill>
        <p:spPr>
          <a:xfrm>
            <a:off x="5724128" y="3861048"/>
            <a:ext cx="3250794" cy="3250794"/>
          </a:xfrm>
          <a:prstGeom prst="rect">
            <a:avLst/>
          </a:prstGeom>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23528" y="1556792"/>
            <a:ext cx="7416824" cy="369332"/>
          </a:xfrm>
          <a:prstGeom prst="rect">
            <a:avLst/>
          </a:prstGeom>
          <a:noFill/>
        </p:spPr>
        <p:txBody>
          <a:bodyPr wrap="square" rtlCol="0">
            <a:spAutoFit/>
          </a:bodyPr>
          <a:lstStyle/>
          <a:p>
            <a:pPr>
              <a:buFont typeface="Arial" pitchFamily="34" charset="0"/>
              <a:buChar char="•"/>
            </a:pPr>
            <a:endParaRPr lang="sk-SK" dirty="0"/>
          </a:p>
        </p:txBody>
      </p:sp>
      <p:sp>
        <p:nvSpPr>
          <p:cNvPr id="6" name="Nadpis 1"/>
          <p:cNvSpPr>
            <a:spLocks noGrp="1"/>
          </p:cNvSpPr>
          <p:nvPr>
            <p:ph type="ctrTitle"/>
          </p:nvPr>
        </p:nvSpPr>
        <p:spPr>
          <a:xfrm>
            <a:off x="323528" y="404664"/>
            <a:ext cx="8640960" cy="1008112"/>
          </a:xfrm>
        </p:spPr>
        <p:txBody>
          <a:bodyPr>
            <a:normAutofit/>
          </a:bodyPr>
          <a:lstStyle/>
          <a:p>
            <a:pPr algn="l"/>
            <a:r>
              <a:rPr lang="sk-SK" sz="4400" dirty="0" err="1" smtClean="0"/>
              <a:t>eAtlas</a:t>
            </a:r>
            <a:r>
              <a:rPr lang="sk-SK" sz="4400" dirty="0" smtClean="0"/>
              <a:t> POŽIARNEJ OCHRANY</a:t>
            </a:r>
            <a:endParaRPr lang="sk-SK" sz="4400" dirty="0"/>
          </a:p>
        </p:txBody>
      </p:sp>
      <p:sp>
        <p:nvSpPr>
          <p:cNvPr id="9" name="BlokTextu 8"/>
          <p:cNvSpPr txBox="1"/>
          <p:nvPr/>
        </p:nvSpPr>
        <p:spPr>
          <a:xfrm>
            <a:off x="323528" y="1916832"/>
            <a:ext cx="7488832" cy="646331"/>
          </a:xfrm>
          <a:prstGeom prst="rect">
            <a:avLst/>
          </a:prstGeom>
          <a:noFill/>
        </p:spPr>
        <p:txBody>
          <a:bodyPr wrap="square" rtlCol="0">
            <a:spAutoFit/>
          </a:bodyPr>
          <a:lstStyle/>
          <a:p>
            <a:pPr marL="358775" indent="-358775">
              <a:buFont typeface="Arial" pitchFamily="34" charset="0"/>
              <a:buChar char="•"/>
            </a:pPr>
            <a:endParaRPr lang="sk-SK" dirty="0" smtClean="0">
              <a:ln w="11430"/>
              <a:solidFill>
                <a:srgbClr val="F8F8F8"/>
              </a:solidFill>
              <a:effectLst>
                <a:outerShdw blurRad="25400" algn="tl" rotWithShape="0">
                  <a:srgbClr val="000000">
                    <a:alpha val="43000"/>
                  </a:srgbClr>
                </a:outerShdw>
              </a:effectLst>
            </a:endParaRPr>
          </a:p>
          <a:p>
            <a:pPr marL="358775" indent="-358775">
              <a:buFont typeface="Arial" pitchFamily="34" charset="0"/>
              <a:buChar char="•"/>
            </a:pPr>
            <a:endParaRPr lang="sk-SK" dirty="0"/>
          </a:p>
        </p:txBody>
      </p:sp>
      <p:sp>
        <p:nvSpPr>
          <p:cNvPr id="7" name="BlokTextu 6"/>
          <p:cNvSpPr txBox="1"/>
          <p:nvPr/>
        </p:nvSpPr>
        <p:spPr>
          <a:xfrm>
            <a:off x="330868" y="1628800"/>
            <a:ext cx="8633619" cy="3262432"/>
          </a:xfrm>
          <a:prstGeom prst="rect">
            <a:avLst/>
          </a:prstGeom>
          <a:noFill/>
        </p:spPr>
        <p:txBody>
          <a:bodyPr wrap="square" rtlCol="0">
            <a:spAutoFit/>
          </a:bodyPr>
          <a:lstStyle/>
          <a:p>
            <a:pPr marL="358775"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Vyvíjaný od roku 2005 v spolupráci s:</a:t>
            </a:r>
          </a:p>
          <a:p>
            <a:pPr marL="815975" lvl="1" indent="-358775">
              <a:buFont typeface="Arial" pitchFamily="34" charset="0"/>
              <a:buChar char="•"/>
            </a:pPr>
            <a:r>
              <a:rPr lang="sk-SK"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Generálnym riaditeľstvom HZS</a:t>
            </a:r>
          </a:p>
          <a:p>
            <a:pPr marL="815975" lvl="1" indent="-358775">
              <a:buFont typeface="Arial" pitchFamily="34" charset="0"/>
              <a:buChar char="•"/>
            </a:pPr>
            <a:r>
              <a:rPr lang="sk-SK"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Združením požiarneho a bezpečnostného inžinierstva</a:t>
            </a:r>
          </a:p>
          <a:p>
            <a:pPr marL="815975" lvl="1" indent="-358775">
              <a:buFont typeface="Arial" pitchFamily="34" charset="0"/>
              <a:buChar char="•"/>
            </a:pPr>
            <a:r>
              <a:rPr lang="sk-SK"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VŠB – TU Ostrava</a:t>
            </a:r>
          </a:p>
          <a:p>
            <a:pPr marL="815975" lvl="1"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Hlavný cieľ – poskytnúť užívateľovi tematickú mapu reprezentujúcu zvolený štatistický znak, územnú jednotku a časové obdobie</a:t>
            </a:r>
          </a:p>
          <a:p>
            <a:pPr marL="358775" indent="-358775">
              <a:buFont typeface="Arial" pitchFamily="34" charset="0"/>
              <a:buChar char="•"/>
            </a:pP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Možnosť voľby kartografickej metódy a ďalších parametrov pre vizualizáciu (počet tried, klasifikačná metóda a pod.)</a:t>
            </a:r>
          </a:p>
          <a:p>
            <a:pPr marL="358775" indent="-358775">
              <a:buFont typeface="Arial" pitchFamily="34" charset="0"/>
              <a:buChar char="•"/>
            </a:pPr>
            <a:endParaRPr lang="sk-SK"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lokTextu 8"/>
          <p:cNvSpPr txBox="1"/>
          <p:nvPr/>
        </p:nvSpPr>
        <p:spPr>
          <a:xfrm>
            <a:off x="323528" y="1916832"/>
            <a:ext cx="7488832" cy="646331"/>
          </a:xfrm>
          <a:prstGeom prst="rect">
            <a:avLst/>
          </a:prstGeom>
          <a:noFill/>
        </p:spPr>
        <p:txBody>
          <a:bodyPr wrap="square" rtlCol="0">
            <a:spAutoFit/>
          </a:bodyPr>
          <a:lstStyle/>
          <a:p>
            <a:pPr marL="358775" indent="-358775">
              <a:buFont typeface="Arial" pitchFamily="34" charset="0"/>
              <a:buChar char="•"/>
            </a:pPr>
            <a:endParaRPr lang="sk-SK" dirty="0" smtClean="0">
              <a:ln w="11430"/>
              <a:solidFill>
                <a:srgbClr val="F8F8F8"/>
              </a:solidFill>
              <a:effectLst>
                <a:outerShdw blurRad="25400" algn="tl" rotWithShape="0">
                  <a:srgbClr val="000000">
                    <a:alpha val="43000"/>
                  </a:srgbClr>
                </a:outerShdw>
              </a:effectLst>
            </a:endParaRPr>
          </a:p>
          <a:p>
            <a:pPr marL="358775" indent="-358775">
              <a:buFont typeface="Arial" pitchFamily="34" charset="0"/>
              <a:buChar char="•"/>
            </a:pPr>
            <a:endParaRPr lang="sk-SK" dirty="0"/>
          </a:p>
        </p:txBody>
      </p:sp>
      <p:sp>
        <p:nvSpPr>
          <p:cNvPr id="8" name="Nadpis 1"/>
          <p:cNvSpPr>
            <a:spLocks noGrp="1"/>
          </p:cNvSpPr>
          <p:nvPr>
            <p:ph type="ctrTitle"/>
          </p:nvPr>
        </p:nvSpPr>
        <p:spPr>
          <a:xfrm>
            <a:off x="313081" y="260648"/>
            <a:ext cx="8640960" cy="1008112"/>
          </a:xfrm>
        </p:spPr>
        <p:txBody>
          <a:bodyPr>
            <a:normAutofit/>
          </a:bodyPr>
          <a:lstStyle/>
          <a:p>
            <a:pPr algn="l"/>
            <a:r>
              <a:rPr lang="sk-SK" sz="4400" dirty="0" smtClean="0"/>
              <a:t>EATLAS POŽIARNEJ OCHRANY</a:t>
            </a:r>
            <a:endParaRPr lang="sk-SK" sz="4400" dirty="0"/>
          </a:p>
        </p:txBody>
      </p:sp>
      <p:pic>
        <p:nvPicPr>
          <p:cNvPr id="2" name="Obrázok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3203" y="1469489"/>
            <a:ext cx="8530817" cy="4796243"/>
          </a:xfrm>
          <a:prstGeom prst="rect">
            <a:avLst/>
          </a:prstGeom>
        </p:spPr>
      </p:pic>
      <p:pic>
        <p:nvPicPr>
          <p:cNvPr id="4" name="Obrázok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8153" y="1469489"/>
            <a:ext cx="8530816" cy="4796243"/>
          </a:xfrm>
          <a:prstGeom prst="rect">
            <a:avLst/>
          </a:prstGeom>
        </p:spPr>
      </p:pic>
      <p:pic>
        <p:nvPicPr>
          <p:cNvPr id="5" name="Obrázok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3203" y="1012565"/>
            <a:ext cx="8596336" cy="5710089"/>
          </a:xfrm>
          <a:prstGeom prst="rect">
            <a:avLst/>
          </a:prstGeom>
        </p:spPr>
      </p:pic>
      <p:pic>
        <p:nvPicPr>
          <p:cNvPr id="6" name="Obrázok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16630" y="1000800"/>
            <a:ext cx="8023666" cy="5721854"/>
          </a:xfrm>
          <a:prstGeom prst="rect">
            <a:avLst/>
          </a:prstGeom>
        </p:spPr>
      </p:pic>
    </p:spTree>
    <p:extLst>
      <p:ext uri="{BB962C8B-B14F-4D97-AF65-F5344CB8AC3E}">
        <p14:creationId xmlns:p14="http://schemas.microsoft.com/office/powerpoint/2010/main" xmlns="" val="165662630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23528" y="1556792"/>
            <a:ext cx="7416824" cy="369332"/>
          </a:xfrm>
          <a:prstGeom prst="rect">
            <a:avLst/>
          </a:prstGeom>
          <a:noFill/>
        </p:spPr>
        <p:txBody>
          <a:bodyPr wrap="square" rtlCol="0">
            <a:spAutoFit/>
          </a:bodyPr>
          <a:lstStyle/>
          <a:p>
            <a:pPr>
              <a:buFont typeface="Arial" pitchFamily="34" charset="0"/>
              <a:buChar char="•"/>
            </a:pPr>
            <a:endParaRPr lang="sk-SK" dirty="0"/>
          </a:p>
        </p:txBody>
      </p:sp>
      <p:sp>
        <p:nvSpPr>
          <p:cNvPr id="6" name="Nadpis 1"/>
          <p:cNvSpPr>
            <a:spLocks noGrp="1"/>
          </p:cNvSpPr>
          <p:nvPr>
            <p:ph type="ctrTitle"/>
          </p:nvPr>
        </p:nvSpPr>
        <p:spPr>
          <a:xfrm>
            <a:off x="323528" y="404664"/>
            <a:ext cx="9793088" cy="1152128"/>
          </a:xfrm>
        </p:spPr>
        <p:txBody>
          <a:bodyPr>
            <a:noAutofit/>
          </a:bodyPr>
          <a:lstStyle/>
          <a:p>
            <a:pPr algn="l"/>
            <a:r>
              <a:rPr lang="sk-SK" sz="3600" dirty="0" smtClean="0"/>
              <a:t>DÁTA zo ŠTATISTICKÉHO </a:t>
            </a:r>
            <a:br>
              <a:rPr lang="sk-SK" sz="3600" dirty="0" smtClean="0"/>
            </a:br>
            <a:r>
              <a:rPr lang="sk-SK" sz="3600" dirty="0" smtClean="0"/>
              <a:t>SLEDOVANIA UDALOSTÍ</a:t>
            </a:r>
            <a:endParaRPr lang="sk-SK" sz="3600" dirty="0"/>
          </a:p>
        </p:txBody>
      </p:sp>
      <p:sp>
        <p:nvSpPr>
          <p:cNvPr id="9" name="BlokTextu 8"/>
          <p:cNvSpPr txBox="1"/>
          <p:nvPr/>
        </p:nvSpPr>
        <p:spPr>
          <a:xfrm>
            <a:off x="323528" y="1916832"/>
            <a:ext cx="7488832" cy="646331"/>
          </a:xfrm>
          <a:prstGeom prst="rect">
            <a:avLst/>
          </a:prstGeom>
          <a:noFill/>
        </p:spPr>
        <p:txBody>
          <a:bodyPr wrap="square" rtlCol="0">
            <a:spAutoFit/>
          </a:bodyPr>
          <a:lstStyle/>
          <a:p>
            <a:pPr marL="358775" indent="-358775">
              <a:buFont typeface="Arial" pitchFamily="34" charset="0"/>
              <a:buChar char="•"/>
            </a:pPr>
            <a:endParaRPr lang="sk-SK" dirty="0" smtClean="0">
              <a:ln w="11430"/>
              <a:solidFill>
                <a:srgbClr val="F8F8F8"/>
              </a:solidFill>
              <a:effectLst>
                <a:outerShdw blurRad="25400" algn="tl" rotWithShape="0">
                  <a:srgbClr val="000000">
                    <a:alpha val="43000"/>
                  </a:srgbClr>
                </a:outerShdw>
              </a:effectLst>
            </a:endParaRPr>
          </a:p>
          <a:p>
            <a:pPr marL="358775" indent="-358775">
              <a:buFont typeface="Arial" pitchFamily="34" charset="0"/>
              <a:buChar char="•"/>
            </a:pPr>
            <a:endParaRPr lang="sk-SK" dirty="0"/>
          </a:p>
        </p:txBody>
      </p:sp>
      <p:sp>
        <p:nvSpPr>
          <p:cNvPr id="7" name="BlokTextu 6"/>
          <p:cNvSpPr txBox="1"/>
          <p:nvPr/>
        </p:nvSpPr>
        <p:spPr>
          <a:xfrm>
            <a:off x="323528" y="1844824"/>
            <a:ext cx="8568952" cy="3354765"/>
          </a:xfrm>
          <a:prstGeom prst="rect">
            <a:avLst/>
          </a:prstGeom>
          <a:noFill/>
        </p:spPr>
        <p:txBody>
          <a:bodyPr wrap="square" rtlCol="0">
            <a:spAutoFit/>
          </a:bodyPr>
          <a:lstStyle/>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Databáza štatistického sledovania udalostí je veľmi rozsiahla</a:t>
            </a:r>
          </a:p>
          <a:p>
            <a:pPr marL="358775" indent="-358775">
              <a:buFont typeface="Arial" pitchFamily="34" charset="0"/>
              <a:buChar char="•"/>
            </a:pP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Problémom je nejednotnosť dátových štruktúr databázy za rôzne obdobia</a:t>
            </a:r>
          </a:p>
          <a:p>
            <a:pPr marL="358775" indent="-358775">
              <a:buFont typeface="Arial" pitchFamily="34" charset="0"/>
              <a:buChar char="•"/>
            </a:pPr>
            <a:endPar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200" dirty="0" smtClean="0">
                <a:ln w="10160">
                  <a:solidFill>
                    <a:schemeClr val="accent1"/>
                  </a:solidFill>
                  <a:prstDash val="solid"/>
                </a:ln>
                <a:solidFill>
                  <a:srgbClr val="FFFFFF"/>
                </a:solidFill>
                <a:effectLst>
                  <a:outerShdw blurRad="38100" dist="32000" dir="5400000" algn="tl">
                    <a:srgbClr val="000000">
                      <a:alpha val="30000"/>
                    </a:srgbClr>
                  </a:outerShdw>
                </a:effectLst>
              </a:rPr>
              <a:t>Štruktúra dát v období 1997-2005 je odlišná so štruktúrou databázy od roku 2006 až po súčasnosť z dôvodu spustenia nového informačného systému HZS</a:t>
            </a:r>
            <a:r>
              <a:rPr lang="sk-SK" dirty="0" smtClean="0">
                <a:ln w="10160">
                  <a:solidFill>
                    <a:schemeClr val="accent1"/>
                  </a:solidFill>
                  <a:prstDash val="solid"/>
                </a:ln>
                <a:solidFill>
                  <a:srgbClr val="FFFFFF"/>
                </a:solidFill>
                <a:effectLst>
                  <a:outerShdw blurRad="38100" dist="32000" dir="5400000" algn="tl">
                    <a:srgbClr val="000000">
                      <a:alpha val="30000"/>
                    </a:srgbClr>
                  </a:outerShdw>
                </a:effectLst>
              </a:rPr>
              <a:t/>
            </a:r>
            <a:br>
              <a:rPr lang="sk-SK" dirty="0" smtClean="0">
                <a:ln w="10160">
                  <a:solidFill>
                    <a:schemeClr val="accent1"/>
                  </a:solidFill>
                  <a:prstDash val="solid"/>
                </a:ln>
                <a:solidFill>
                  <a:srgbClr val="FFFFFF"/>
                </a:solidFill>
                <a:effectLst>
                  <a:outerShdw blurRad="38100" dist="32000" dir="5400000" algn="tl">
                    <a:srgbClr val="000000">
                      <a:alpha val="30000"/>
                    </a:srgbClr>
                  </a:outerShdw>
                </a:effectLst>
              </a:rPr>
            </a:br>
            <a:endParaRPr lang="sk-SK"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endParaRPr lang="sk-SK" dirty="0"/>
          </a:p>
        </p:txBody>
      </p:sp>
      <p:pic>
        <p:nvPicPr>
          <p:cNvPr id="8" name="Picture 2" descr="C:\Users\Patrik\Desktop\to d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4208" y="4869160"/>
            <a:ext cx="2304256" cy="172495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23528" y="1556792"/>
            <a:ext cx="7416824" cy="369332"/>
          </a:xfrm>
          <a:prstGeom prst="rect">
            <a:avLst/>
          </a:prstGeom>
          <a:noFill/>
        </p:spPr>
        <p:txBody>
          <a:bodyPr wrap="square" rtlCol="0">
            <a:spAutoFit/>
          </a:bodyPr>
          <a:lstStyle/>
          <a:p>
            <a:pPr>
              <a:buFont typeface="Arial" pitchFamily="34" charset="0"/>
              <a:buChar char="•"/>
            </a:pPr>
            <a:endParaRPr lang="sk-SK" dirty="0"/>
          </a:p>
        </p:txBody>
      </p:sp>
      <p:sp>
        <p:nvSpPr>
          <p:cNvPr id="6" name="Nadpis 1"/>
          <p:cNvSpPr>
            <a:spLocks noGrp="1"/>
          </p:cNvSpPr>
          <p:nvPr>
            <p:ph type="ctrTitle"/>
          </p:nvPr>
        </p:nvSpPr>
        <p:spPr>
          <a:xfrm>
            <a:off x="323528" y="404664"/>
            <a:ext cx="8496944" cy="1080120"/>
          </a:xfrm>
        </p:spPr>
        <p:txBody>
          <a:bodyPr>
            <a:noAutofit/>
          </a:bodyPr>
          <a:lstStyle/>
          <a:p>
            <a:pPr algn="l"/>
            <a:r>
              <a:rPr lang="sk-SK" sz="3600" dirty="0" err="1" smtClean="0"/>
              <a:t>OpTIMALIZÁCIA</a:t>
            </a:r>
            <a:r>
              <a:rPr lang="sk-SK" sz="3600" dirty="0" smtClean="0"/>
              <a:t> DÁTOVÉHO MODELU</a:t>
            </a:r>
            <a:endParaRPr lang="sk-SK" sz="3600" dirty="0"/>
          </a:p>
        </p:txBody>
      </p:sp>
      <p:sp>
        <p:nvSpPr>
          <p:cNvPr id="9" name="BlokTextu 8"/>
          <p:cNvSpPr txBox="1"/>
          <p:nvPr/>
        </p:nvSpPr>
        <p:spPr>
          <a:xfrm>
            <a:off x="323528" y="1916832"/>
            <a:ext cx="7488832" cy="646331"/>
          </a:xfrm>
          <a:prstGeom prst="rect">
            <a:avLst/>
          </a:prstGeom>
          <a:noFill/>
        </p:spPr>
        <p:txBody>
          <a:bodyPr wrap="square" rtlCol="0">
            <a:spAutoFit/>
          </a:bodyPr>
          <a:lstStyle/>
          <a:p>
            <a:pPr marL="358775" indent="-358775">
              <a:buFont typeface="Arial" pitchFamily="34" charset="0"/>
              <a:buChar char="•"/>
            </a:pPr>
            <a:endParaRPr lang="sk-SK" dirty="0" smtClean="0">
              <a:ln w="11430"/>
              <a:solidFill>
                <a:srgbClr val="F8F8F8"/>
              </a:solidFill>
              <a:effectLst>
                <a:outerShdw blurRad="25400" algn="tl" rotWithShape="0">
                  <a:srgbClr val="000000">
                    <a:alpha val="43000"/>
                  </a:srgbClr>
                </a:outerShdw>
              </a:effectLst>
            </a:endParaRPr>
          </a:p>
          <a:p>
            <a:pPr marL="358775" indent="-358775">
              <a:buFont typeface="Arial" pitchFamily="34" charset="0"/>
              <a:buChar char="•"/>
            </a:pPr>
            <a:endParaRPr lang="sk-SK" dirty="0"/>
          </a:p>
        </p:txBody>
      </p:sp>
      <p:sp>
        <p:nvSpPr>
          <p:cNvPr id="7" name="BlokTextu 6"/>
          <p:cNvSpPr txBox="1"/>
          <p:nvPr/>
        </p:nvSpPr>
        <p:spPr>
          <a:xfrm>
            <a:off x="323528" y="1270596"/>
            <a:ext cx="8568952" cy="3739485"/>
          </a:xfrm>
          <a:prstGeom prst="rect">
            <a:avLst/>
          </a:prstGeom>
          <a:noFill/>
          <a:ln>
            <a:noFill/>
          </a:ln>
        </p:spPr>
        <p:txBody>
          <a:bodyPr wrap="square" rtlCol="0">
            <a:spAutoFit/>
          </a:bodyPr>
          <a:lstStyle/>
          <a:p>
            <a:pPr marL="358775"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V prvej fáze diplomovej bolo cieľom optimalizovať dátový model SSU, aby bolo možné do tohto modelu zlúčiť dáta z oboch období</a:t>
            </a:r>
          </a:p>
          <a:p>
            <a:pPr marL="358775" indent="-358775">
              <a:buFont typeface="Arial" pitchFamily="34" charset="0"/>
              <a:buChar char="•"/>
            </a:pPr>
            <a:endParaRPr lang="sk-SK" sz="24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r>
              <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Návrh vychádzal</a:t>
            </a:r>
            <a:r>
              <a:rPr lang="de-DE"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a:t>
            </a:r>
            <a:endParaRPr lang="sk-SK" sz="2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815975" lvl="1" indent="-358775">
              <a:buFont typeface="Arial" pitchFamily="34" charset="0"/>
              <a:buChar char="•"/>
            </a:pPr>
            <a:r>
              <a:rPr lang="sk-SK" sz="1700" dirty="0" smtClean="0">
                <a:ln w="10160">
                  <a:solidFill>
                    <a:schemeClr val="accent1"/>
                  </a:solidFill>
                  <a:prstDash val="solid"/>
                </a:ln>
                <a:solidFill>
                  <a:srgbClr val="FFFFFF"/>
                </a:solidFill>
                <a:effectLst>
                  <a:outerShdw blurRad="38100" dist="38100" dir="2700000" algn="tl">
                    <a:srgbClr val="000000">
                      <a:alpha val="43137"/>
                    </a:srgbClr>
                  </a:outerShdw>
                </a:effectLst>
              </a:rPr>
              <a:t>zo starej štruktúry</a:t>
            </a:r>
            <a:r>
              <a:rPr lang="de-DE" sz="1700" dirty="0" smtClean="0">
                <a:ln w="10160">
                  <a:solidFill>
                    <a:schemeClr val="accent1"/>
                  </a:solidFill>
                  <a:prstDash val="solid"/>
                </a:ln>
                <a:solidFill>
                  <a:srgbClr val="FFFFFF"/>
                </a:solidFill>
                <a:effectLst>
                  <a:outerShdw blurRad="38100" dist="38100" dir="2700000" algn="tl">
                    <a:srgbClr val="000000">
                      <a:alpha val="43137"/>
                    </a:srgbClr>
                  </a:outerShdw>
                </a:effectLst>
              </a:rPr>
              <a:t> – </a:t>
            </a:r>
            <a:r>
              <a:rPr lang="sk-SK" sz="1700" dirty="0" smtClean="0">
                <a:ln w="10160">
                  <a:solidFill>
                    <a:schemeClr val="accent1"/>
                  </a:solidFill>
                  <a:prstDash val="solid"/>
                </a:ln>
                <a:solidFill>
                  <a:srgbClr val="FFFFFF"/>
                </a:solidFill>
                <a:effectLst>
                  <a:outerShdw blurRad="38100" dist="38100" dir="2700000" algn="tl">
                    <a:srgbClr val="000000">
                      <a:alpha val="43137"/>
                    </a:srgbClr>
                  </a:outerShdw>
                </a:effectLst>
              </a:rPr>
              <a:t>vrátane dát v databáze MS Access</a:t>
            </a:r>
          </a:p>
          <a:p>
            <a:pPr marL="815975" lvl="1" indent="-358775">
              <a:buFont typeface="Arial" pitchFamily="34" charset="0"/>
              <a:buChar char="•"/>
            </a:pPr>
            <a:r>
              <a:rPr lang="sk-SK" sz="1700" dirty="0" smtClean="0">
                <a:ln w="10160">
                  <a:solidFill>
                    <a:schemeClr val="accent1"/>
                  </a:solidFill>
                  <a:prstDash val="solid"/>
                </a:ln>
                <a:solidFill>
                  <a:srgbClr val="FFFFFF"/>
                </a:solidFill>
                <a:effectLst>
                  <a:outerShdw blurRad="38100" dist="38100" dir="2700000" algn="tl">
                    <a:srgbClr val="000000">
                      <a:alpha val="43137"/>
                    </a:srgbClr>
                  </a:outerShdw>
                </a:effectLst>
              </a:rPr>
              <a:t>z novej štruktúry </a:t>
            </a:r>
            <a:r>
              <a:rPr lang="de-DE" sz="1700" dirty="0" smtClean="0">
                <a:ln w="10160">
                  <a:solidFill>
                    <a:schemeClr val="accent1"/>
                  </a:solidFill>
                  <a:prstDash val="solid"/>
                </a:ln>
                <a:solidFill>
                  <a:srgbClr val="FFFFFF"/>
                </a:solidFill>
                <a:effectLst>
                  <a:outerShdw blurRad="38100" dist="38100" dir="2700000" algn="tl">
                    <a:srgbClr val="000000">
                      <a:alpha val="43137"/>
                    </a:srgbClr>
                  </a:outerShdw>
                </a:effectLst>
              </a:rPr>
              <a:t>(</a:t>
            </a:r>
            <a:r>
              <a:rPr lang="sk-SK" sz="1700" dirty="0" smtClean="0">
                <a:ln w="10160">
                  <a:solidFill>
                    <a:schemeClr val="accent1"/>
                  </a:solidFill>
                  <a:prstDash val="solid"/>
                </a:ln>
                <a:solidFill>
                  <a:srgbClr val="FFFFFF"/>
                </a:solidFill>
                <a:effectLst>
                  <a:outerShdw blurRad="38100" dist="38100" dir="2700000" algn="tl">
                    <a:srgbClr val="000000">
                      <a:alpha val="43137"/>
                    </a:srgbClr>
                  </a:outerShdw>
                </a:effectLst>
              </a:rPr>
              <a:t>súčasnej databázy vrátane jej popisu</a:t>
            </a:r>
            <a:r>
              <a:rPr lang="de-DE" sz="1700" dirty="0" smtClean="0">
                <a:ln w="10160">
                  <a:solidFill>
                    <a:schemeClr val="accent1"/>
                  </a:solidFill>
                  <a:prstDash val="solid"/>
                </a:ln>
                <a:solidFill>
                  <a:srgbClr val="FFFFFF"/>
                </a:solidFill>
                <a:effectLst>
                  <a:outerShdw blurRad="38100" dist="38100" dir="2700000" algn="tl">
                    <a:srgbClr val="000000">
                      <a:alpha val="43137"/>
                    </a:srgbClr>
                  </a:outerShdw>
                </a:effectLst>
              </a:rPr>
              <a:t>)</a:t>
            </a:r>
            <a:endParaRPr lang="sk-SK" sz="1700" dirty="0" smtClean="0">
              <a:ln w="10160">
                <a:solidFill>
                  <a:schemeClr val="accent1"/>
                </a:solidFill>
                <a:prstDash val="solid"/>
              </a:ln>
              <a:solidFill>
                <a:srgbClr val="FFFFFF"/>
              </a:solidFill>
              <a:effectLst>
                <a:outerShdw blurRad="38100" dist="38100" dir="2700000" algn="tl">
                  <a:srgbClr val="000000">
                    <a:alpha val="43137"/>
                  </a:srgbClr>
                </a:outerShdw>
              </a:effectLst>
            </a:endParaRPr>
          </a:p>
          <a:p>
            <a:pPr marL="815975" lvl="1" indent="-358775">
              <a:buFont typeface="Arial" pitchFamily="34" charset="0"/>
              <a:buChar char="•"/>
            </a:pPr>
            <a:r>
              <a:rPr lang="sk-SK" sz="1700" dirty="0" smtClean="0">
                <a:ln w="10160">
                  <a:solidFill>
                    <a:schemeClr val="accent1"/>
                  </a:solidFill>
                  <a:prstDash val="solid"/>
                </a:ln>
                <a:solidFill>
                  <a:srgbClr val="FFFFFF"/>
                </a:solidFill>
                <a:effectLst>
                  <a:outerShdw blurRad="38100" dist="38100" dir="2700000" algn="tl">
                    <a:srgbClr val="000000">
                      <a:alpha val="43137"/>
                    </a:srgbClr>
                  </a:outerShdw>
                </a:effectLst>
              </a:rPr>
              <a:t>z číselníkov</a:t>
            </a:r>
          </a:p>
          <a:p>
            <a:pPr marL="815975" lvl="1" indent="-358775">
              <a:buFont typeface="Arial" pitchFamily="34" charset="0"/>
              <a:buChar char="•"/>
            </a:pPr>
            <a:endParaRPr lang="sk-SK" sz="24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815975" lvl="1" indent="-358775">
              <a:buFont typeface="Arial" pitchFamily="34" charset="0"/>
              <a:buChar char="•"/>
            </a:pPr>
            <a:endParaRPr lang="sk-SK" sz="24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r>
              <a:rPr lang="sk-SK" dirty="0" smtClean="0">
                <a:ln w="10160">
                  <a:solidFill>
                    <a:schemeClr val="accent1"/>
                  </a:solidFill>
                  <a:prstDash val="solid"/>
                </a:ln>
                <a:solidFill>
                  <a:srgbClr val="FFFFFF"/>
                </a:solidFill>
                <a:effectLst>
                  <a:outerShdw blurRad="38100" dist="32000" dir="5400000" algn="tl">
                    <a:srgbClr val="000000">
                      <a:alpha val="30000"/>
                    </a:srgbClr>
                  </a:outerShdw>
                </a:effectLst>
              </a:rPr>
              <a:t/>
            </a:r>
            <a:br>
              <a:rPr lang="sk-SK" dirty="0" smtClean="0">
                <a:ln w="10160">
                  <a:solidFill>
                    <a:schemeClr val="accent1"/>
                  </a:solidFill>
                  <a:prstDash val="solid"/>
                </a:ln>
                <a:solidFill>
                  <a:srgbClr val="FFFFFF"/>
                </a:solidFill>
                <a:effectLst>
                  <a:outerShdw blurRad="38100" dist="32000" dir="5400000" algn="tl">
                    <a:srgbClr val="000000">
                      <a:alpha val="30000"/>
                    </a:srgbClr>
                  </a:outerShdw>
                </a:effectLst>
              </a:rPr>
            </a:br>
            <a:endParaRPr lang="sk-SK"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58775" indent="-358775">
              <a:buFont typeface="Arial" pitchFamily="34" charset="0"/>
              <a:buChar char="•"/>
            </a:pPr>
            <a:endParaRPr lang="sk-SK" dirty="0"/>
          </a:p>
        </p:txBody>
      </p:sp>
      <p:pic>
        <p:nvPicPr>
          <p:cNvPr id="1026" name="Picture 2" descr="G:\Diplomka\database\star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52250" y="4072296"/>
            <a:ext cx="1152128" cy="1152128"/>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G:\Diplomka\database\mysq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54881" y="5416339"/>
            <a:ext cx="1149497" cy="114949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G:\Diplomka\database\optimalize.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23398" y="4623619"/>
            <a:ext cx="1296144" cy="1296144"/>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G:\Diplomka\database\oracle.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50717" y="6239549"/>
            <a:ext cx="1580162" cy="326287"/>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G:\Diplomka\database\mysq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19642" y="4771883"/>
            <a:ext cx="1103461" cy="1103461"/>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G:\Diplomka\database\mysql_logo.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463658" y="5369700"/>
            <a:ext cx="1134474" cy="586097"/>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G:\Diplomka\database\webapp.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22329" y="4879882"/>
            <a:ext cx="1155266" cy="115526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lokTextu 1"/>
          <p:cNvSpPr txBox="1"/>
          <p:nvPr/>
        </p:nvSpPr>
        <p:spPr>
          <a:xfrm>
            <a:off x="402882" y="4386750"/>
            <a:ext cx="1944216" cy="738664"/>
          </a:xfrm>
          <a:prstGeom prst="rect">
            <a:avLst/>
          </a:prstGeom>
          <a:noFill/>
        </p:spPr>
        <p:txBody>
          <a:bodyPr wrap="square" rtlCol="0">
            <a:spAutoFit/>
          </a:bodyPr>
          <a:lstStyle/>
          <a:p>
            <a:r>
              <a:rPr lang="sk-SK" sz="1400" b="1" dirty="0" smtClean="0">
                <a:ln w="10160">
                  <a:noFill/>
                  <a:prstDash val="solid"/>
                </a:ln>
                <a:solidFill>
                  <a:srgbClr val="FFFFFF"/>
                </a:solidFill>
                <a:effectLst>
                  <a:outerShdw blurRad="38100" dist="32000" dir="5400000" algn="tl">
                    <a:srgbClr val="000000">
                      <a:alpha val="30000"/>
                    </a:srgbClr>
                  </a:outerShdw>
                </a:effectLst>
              </a:rPr>
              <a:t>Databáza</a:t>
            </a:r>
          </a:p>
          <a:p>
            <a:r>
              <a:rPr lang="sk-SK" sz="1400" b="1" dirty="0" smtClean="0">
                <a:ln w="10160">
                  <a:noFill/>
                  <a:prstDash val="solid"/>
                </a:ln>
                <a:solidFill>
                  <a:srgbClr val="FFFFFF"/>
                </a:solidFill>
                <a:effectLst>
                  <a:outerShdw blurRad="38100" dist="32000" dir="5400000" algn="tl">
                    <a:srgbClr val="000000">
                      <a:alpha val="30000"/>
                    </a:srgbClr>
                  </a:outerShdw>
                </a:effectLst>
              </a:rPr>
              <a:t>1997-2005 </a:t>
            </a:r>
          </a:p>
          <a:p>
            <a:endParaRPr lang="sk-SK" sz="1400" b="1" dirty="0">
              <a:ln w="10160">
                <a:noFill/>
                <a:prstDash val="solid"/>
              </a:ln>
              <a:solidFill>
                <a:srgbClr val="FFFFFF"/>
              </a:solidFill>
              <a:effectLst>
                <a:outerShdw blurRad="38100" dist="32000" dir="5400000" algn="tl">
                  <a:srgbClr val="000000">
                    <a:alpha val="30000"/>
                  </a:srgbClr>
                </a:outerShdw>
              </a:effectLst>
            </a:endParaRPr>
          </a:p>
        </p:txBody>
      </p:sp>
      <p:sp>
        <p:nvSpPr>
          <p:cNvPr id="3" name="BlokTextu 2"/>
          <p:cNvSpPr txBox="1"/>
          <p:nvPr/>
        </p:nvSpPr>
        <p:spPr>
          <a:xfrm>
            <a:off x="416662" y="5625764"/>
            <a:ext cx="1224136" cy="523220"/>
          </a:xfrm>
          <a:prstGeom prst="rect">
            <a:avLst/>
          </a:prstGeom>
          <a:noFill/>
        </p:spPr>
        <p:txBody>
          <a:bodyPr wrap="square" rtlCol="0">
            <a:spAutoFit/>
          </a:bodyPr>
          <a:lstStyle/>
          <a:p>
            <a:r>
              <a:rPr lang="sk-SK" sz="1400" b="1" dirty="0" smtClean="0"/>
              <a:t>Databáza</a:t>
            </a:r>
          </a:p>
          <a:p>
            <a:r>
              <a:rPr lang="sk-SK" sz="1400" b="1" dirty="0" smtClean="0"/>
              <a:t>2006 - teraz</a:t>
            </a:r>
            <a:endParaRPr lang="sk-SK" sz="1400" b="1" dirty="0"/>
          </a:p>
        </p:txBody>
      </p:sp>
      <p:pic>
        <p:nvPicPr>
          <p:cNvPr id="1033" name="Picture 9" descr="G:\Diplomka\database\arrow.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458410" y="3827292"/>
            <a:ext cx="1052590" cy="1052590"/>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G:\Diplomka\database\arrow.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507859" y="5692203"/>
            <a:ext cx="1080121" cy="1080121"/>
          </a:xfrm>
          <a:prstGeom prst="rect">
            <a:avLst/>
          </a:prstGeom>
          <a:noFill/>
          <a:extLst>
            <a:ext uri="{909E8E84-426E-40DD-AFC4-6F175D3DCCD1}">
              <a14:hiddenFill xmlns:a14="http://schemas.microsoft.com/office/drawing/2010/main" xmlns="">
                <a:solidFill>
                  <a:srgbClr val="FFFFFF"/>
                </a:solidFill>
              </a14:hiddenFill>
            </a:ext>
          </a:extLst>
        </p:spPr>
      </p:pic>
      <p:pic>
        <p:nvPicPr>
          <p:cNvPr id="1035" name="Picture 11" descr="G:\Diplomka\database\arrow1.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500032" y="4941893"/>
            <a:ext cx="855614" cy="855614"/>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1" descr="G:\Diplomka\database\arrow1.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579707" y="5034036"/>
            <a:ext cx="855614" cy="855614"/>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BlokTextu 19"/>
          <p:cNvSpPr txBox="1"/>
          <p:nvPr/>
        </p:nvSpPr>
        <p:spPr>
          <a:xfrm>
            <a:off x="3542846" y="4386750"/>
            <a:ext cx="1944216" cy="307777"/>
          </a:xfrm>
          <a:prstGeom prst="rect">
            <a:avLst/>
          </a:prstGeom>
          <a:noFill/>
        </p:spPr>
        <p:txBody>
          <a:bodyPr wrap="square" rtlCol="0">
            <a:spAutoFit/>
          </a:bodyPr>
          <a:lstStyle/>
          <a:p>
            <a:r>
              <a:rPr lang="sk-SK" sz="1400" b="1" dirty="0" smtClean="0">
                <a:ln w="10160">
                  <a:noFill/>
                  <a:prstDash val="solid"/>
                </a:ln>
                <a:solidFill>
                  <a:srgbClr val="FFFFFF"/>
                </a:solidFill>
                <a:effectLst>
                  <a:outerShdw blurRad="38100" dist="32000" dir="5400000" algn="tl">
                    <a:srgbClr val="000000">
                      <a:alpha val="30000"/>
                    </a:srgbClr>
                  </a:outerShdw>
                </a:effectLst>
              </a:rPr>
              <a:t>Optimalizácia</a:t>
            </a:r>
            <a:endParaRPr lang="sk-SK" sz="1400" b="1" dirty="0">
              <a:ln w="10160">
                <a:noFill/>
                <a:prstDash val="solid"/>
              </a:ln>
              <a:solidFill>
                <a:srgbClr val="FFFFFF"/>
              </a:solidFill>
              <a:effectLst>
                <a:outerShdw blurRad="38100" dist="32000" dir="5400000" algn="tl">
                  <a:srgbClr val="000000">
                    <a:alpha val="30000"/>
                  </a:srgbClr>
                </a:outerShdw>
              </a:effectLst>
            </a:endParaRPr>
          </a:p>
        </p:txBody>
      </p:sp>
      <p:sp>
        <p:nvSpPr>
          <p:cNvPr id="21" name="BlokTextu 20"/>
          <p:cNvSpPr txBox="1"/>
          <p:nvPr/>
        </p:nvSpPr>
        <p:spPr>
          <a:xfrm>
            <a:off x="5436096" y="4221088"/>
            <a:ext cx="1944216" cy="523220"/>
          </a:xfrm>
          <a:prstGeom prst="rect">
            <a:avLst/>
          </a:prstGeom>
          <a:noFill/>
        </p:spPr>
        <p:txBody>
          <a:bodyPr wrap="square" rtlCol="0">
            <a:spAutoFit/>
          </a:bodyPr>
          <a:lstStyle/>
          <a:p>
            <a:r>
              <a:rPr lang="sk-SK" sz="1400" b="1" dirty="0" smtClean="0">
                <a:ln w="10160">
                  <a:noFill/>
                  <a:prstDash val="solid"/>
                </a:ln>
                <a:solidFill>
                  <a:srgbClr val="FFFFFF"/>
                </a:solidFill>
                <a:effectLst>
                  <a:outerShdw blurRad="38100" dist="32000" dir="5400000" algn="tl">
                    <a:srgbClr val="000000">
                      <a:alpha val="30000"/>
                    </a:srgbClr>
                  </a:outerShdw>
                </a:effectLst>
              </a:rPr>
              <a:t>Databáza pre webovú aplikáciu</a:t>
            </a:r>
            <a:endParaRPr lang="sk-SK" sz="1400" b="1" dirty="0">
              <a:ln w="10160">
                <a:noFill/>
                <a:prstDash val="solid"/>
              </a:ln>
              <a:solidFill>
                <a:srgbClr val="FFFFFF"/>
              </a:solidFill>
              <a:effectLst>
                <a:outerShdw blurRad="38100" dist="32000" dir="5400000" algn="tl">
                  <a:srgbClr val="000000">
                    <a:alpha val="30000"/>
                  </a:srgbClr>
                </a:outerShdw>
              </a:effectLst>
            </a:endParaRPr>
          </a:p>
        </p:txBody>
      </p:sp>
      <p:sp>
        <p:nvSpPr>
          <p:cNvPr id="22" name="BlokTextu 21"/>
          <p:cNvSpPr txBox="1"/>
          <p:nvPr/>
        </p:nvSpPr>
        <p:spPr>
          <a:xfrm>
            <a:off x="7740352" y="4509120"/>
            <a:ext cx="1944216" cy="307777"/>
          </a:xfrm>
          <a:prstGeom prst="rect">
            <a:avLst/>
          </a:prstGeom>
          <a:noFill/>
        </p:spPr>
        <p:txBody>
          <a:bodyPr wrap="square" rtlCol="0">
            <a:spAutoFit/>
          </a:bodyPr>
          <a:lstStyle/>
          <a:p>
            <a:r>
              <a:rPr lang="sk-SK" sz="1400" b="1" dirty="0" smtClean="0">
                <a:ln w="10160">
                  <a:noFill/>
                  <a:prstDash val="solid"/>
                </a:ln>
                <a:solidFill>
                  <a:srgbClr val="FFFFFF"/>
                </a:solidFill>
                <a:effectLst>
                  <a:outerShdw blurRad="38100" dist="32000" dir="5400000" algn="tl">
                    <a:srgbClr val="000000">
                      <a:alpha val="30000"/>
                    </a:srgbClr>
                  </a:outerShdw>
                </a:effectLst>
              </a:rPr>
              <a:t>Atlas PO</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Technický">
  <a:themeElements>
    <a:clrScheme name="Technický">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ký">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ký">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4807</TotalTime>
  <Words>1569</Words>
  <Application>Microsoft Office PowerPoint</Application>
  <PresentationFormat>Prezentácia na obrazovke (4:3)</PresentationFormat>
  <Paragraphs>234</Paragraphs>
  <Slides>24</Slides>
  <Notes>22</Notes>
  <HiddenSlides>0</HiddenSlides>
  <MMClips>0</MMClips>
  <ScaleCrop>false</ScaleCrop>
  <HeadingPairs>
    <vt:vector size="4" baseType="variant">
      <vt:variant>
        <vt:lpstr>Motív</vt:lpstr>
      </vt:variant>
      <vt:variant>
        <vt:i4>1</vt:i4>
      </vt:variant>
      <vt:variant>
        <vt:lpstr>Nadpisy snímok</vt:lpstr>
      </vt:variant>
      <vt:variant>
        <vt:i4>24</vt:i4>
      </vt:variant>
    </vt:vector>
  </HeadingPairs>
  <TitlesOfParts>
    <vt:vector size="25" baseType="lpstr">
      <vt:lpstr>Technický</vt:lpstr>
      <vt:lpstr>Optimalizácia databázy štatistického sledovania udalostí v požiarnej ochrane pre potreby kartografickej vizualizácie</vt:lpstr>
      <vt:lpstr>Ciele projektu</vt:lpstr>
      <vt:lpstr>Harmonogram PráC</vt:lpstr>
      <vt:lpstr>ŠTATISTICKÉ SLEDOVANIE UDALOSTÍ V POŽIARNEJ OCHRANE</vt:lpstr>
      <vt:lpstr>ŠTATISTICKÉ SLEDOVANIE UDALOSTÍ V POŽIARNEJ OCHRANE</vt:lpstr>
      <vt:lpstr>eAtlas POŽIARNEJ OCHRANY</vt:lpstr>
      <vt:lpstr>EATLAS POŽIARNEJ OCHRANY</vt:lpstr>
      <vt:lpstr>DÁTA zo ŠTATISTICKÉHO  SLEDOVANIA UDALOSTÍ</vt:lpstr>
      <vt:lpstr>OpTIMALIZÁCIA DÁTOVÉHO MODELU</vt:lpstr>
      <vt:lpstr>OPTIMALIZÁCIA DÁTOVÉHO MODELU</vt:lpstr>
      <vt:lpstr>NÁVRH DATABÁZY</vt:lpstr>
      <vt:lpstr>NÁVRH DATABÁZY</vt:lpstr>
      <vt:lpstr>IMPORT DÁT</vt:lpstr>
      <vt:lpstr>IMPORT DÁT</vt:lpstr>
      <vt:lpstr>NÁVRH kartografických metód</vt:lpstr>
      <vt:lpstr>Líniový kartodiagram</vt:lpstr>
      <vt:lpstr>Snímka 17</vt:lpstr>
      <vt:lpstr>NÁVRH kartografických metód</vt:lpstr>
      <vt:lpstr>METÓDA IZOLÍNIÍ</vt:lpstr>
      <vt:lpstr>KVADRANTOVÁ METÓDA</vt:lpstr>
      <vt:lpstr>Metóda kartografickej anamorfózy</vt:lpstr>
      <vt:lpstr>ZHRNUTIE</vt:lpstr>
      <vt:lpstr>PouŽité zdroje</vt:lpstr>
      <vt:lpstr>Ďakujem za pozornosť</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Poloautomatická príprava tematických mÁp v ArcGIS</dc:title>
  <dc:creator>Xtreme</dc:creator>
  <cp:lastModifiedBy>Patrik</cp:lastModifiedBy>
  <cp:revision>277</cp:revision>
  <dcterms:created xsi:type="dcterms:W3CDTF">2011-11-02T19:29:56Z</dcterms:created>
  <dcterms:modified xsi:type="dcterms:W3CDTF">2013-05-08T23:40:01Z</dcterms:modified>
</cp:coreProperties>
</file>