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320" r:id="rId3"/>
    <p:sldId id="266" r:id="rId4"/>
    <p:sldId id="317" r:id="rId5"/>
    <p:sldId id="312" r:id="rId6"/>
    <p:sldId id="313" r:id="rId7"/>
    <p:sldId id="261" r:id="rId8"/>
    <p:sldId id="304" r:id="rId9"/>
    <p:sldId id="310" r:id="rId10"/>
    <p:sldId id="278" r:id="rId11"/>
    <p:sldId id="295" r:id="rId12"/>
    <p:sldId id="314" r:id="rId13"/>
    <p:sldId id="302" r:id="rId14"/>
    <p:sldId id="301" r:id="rId15"/>
    <p:sldId id="303" r:id="rId16"/>
    <p:sldId id="296" r:id="rId17"/>
    <p:sldId id="315" r:id="rId18"/>
    <p:sldId id="299" r:id="rId19"/>
    <p:sldId id="286" r:id="rId20"/>
    <p:sldId id="307" r:id="rId21"/>
    <p:sldId id="318" r:id="rId22"/>
    <p:sldId id="305" r:id="rId23"/>
    <p:sldId id="308" r:id="rId24"/>
    <p:sldId id="316" r:id="rId25"/>
    <p:sldId id="309" r:id="rId26"/>
    <p:sldId id="300" r:id="rId27"/>
    <p:sldId id="319" r:id="rId28"/>
    <p:sldId id="288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8C1"/>
    <a:srgbClr val="1515FF"/>
    <a:srgbClr val="4890FF"/>
    <a:srgbClr val="484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3" autoAdjust="0"/>
    <p:restoredTop sz="94699" autoAdjust="0"/>
  </p:normalViewPr>
  <p:slideViewPr>
    <p:cSldViewPr>
      <p:cViewPr>
        <p:scale>
          <a:sx n="80" d="100"/>
          <a:sy n="80" d="100"/>
        </p:scale>
        <p:origin x="-2898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63A8F-0531-4E1C-97AA-37DBAEDA8289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29047-E693-4124-8583-B0528B1E5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71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</a:t>
            </a:r>
            <a:r>
              <a:rPr lang="cs-CZ" baseline="0" dirty="0" smtClean="0"/>
              <a:t> základě specifikovaných požadavků byl zajištěn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JELIKOŽ BYLO PRACOVÁNO S VELKÝM POČTEM DAT BYLO S VÝHODOU VYUŽITO AUTOMATIZOVANÉHO Z</a:t>
            </a:r>
            <a:r>
              <a:rPr lang="cs-CZ" baseline="0" dirty="0" smtClean="0"/>
              <a:t>PRACOVÁNÍ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9047-E693-4124-8583-B0528B1E5D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21" descr="st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</p:spPr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www.company.com</a:t>
            </a:r>
            <a:endParaRPr lang="fr-F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ln algn="ctr"/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uf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smtClean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www.company.com</a:t>
            </a:r>
            <a:endParaRPr lang="fr-FR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6" name="Oval 32"/>
          <p:cNvSpPr>
            <a:spLocks noChangeArrowheads="1"/>
          </p:cNvSpPr>
          <p:nvPr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ladislav\Desktop\svo0051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282" y="4500570"/>
            <a:ext cx="4672018" cy="1285885"/>
          </a:xfrm>
        </p:spPr>
        <p:txBody>
          <a:bodyPr>
            <a:normAutofit fontScale="85000" lnSpcReduction="10000"/>
          </a:bodyPr>
          <a:lstStyle/>
          <a:p>
            <a:endParaRPr lang="cs-CZ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bg2"/>
                </a:solidFill>
              </a:rPr>
              <a:t>Autor: 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</a:rPr>
              <a:t>	   Vladislav </a:t>
            </a:r>
            <a:r>
              <a:rPr lang="cs-CZ" sz="2000" b="1" dirty="0" err="1" smtClean="0">
                <a:solidFill>
                  <a:schemeClr val="bg2"/>
                </a:solidFill>
              </a:rPr>
              <a:t>Svozilík</a:t>
            </a:r>
            <a:endParaRPr lang="cs-CZ" sz="2000" b="1" dirty="0" smtClean="0">
              <a:solidFill>
                <a:schemeClr val="bg2"/>
              </a:solidFill>
            </a:endParaRPr>
          </a:p>
          <a:p>
            <a:pPr algn="just"/>
            <a:r>
              <a:rPr lang="cs-CZ" sz="2000" b="1" dirty="0" smtClean="0">
                <a:solidFill>
                  <a:schemeClr val="bg2"/>
                </a:solidFill>
              </a:rPr>
              <a:t>Vedoucí :  </a:t>
            </a:r>
            <a:r>
              <a:rPr lang="en-US" sz="2000" b="1" dirty="0" err="1" smtClean="0">
                <a:solidFill>
                  <a:schemeClr val="bg2"/>
                </a:solidFill>
              </a:rPr>
              <a:t>RNDr</a:t>
            </a:r>
            <a:r>
              <a:rPr lang="en-US" sz="2000" b="1" dirty="0" smtClean="0">
                <a:solidFill>
                  <a:schemeClr val="bg2"/>
                </a:solidFill>
              </a:rPr>
              <a:t>. Daniela </a:t>
            </a:r>
            <a:r>
              <a:rPr lang="en-US" sz="2000" b="1" dirty="0" err="1" smtClean="0">
                <a:solidFill>
                  <a:schemeClr val="bg2"/>
                </a:solidFill>
              </a:rPr>
              <a:t>Szturcová</a:t>
            </a:r>
            <a:r>
              <a:rPr lang="en-US" sz="2000" b="1" dirty="0" smtClean="0">
                <a:solidFill>
                  <a:schemeClr val="bg2"/>
                </a:solidFill>
              </a:rPr>
              <a:t>, Ph.D.</a:t>
            </a:r>
          </a:p>
          <a:p>
            <a:pPr algn="l"/>
            <a:r>
              <a:rPr lang="en-US" b="1" dirty="0" smtClean="0">
                <a:solidFill>
                  <a:schemeClr val="bg2"/>
                </a:solidFill>
              </a:rPr>
              <a:t>Datum: </a:t>
            </a:r>
            <a:r>
              <a:rPr lang="cs-CZ" b="1" dirty="0" smtClean="0">
                <a:solidFill>
                  <a:schemeClr val="bg2"/>
                </a:solidFill>
              </a:rPr>
              <a:t>    8</a:t>
            </a:r>
            <a:r>
              <a:rPr lang="en-US" b="1" dirty="0" smtClean="0">
                <a:solidFill>
                  <a:schemeClr val="bg2"/>
                </a:solidFill>
              </a:rPr>
              <a:t>/</a:t>
            </a:r>
            <a:r>
              <a:rPr lang="cs-CZ" b="1" dirty="0" smtClean="0">
                <a:solidFill>
                  <a:schemeClr val="bg2"/>
                </a:solidFill>
              </a:rPr>
              <a:t>5</a:t>
            </a:r>
            <a:r>
              <a:rPr lang="en-US" b="1" dirty="0" smtClean="0">
                <a:solidFill>
                  <a:schemeClr val="bg2"/>
                </a:solidFill>
              </a:rPr>
              <a:t>/201</a:t>
            </a:r>
            <a:r>
              <a:rPr lang="cs-CZ" b="1" dirty="0" smtClean="0">
                <a:solidFill>
                  <a:schemeClr val="bg2"/>
                </a:solidFill>
              </a:rPr>
              <a:t>3</a:t>
            </a:r>
            <a:endParaRPr lang="cs-CZ" sz="2000" b="1" dirty="0" smtClean="0">
              <a:solidFill>
                <a:schemeClr val="bg2"/>
              </a:solidFill>
            </a:endParaRPr>
          </a:p>
          <a:p>
            <a:pPr algn="l"/>
            <a:endParaRPr lang="en-US" sz="2000" b="1" dirty="0" smtClean="0"/>
          </a:p>
          <a:p>
            <a:endParaRPr lang="cs-CZ" sz="2000" b="1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358246" cy="3857652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Geokódování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prostorových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informací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stránkách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institutu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geoinformatiky a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jejich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publikace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webu</a:t>
            </a:r>
            <a:r>
              <a:rPr lang="en-US" sz="3200" dirty="0" smtClean="0">
                <a:solidFill>
                  <a:srgbClr val="4890FF"/>
                </a:solidFill>
              </a:rPr>
              <a:t/>
            </a:r>
            <a:br>
              <a:rPr lang="en-US" sz="3200" dirty="0" smtClean="0">
                <a:solidFill>
                  <a:srgbClr val="4890FF"/>
                </a:solidFill>
              </a:rPr>
            </a:br>
            <a:endParaRPr lang="en-US" sz="3200" dirty="0">
              <a:solidFill>
                <a:srgbClr val="489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89377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472" y="2000240"/>
            <a:ext cx="8420128" cy="4500594"/>
          </a:xfrm>
        </p:spPr>
        <p:txBody>
          <a:bodyPr/>
          <a:lstStyle/>
          <a:p>
            <a:r>
              <a:rPr lang="en-US" sz="2800" b="1" dirty="0" smtClean="0"/>
              <a:t>Pos</a:t>
            </a:r>
            <a:r>
              <a:rPr lang="cs-CZ" sz="2800" b="1" dirty="0" smtClean="0"/>
              <a:t>t</a:t>
            </a:r>
            <a:r>
              <a:rPr lang="en-US" sz="2800" b="1" dirty="0" err="1" smtClean="0"/>
              <a:t>gre</a:t>
            </a:r>
            <a:r>
              <a:rPr lang="cs-CZ" sz="2800" b="1" dirty="0" smtClean="0"/>
              <a:t>SQL</a:t>
            </a:r>
          </a:p>
          <a:p>
            <a:pPr lvl="1"/>
            <a:r>
              <a:rPr lang="en-US" dirty="0" smtClean="0"/>
              <a:t>open source object-relational database system</a:t>
            </a:r>
            <a:endParaRPr lang="cs-CZ" dirty="0" smtClean="0"/>
          </a:p>
          <a:p>
            <a:pPr lvl="1"/>
            <a:r>
              <a:rPr lang="cs-CZ" dirty="0" smtClean="0"/>
              <a:t>15 let aktivního vývoje </a:t>
            </a:r>
          </a:p>
          <a:p>
            <a:pPr lvl="1"/>
            <a:r>
              <a:rPr lang="cs-CZ" dirty="0" smtClean="0"/>
              <a:t>Spolehlivost , bezpečnost, široká komunita</a:t>
            </a:r>
          </a:p>
          <a:p>
            <a:endParaRPr lang="cs-CZ" dirty="0" smtClean="0"/>
          </a:p>
          <a:p>
            <a:r>
              <a:rPr lang="en-US" sz="2800" b="1" dirty="0" smtClean="0"/>
              <a:t>Pos</a:t>
            </a:r>
            <a:r>
              <a:rPr lang="cs-CZ" sz="2800" b="1" dirty="0" smtClean="0"/>
              <a:t>t</a:t>
            </a:r>
            <a:r>
              <a:rPr lang="en-US" sz="2800" b="1" dirty="0" smtClean="0"/>
              <a:t>GIS</a:t>
            </a:r>
            <a:endParaRPr lang="cs-CZ" sz="2800" b="1" dirty="0" smtClean="0"/>
          </a:p>
          <a:p>
            <a:pPr lvl="1"/>
            <a:r>
              <a:rPr lang="cs-CZ" dirty="0" smtClean="0"/>
              <a:t>Extenze </a:t>
            </a:r>
            <a:r>
              <a:rPr lang="cs-CZ" dirty="0" err="1" smtClean="0"/>
              <a:t>PostgreSQL</a:t>
            </a:r>
            <a:r>
              <a:rPr lang="cs-CZ" dirty="0" smtClean="0"/>
              <a:t> umožňující práci s prostorovými daty</a:t>
            </a:r>
            <a:endParaRPr lang="en-US" dirty="0" smtClean="0"/>
          </a:p>
          <a:p>
            <a:pPr lvl="1"/>
            <a:r>
              <a:rPr lang="cs-CZ" dirty="0" smtClean="0"/>
              <a:t>Relativně</a:t>
            </a:r>
            <a:r>
              <a:rPr lang="en-US" dirty="0" smtClean="0"/>
              <a:t> </a:t>
            </a:r>
            <a:r>
              <a:rPr lang="en-US" dirty="0" err="1" smtClean="0"/>
              <a:t>široká</a:t>
            </a:r>
            <a:r>
              <a:rPr lang="en-US" dirty="0" smtClean="0"/>
              <a:t> </a:t>
            </a:r>
            <a:r>
              <a:rPr lang="en-US" dirty="0" err="1" smtClean="0"/>
              <a:t>komunita</a:t>
            </a:r>
            <a:r>
              <a:rPr lang="en-US" dirty="0" smtClean="0"/>
              <a:t> </a:t>
            </a:r>
            <a:r>
              <a:rPr lang="en-US" dirty="0" err="1" smtClean="0"/>
              <a:t>uživatelů</a:t>
            </a:r>
            <a:endParaRPr lang="en-US" dirty="0"/>
          </a:p>
        </p:txBody>
      </p:sp>
      <p:sp>
        <p:nvSpPr>
          <p:cNvPr id="7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NÁVRH</a:t>
            </a: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TVORBA DATABÁZE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NÁVRH</a:t>
            </a:r>
            <a:r>
              <a:rPr kumimoji="0" lang="cs-CZ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TVORBA DATABÁZE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ek 9" descr="C:\Users\Vladislav\Documents\Toad Data Modeler\v textove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42844" y="1500175"/>
            <a:ext cx="88583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5720" y="1500174"/>
            <a:ext cx="7162800" cy="4038600"/>
          </a:xfrm>
        </p:spPr>
        <p:txBody>
          <a:bodyPr/>
          <a:lstStyle/>
          <a:p>
            <a:r>
              <a:rPr lang="cs-CZ" dirty="0" smtClean="0"/>
              <a:t>Transformace E-R diagramu do SQL kódu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Import datové struktury do </a:t>
            </a:r>
            <a:r>
              <a:rPr lang="en-US" dirty="0" smtClean="0"/>
              <a:t>Pos</a:t>
            </a:r>
            <a:r>
              <a:rPr lang="cs-CZ" dirty="0" smtClean="0"/>
              <a:t>t</a:t>
            </a:r>
            <a:r>
              <a:rPr lang="en-US" dirty="0" err="1" smtClean="0"/>
              <a:t>gre</a:t>
            </a:r>
            <a:r>
              <a:rPr lang="cs-CZ" dirty="0" smtClean="0"/>
              <a:t>SQL</a:t>
            </a:r>
          </a:p>
          <a:p>
            <a:endParaRPr lang="cs-CZ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NÁVRH</a:t>
            </a:r>
            <a:r>
              <a:rPr kumimoji="0" lang="cs-CZ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TVORBA DATABÁZE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57562"/>
            <a:ext cx="52864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857224" y="1714488"/>
            <a:ext cx="72866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Standart pro publikaci geodat v prostředí internetu</a:t>
            </a:r>
            <a:endParaRPr lang="cs-CZ" sz="2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lang="cs-CZ" sz="2400" kern="0" dirty="0" smtClean="0"/>
              <a:t>Vydaný OGC konsorciem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Relativně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snadný přístup k atributovým datům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lang="cs-CZ" sz="2400" kern="0" baseline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sz="3600" b="1" dirty="0" smtClean="0">
                <a:solidFill>
                  <a:schemeClr val="bg1"/>
                </a:solidFill>
              </a:rPr>
              <a:t>WEB FEATURE SERVICES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sz="3600" b="1" dirty="0" smtClean="0">
                <a:solidFill>
                  <a:schemeClr val="bg1"/>
                </a:solidFill>
              </a:rPr>
              <a:t>WEB FEATURE SERVICES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5208" r="48730" b="6901"/>
          <a:stretch>
            <a:fillRect/>
          </a:stretch>
        </p:blipFill>
        <p:spPr bwMode="auto">
          <a:xfrm>
            <a:off x="285720" y="1643050"/>
            <a:ext cx="45931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www.talocan.cz/fotky4700/fotos/gen320/gen__vyr_1281sipka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143380"/>
            <a:ext cx="1343279" cy="78581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714752"/>
            <a:ext cx="3305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2133600"/>
            <a:ext cx="7286676" cy="2652722"/>
          </a:xfrm>
        </p:spPr>
        <p:txBody>
          <a:bodyPr/>
          <a:lstStyle/>
          <a:p>
            <a:r>
              <a:rPr lang="cs-CZ" dirty="0" err="1" smtClean="0"/>
              <a:t>Javascriptová</a:t>
            </a:r>
            <a:r>
              <a:rPr lang="cs-CZ" dirty="0" smtClean="0"/>
              <a:t> knihovna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Poskytuje API pro tvorbu mapových aplikací</a:t>
            </a:r>
          </a:p>
          <a:p>
            <a:endParaRPr lang="cs-CZ" dirty="0" smtClean="0"/>
          </a:p>
          <a:p>
            <a:r>
              <a:rPr lang="cs-CZ" dirty="0" smtClean="0"/>
              <a:t>Open-</a:t>
            </a:r>
            <a:r>
              <a:rPr lang="cs-CZ" dirty="0" err="1" smtClean="0"/>
              <a:t>Source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sz="3600" b="1" dirty="0" smtClean="0">
                <a:solidFill>
                  <a:schemeClr val="bg1"/>
                </a:solidFill>
              </a:rPr>
              <a:t>OPENLAYERS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File:OpenLayers screen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35337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W</a:t>
            </a:r>
            <a:r>
              <a:rPr lang="cs-CZ" sz="3600" b="1" dirty="0" smtClean="0">
                <a:solidFill>
                  <a:schemeClr val="bg1"/>
                </a:solidFill>
              </a:rPr>
              <a:t>EBOVÁ  APLIKACE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		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714348" y="2133600"/>
            <a:ext cx="8001056" cy="4295796"/>
          </a:xfrm>
        </p:spPr>
        <p:txBody>
          <a:bodyPr/>
          <a:lstStyle/>
          <a:p>
            <a:r>
              <a:rPr lang="cs-CZ" dirty="0" smtClean="0"/>
              <a:t>V provozu na </a:t>
            </a:r>
            <a:r>
              <a:rPr lang="cs-CZ" b="1" dirty="0" smtClean="0"/>
              <a:t>http://gis.</a:t>
            </a:r>
            <a:r>
              <a:rPr lang="cs-CZ" b="1" dirty="0" err="1" smtClean="0"/>
              <a:t>vsb.cz</a:t>
            </a:r>
            <a:r>
              <a:rPr lang="cs-CZ" b="1" dirty="0" smtClean="0"/>
              <a:t>/pupek</a:t>
            </a:r>
          </a:p>
          <a:p>
            <a:endParaRPr lang="cs-CZ" dirty="0" smtClean="0"/>
          </a:p>
          <a:p>
            <a:r>
              <a:rPr lang="cs-CZ" dirty="0" smtClean="0"/>
              <a:t>Dynamické GUI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Navrženo s důrazem na ergonomii a maximální funkčnost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	UŽIVATELSKÁ ČÁST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88194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chemeClr val="bg1"/>
                </a:solidFill>
              </a:rPr>
              <a:t>DOTAZOVÁNÍ SE NAD VRSTVAMI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3116"/>
            <a:ext cx="8953018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1428736"/>
            <a:ext cx="7429552" cy="4743464"/>
          </a:xfrm>
        </p:spPr>
        <p:txBody>
          <a:bodyPr/>
          <a:lstStyle/>
          <a:p>
            <a:r>
              <a:rPr lang="cs-CZ" b="1" dirty="0" smtClean="0"/>
              <a:t>Filtry</a:t>
            </a:r>
            <a:r>
              <a:rPr lang="cs-CZ" dirty="0" smtClean="0"/>
              <a:t>		</a:t>
            </a:r>
            <a:endParaRPr lang="en-US" dirty="0" smtClean="0"/>
          </a:p>
          <a:p>
            <a:pPr lvl="1"/>
            <a:r>
              <a:rPr lang="cs-CZ" dirty="0" smtClean="0"/>
              <a:t>Čas</a:t>
            </a:r>
            <a:endParaRPr lang="en-US" dirty="0" smtClean="0"/>
          </a:p>
          <a:p>
            <a:pPr lvl="1"/>
            <a:r>
              <a:rPr lang="cs-CZ" dirty="0" smtClean="0"/>
              <a:t>Typ práce </a:t>
            </a:r>
          </a:p>
          <a:p>
            <a:pPr lvl="1"/>
            <a:r>
              <a:rPr lang="cs-CZ" dirty="0" smtClean="0"/>
              <a:t>Typ pobytu</a:t>
            </a:r>
          </a:p>
          <a:p>
            <a:pPr lvl="1"/>
            <a:r>
              <a:rPr lang="cs-CZ" dirty="0" smtClean="0"/>
              <a:t>Autor</a:t>
            </a:r>
          </a:p>
          <a:p>
            <a:pPr lvl="1"/>
            <a:r>
              <a:rPr lang="cs-CZ" dirty="0" smtClean="0"/>
              <a:t>Stážista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cs-CZ" b="1" dirty="0" smtClean="0"/>
              <a:t>Prevence překrytu</a:t>
            </a:r>
          </a:p>
          <a:p>
            <a:pPr lvl="1"/>
            <a:endParaRPr lang="en-US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6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ZPŘEHLEDNĚNÍ DAT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928802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2468C1"/>
          </a:solidFill>
        </p:spPr>
        <p:txBody>
          <a:bodyPr>
            <a:normAutofit/>
          </a:bodyPr>
          <a:lstStyle/>
          <a:p>
            <a:r>
              <a:rPr lang="cs-CZ" dirty="0" smtClean="0"/>
              <a:t>	</a:t>
            </a:r>
            <a:r>
              <a:rPr lang="cs-CZ" b="1" dirty="0" smtClean="0"/>
              <a:t>OSNOVA PREZENTACE</a:t>
            </a:r>
            <a:endParaRPr lang="en-US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28662" y="2571744"/>
            <a:ext cx="4429156" cy="2857520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Cíle projektu</a:t>
            </a:r>
            <a:endParaRPr lang="cs-CZ" sz="2000" dirty="0" smtClean="0"/>
          </a:p>
          <a:p>
            <a:r>
              <a:rPr lang="cs-CZ" sz="3200" dirty="0" smtClean="0"/>
              <a:t>Problematika práce</a:t>
            </a:r>
          </a:p>
          <a:p>
            <a:r>
              <a:rPr lang="cs-CZ" sz="3200" dirty="0" smtClean="0"/>
              <a:t>Zpracování</a:t>
            </a:r>
          </a:p>
          <a:p>
            <a:r>
              <a:rPr lang="cs-CZ" sz="3200" dirty="0" smtClean="0"/>
              <a:t>Webová aplikace</a:t>
            </a:r>
          </a:p>
          <a:p>
            <a:r>
              <a:rPr lang="cs-CZ" sz="3200" dirty="0" smtClean="0"/>
              <a:t>Zdroje</a:t>
            </a:r>
          </a:p>
          <a:p>
            <a:endParaRPr lang="cs-CZ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UŽIVATELSKÁ ČÁST - UKÁZKA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928662" y="2133600"/>
            <a:ext cx="7500990" cy="3938606"/>
          </a:xfrm>
        </p:spPr>
        <p:txBody>
          <a:bodyPr/>
          <a:lstStyle/>
          <a:p>
            <a:r>
              <a:rPr lang="cs-CZ" dirty="0" smtClean="0"/>
              <a:t>Přiblížení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Vyfiltrování </a:t>
            </a:r>
          </a:p>
          <a:p>
            <a:endParaRPr lang="cs-CZ" dirty="0" smtClean="0"/>
          </a:p>
          <a:p>
            <a:r>
              <a:rPr lang="cs-CZ" dirty="0" smtClean="0"/>
              <a:t>Dotazování na vrstvu</a:t>
            </a:r>
          </a:p>
          <a:p>
            <a:endParaRPr lang="cs-CZ" dirty="0" smtClean="0"/>
          </a:p>
          <a:p>
            <a:r>
              <a:rPr lang="cs-CZ" dirty="0" smtClean="0"/>
              <a:t>Zobrazení informačního pole</a:t>
            </a:r>
          </a:p>
          <a:p>
            <a:endParaRPr lang="cs-CZ" dirty="0" smtClean="0"/>
          </a:p>
          <a:p>
            <a:r>
              <a:rPr lang="cs-CZ" dirty="0" smtClean="0"/>
              <a:t>Využití reference na elektronickou knihovnu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UŽIVATELSKÁ ČÁST - UKÁZKA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vo005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1571612"/>
            <a:ext cx="8532874" cy="4799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1214414" y="1714488"/>
            <a:ext cx="7072362" cy="4457712"/>
          </a:xfrm>
        </p:spPr>
        <p:txBody>
          <a:bodyPr/>
          <a:lstStyle/>
          <a:p>
            <a:r>
              <a:rPr lang="en-US" dirty="0"/>
              <a:t> </a:t>
            </a:r>
            <a:r>
              <a:rPr lang="cs-CZ" dirty="0" smtClean="0"/>
              <a:t>Jednoduché prostředí pro správu dat  v databázi</a:t>
            </a:r>
            <a:endParaRPr lang="en-US" dirty="0" smtClean="0"/>
          </a:p>
          <a:p>
            <a:endParaRPr lang="cs-CZ" dirty="0" smtClean="0"/>
          </a:p>
          <a:p>
            <a:r>
              <a:rPr lang="cs-CZ" dirty="0" smtClean="0"/>
              <a:t>Přístupné pouze administrátorovi a správci dat, chráněno heslem</a:t>
            </a:r>
          </a:p>
          <a:p>
            <a:endParaRPr lang="cs-CZ" dirty="0" smtClean="0"/>
          </a:p>
          <a:p>
            <a:r>
              <a:rPr lang="cs-CZ" dirty="0" smtClean="0"/>
              <a:t>Umožňuje data vkládat, mazat a procházet</a:t>
            </a:r>
          </a:p>
          <a:p>
            <a:endParaRPr lang="en-US" dirty="0" smtClean="0"/>
          </a:p>
          <a:p>
            <a:r>
              <a:rPr lang="cs-CZ" dirty="0" smtClean="0"/>
              <a:t>Tvořené dynamickými formuláři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sz="3600" b="1" dirty="0" smtClean="0">
                <a:solidFill>
                  <a:schemeClr val="bg1"/>
                </a:solidFill>
              </a:rPr>
              <a:t>ADMINISTRACE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 	ADMINISTRACE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00174"/>
            <a:ext cx="712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2133600"/>
            <a:ext cx="8205814" cy="4038600"/>
          </a:xfrm>
        </p:spPr>
        <p:txBody>
          <a:bodyPr/>
          <a:lstStyle/>
          <a:p>
            <a:r>
              <a:rPr lang="cs-CZ" dirty="0" smtClean="0"/>
              <a:t>Administrace chráněná heslem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SQL </a:t>
            </a:r>
            <a:r>
              <a:rPr lang="cs-CZ" dirty="0" err="1" smtClean="0"/>
              <a:t>injection</a:t>
            </a:r>
            <a:endParaRPr lang="cs-CZ" dirty="0" smtClean="0"/>
          </a:p>
          <a:p>
            <a:pPr lvl="1"/>
            <a:r>
              <a:rPr lang="cs-CZ" dirty="0" smtClean="0"/>
              <a:t>$</a:t>
            </a:r>
            <a:r>
              <a:rPr lang="cs-CZ" dirty="0" err="1" smtClean="0"/>
              <a:t>jmeno</a:t>
            </a:r>
            <a:r>
              <a:rPr lang="cs-CZ" dirty="0" smtClean="0"/>
              <a:t>= </a:t>
            </a:r>
            <a:r>
              <a:rPr lang="cs-CZ" dirty="0" err="1" smtClean="0"/>
              <a:t>mysql</a:t>
            </a:r>
            <a:r>
              <a:rPr lang="cs-CZ" dirty="0" smtClean="0"/>
              <a:t>_</a:t>
            </a:r>
            <a:r>
              <a:rPr lang="cs-CZ" dirty="0" err="1" smtClean="0"/>
              <a:t>real</a:t>
            </a:r>
            <a:r>
              <a:rPr lang="cs-CZ" dirty="0" smtClean="0"/>
              <a:t>_</a:t>
            </a:r>
            <a:r>
              <a:rPr lang="cs-CZ" dirty="0" err="1" smtClean="0"/>
              <a:t>escape</a:t>
            </a:r>
            <a:r>
              <a:rPr lang="cs-CZ" dirty="0" smtClean="0"/>
              <a:t>_</a:t>
            </a:r>
            <a:r>
              <a:rPr lang="cs-CZ" dirty="0" err="1" smtClean="0"/>
              <a:t>string</a:t>
            </a:r>
            <a:r>
              <a:rPr lang="cs-CZ" dirty="0" smtClean="0"/>
              <a:t>($</a:t>
            </a:r>
            <a:r>
              <a:rPr lang="cs-CZ" dirty="0" err="1" smtClean="0"/>
              <a:t>jmeno</a:t>
            </a:r>
            <a:r>
              <a:rPr lang="cs-CZ" dirty="0" smtClean="0"/>
              <a:t>);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err="1" smtClean="0"/>
              <a:t>Cron</a:t>
            </a:r>
            <a:endParaRPr lang="cs-CZ" dirty="0" smtClean="0"/>
          </a:p>
          <a:p>
            <a:pPr lvl="1"/>
            <a:r>
              <a:rPr lang="cs-CZ" dirty="0" smtClean="0"/>
              <a:t>Pravidelná záloha databáze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Školní síť</a:t>
            </a:r>
          </a:p>
          <a:p>
            <a:pPr lvl="1">
              <a:buNone/>
            </a:pPr>
            <a:r>
              <a:rPr lang="cs-CZ" dirty="0" smtClean="0"/>
              <a:t>–Serverová část se nachází ve školní síti</a:t>
            </a:r>
          </a:p>
          <a:p>
            <a:pPr lvl="1"/>
            <a:endParaRPr lang="cs-CZ" dirty="0" smtClean="0"/>
          </a:p>
        </p:txBody>
      </p:sp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BEZPEČNOST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4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071538" y="1714488"/>
            <a:ext cx="7072362" cy="4286280"/>
          </a:xfrm>
        </p:spPr>
        <p:txBody>
          <a:bodyPr/>
          <a:lstStyle/>
          <a:p>
            <a:r>
              <a:rPr lang="cs-CZ" dirty="0" smtClean="0"/>
              <a:t>Aplikace je kompatibilní s nejnovějšíma verzemi prohlížečů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dirty="0" smtClean="0"/>
              <a:t>Safari</a:t>
            </a:r>
          </a:p>
          <a:p>
            <a:pPr lvl="1"/>
            <a:r>
              <a:rPr lang="cs-CZ" dirty="0" err="1" smtClean="0"/>
              <a:t>Firefox</a:t>
            </a:r>
            <a:endParaRPr lang="cs-CZ" dirty="0" smtClean="0"/>
          </a:p>
          <a:p>
            <a:pPr lvl="1"/>
            <a:r>
              <a:rPr lang="cs-CZ" dirty="0" err="1" smtClean="0"/>
              <a:t>Chromium</a:t>
            </a:r>
            <a:endParaRPr lang="cs-CZ" dirty="0" smtClean="0"/>
          </a:p>
          <a:p>
            <a:pPr lvl="1"/>
            <a:r>
              <a:rPr lang="cs-CZ" dirty="0" smtClean="0"/>
              <a:t>Chrome</a:t>
            </a:r>
          </a:p>
          <a:p>
            <a:pPr lvl="1"/>
            <a:r>
              <a:rPr lang="cs-CZ" dirty="0" smtClean="0"/>
              <a:t>Opera</a:t>
            </a:r>
          </a:p>
          <a:p>
            <a:pPr lvl="1"/>
            <a:r>
              <a:rPr lang="cs-CZ" dirty="0" err="1" smtClean="0"/>
              <a:t>Epiphany</a:t>
            </a:r>
            <a:endParaRPr lang="cs-CZ" dirty="0" smtClean="0"/>
          </a:p>
          <a:p>
            <a:pPr lvl="1"/>
            <a:r>
              <a:rPr lang="cs-CZ" dirty="0" smtClean="0"/>
              <a:t>Internet </a:t>
            </a:r>
            <a:r>
              <a:rPr lang="cs-CZ" dirty="0" err="1" smtClean="0"/>
              <a:t>explorer</a:t>
            </a:r>
            <a:endParaRPr lang="cs-CZ" dirty="0" smtClean="0"/>
          </a:p>
        </p:txBody>
      </p:sp>
      <p:pic>
        <p:nvPicPr>
          <p:cNvPr id="5122" name="Picture 2" descr="http://blog.monitor.us/wp-content/uploads/2013/03/browser-compatibi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3286148" cy="3126406"/>
          </a:xfrm>
          <a:prstGeom prst="rect">
            <a:avLst/>
          </a:prstGeom>
          <a:noFill/>
        </p:spPr>
      </p:pic>
      <p:sp>
        <p:nvSpPr>
          <p:cNvPr id="5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</a:rPr>
              <a:t>	KOMPATIBILITA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2133600"/>
            <a:ext cx="8420128" cy="4038600"/>
          </a:xfrm>
        </p:spPr>
        <p:txBody>
          <a:bodyPr/>
          <a:lstStyle/>
          <a:p>
            <a:r>
              <a:rPr lang="cs-CZ" dirty="0" smtClean="0"/>
              <a:t>Rozšířit funkčnost systému</a:t>
            </a:r>
          </a:p>
          <a:p>
            <a:pPr lvl="1"/>
            <a:r>
              <a:rPr lang="cs-CZ" dirty="0"/>
              <a:t> M</a:t>
            </a:r>
            <a:r>
              <a:rPr lang="cs-CZ" dirty="0" smtClean="0"/>
              <a:t>ožnost účinnějšího filtrování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 Publikovat další kategorie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Optimalizace pro chytré telefony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Optimalizace administrace</a:t>
            </a:r>
          </a:p>
          <a:p>
            <a:pPr lvl="1"/>
            <a:endParaRPr lang="cs-CZ" dirty="0" smtClean="0"/>
          </a:p>
        </p:txBody>
      </p:sp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BUDOUCNOST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4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2133600"/>
            <a:ext cx="8420128" cy="40386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Aplikace poskytuje přehlednou a interaktivní formou informace o studentských publikacích a pobytech. Tyto informace jsou určeny především: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Studentům Institutu geoinformatiky</a:t>
            </a:r>
          </a:p>
          <a:p>
            <a:r>
              <a:rPr lang="cs-CZ" dirty="0" smtClean="0"/>
              <a:t>Okolnímu světu	</a:t>
            </a:r>
          </a:p>
        </p:txBody>
      </p:sp>
      <p:sp>
        <p:nvSpPr>
          <p:cNvPr id="4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VYUŽITÍ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4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290" y="1714488"/>
            <a:ext cx="7634310" cy="4929222"/>
          </a:xfrm>
        </p:spPr>
        <p:txBody>
          <a:bodyPr/>
          <a:lstStyle/>
          <a:p>
            <a:endParaRPr lang="cs-CZ" sz="1100" dirty="0" smtClean="0"/>
          </a:p>
          <a:p>
            <a:r>
              <a:rPr lang="cs-CZ" sz="1100" dirty="0" smtClean="0"/>
              <a:t>PENG, Z.-R., TSOU, M.-H. (2003): </a:t>
            </a:r>
            <a:r>
              <a:rPr lang="cs-CZ" sz="1100" b="1" dirty="0" smtClean="0"/>
              <a:t>Internet GIS</a:t>
            </a:r>
            <a:r>
              <a:rPr lang="cs-CZ" sz="1100" dirty="0" smtClean="0"/>
              <a:t>.  John </a:t>
            </a:r>
            <a:r>
              <a:rPr lang="cs-CZ" sz="1100" dirty="0" err="1" smtClean="0"/>
              <a:t>Wiley</a:t>
            </a:r>
            <a:r>
              <a:rPr lang="cs-CZ" sz="1100" dirty="0" smtClean="0"/>
              <a:t> &amp; </a:t>
            </a:r>
            <a:r>
              <a:rPr lang="cs-CZ" sz="1100" dirty="0" err="1" smtClean="0"/>
              <a:t>Sons</a:t>
            </a:r>
            <a:r>
              <a:rPr lang="cs-CZ" sz="1100" dirty="0" smtClean="0"/>
              <a:t>, </a:t>
            </a:r>
            <a:r>
              <a:rPr lang="cs-CZ" sz="1100" dirty="0" err="1" smtClean="0"/>
              <a:t>Inc</a:t>
            </a:r>
            <a:r>
              <a:rPr lang="cs-CZ" sz="1100" dirty="0" smtClean="0"/>
              <a:t>., </a:t>
            </a:r>
            <a:r>
              <a:rPr lang="cs-CZ" sz="1100" dirty="0" err="1" smtClean="0"/>
              <a:t>Hoboken</a:t>
            </a:r>
            <a:r>
              <a:rPr lang="cs-CZ" sz="1100" dirty="0" smtClean="0"/>
              <a:t>, New </a:t>
            </a:r>
            <a:r>
              <a:rPr lang="cs-CZ" sz="1100" dirty="0" err="1" smtClean="0"/>
              <a:t>Jorse</a:t>
            </a:r>
            <a:r>
              <a:rPr lang="cs-CZ" sz="1100" dirty="0" smtClean="0"/>
              <a:t>, 679 p</a:t>
            </a:r>
          </a:p>
          <a:p>
            <a:endParaRPr lang="cs-CZ" sz="1100" dirty="0" smtClean="0"/>
          </a:p>
          <a:p>
            <a:r>
              <a:rPr lang="cs-CZ" sz="1100" dirty="0" err="1" smtClean="0"/>
              <a:t>PostGIS</a:t>
            </a:r>
            <a:r>
              <a:rPr lang="en-US" sz="1100" dirty="0" smtClean="0"/>
              <a:t>. </a:t>
            </a:r>
            <a:endParaRPr lang="cs-CZ" sz="1100" dirty="0" smtClean="0"/>
          </a:p>
          <a:p>
            <a:pPr>
              <a:buNone/>
            </a:pPr>
            <a:r>
              <a:rPr lang="cs-CZ" sz="1100" dirty="0" smtClean="0"/>
              <a:t>	</a:t>
            </a:r>
            <a:r>
              <a:rPr lang="en-US" sz="1100" dirty="0" err="1" smtClean="0"/>
              <a:t>Dostupné</a:t>
            </a:r>
            <a:r>
              <a:rPr lang="en-US" sz="1100" dirty="0" smtClean="0"/>
              <a:t> z: http://postgis.net/ </a:t>
            </a:r>
            <a:endParaRPr lang="cs-CZ" sz="1100" dirty="0" smtClean="0"/>
          </a:p>
          <a:p>
            <a:pPr>
              <a:buNone/>
            </a:pPr>
            <a:endParaRPr lang="cs-CZ" sz="1100" dirty="0" smtClean="0"/>
          </a:p>
          <a:p>
            <a:r>
              <a:rPr lang="cs-CZ" sz="1100" dirty="0" err="1" smtClean="0"/>
              <a:t>Quantum</a:t>
            </a:r>
            <a:endParaRPr lang="cs-CZ" sz="1100" dirty="0" smtClean="0"/>
          </a:p>
          <a:p>
            <a:pPr>
              <a:buNone/>
            </a:pPr>
            <a:r>
              <a:rPr lang="cs-CZ" sz="1100" dirty="0" smtClean="0"/>
              <a:t>	</a:t>
            </a:r>
            <a:r>
              <a:rPr lang="en-US" sz="1100" dirty="0" err="1" smtClean="0"/>
              <a:t>Dostupné</a:t>
            </a:r>
            <a:r>
              <a:rPr lang="en-US" sz="1100" dirty="0" smtClean="0"/>
              <a:t> z: http://www.qgis.org/ </a:t>
            </a:r>
            <a:endParaRPr lang="cs-CZ" sz="1100" dirty="0" smtClean="0"/>
          </a:p>
          <a:p>
            <a:pPr>
              <a:buNone/>
            </a:pPr>
            <a:endParaRPr lang="cs-CZ" sz="1100" dirty="0" smtClean="0"/>
          </a:p>
          <a:p>
            <a:r>
              <a:rPr lang="cs-CZ" sz="1100" dirty="0" err="1" smtClean="0"/>
              <a:t>GlobeWWW</a:t>
            </a:r>
            <a:r>
              <a:rPr lang="cs-CZ" sz="1100" dirty="0" smtClean="0"/>
              <a:t>.</a:t>
            </a:r>
            <a:r>
              <a:rPr lang="en-US" sz="1100" dirty="0" smtClean="0"/>
              <a:t> </a:t>
            </a:r>
            <a:endParaRPr lang="cs-CZ" sz="1100" dirty="0" smtClean="0"/>
          </a:p>
          <a:p>
            <a:pPr>
              <a:buNone/>
            </a:pPr>
            <a:r>
              <a:rPr lang="cs-CZ" sz="1100" dirty="0" smtClean="0"/>
              <a:t>	</a:t>
            </a:r>
            <a:r>
              <a:rPr lang="en-US" sz="1100" dirty="0" err="1" smtClean="0"/>
              <a:t>Dostupné</a:t>
            </a:r>
            <a:r>
              <a:rPr lang="en-US" sz="1100" dirty="0" smtClean="0"/>
              <a:t> z: http://flikie.s3.amazonaws.com/ImageStorage/03/03a9e459328f437788c8d1ec4da6245d.jpg</a:t>
            </a:r>
          </a:p>
          <a:p>
            <a:pPr>
              <a:buNone/>
            </a:pPr>
            <a:r>
              <a:rPr lang="en-US" sz="1100" dirty="0" smtClean="0"/>
              <a:t> </a:t>
            </a:r>
            <a:endParaRPr lang="cs-CZ" sz="1100" dirty="0" smtClean="0"/>
          </a:p>
          <a:p>
            <a:r>
              <a:rPr lang="cs-CZ" sz="1100" dirty="0" err="1" smtClean="0"/>
              <a:t>PostgreSQL</a:t>
            </a:r>
            <a:r>
              <a:rPr lang="cs-CZ" sz="1100" dirty="0" smtClean="0"/>
              <a:t>.</a:t>
            </a:r>
            <a:r>
              <a:rPr lang="en-US" sz="1100" dirty="0" smtClean="0"/>
              <a:t> </a:t>
            </a:r>
            <a:endParaRPr lang="cs-CZ" sz="1100" dirty="0" smtClean="0"/>
          </a:p>
          <a:p>
            <a:pPr>
              <a:buNone/>
            </a:pPr>
            <a:r>
              <a:rPr lang="cs-CZ" sz="1100" dirty="0" smtClean="0"/>
              <a:t>	</a:t>
            </a:r>
            <a:r>
              <a:rPr lang="en-US" sz="1100" dirty="0" err="1" smtClean="0"/>
              <a:t>Dostupné</a:t>
            </a:r>
            <a:r>
              <a:rPr lang="en-US" sz="1100" dirty="0" smtClean="0"/>
              <a:t> z: http://cs.wikipedia.org/wiki/PostgreSQL </a:t>
            </a:r>
            <a:endParaRPr lang="cs-CZ" sz="1100" dirty="0" smtClean="0"/>
          </a:p>
          <a:p>
            <a:endParaRPr lang="en-US" sz="1100" dirty="0"/>
          </a:p>
          <a:p>
            <a:r>
              <a:rPr lang="cs-CZ" sz="1000" dirty="0" err="1" smtClean="0"/>
              <a:t>OpenLayers</a:t>
            </a:r>
            <a:endParaRPr lang="cs-CZ" sz="1000" dirty="0" smtClean="0"/>
          </a:p>
          <a:p>
            <a:pPr>
              <a:buNone/>
            </a:pPr>
            <a:r>
              <a:rPr lang="cs-CZ" sz="1000" dirty="0" smtClean="0"/>
              <a:t>	</a:t>
            </a:r>
            <a:r>
              <a:rPr lang="en-US" sz="1000" dirty="0" err="1" smtClean="0"/>
              <a:t>Dostupné</a:t>
            </a:r>
            <a:r>
              <a:rPr lang="en-US" sz="1000" dirty="0" smtClean="0"/>
              <a:t> z: http://en.wikipedia.org/wiki/File:OpenLayers_screenshot.png</a:t>
            </a:r>
            <a:endParaRPr lang="cs-CZ" sz="1000" b="1" dirty="0" smtClean="0"/>
          </a:p>
          <a:p>
            <a:pPr>
              <a:lnSpc>
                <a:spcPct val="80000"/>
              </a:lnSpc>
              <a:buNone/>
            </a:pPr>
            <a:endParaRPr lang="cs-CZ" sz="2000" dirty="0" smtClean="0"/>
          </a:p>
          <a:p>
            <a:endParaRPr lang="cs-CZ" sz="2000" dirty="0"/>
          </a:p>
        </p:txBody>
      </p:sp>
      <p:sp>
        <p:nvSpPr>
          <p:cNvPr id="6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ZDROJE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2714620"/>
            <a:ext cx="7591428" cy="3038468"/>
          </a:xfrm>
        </p:spPr>
        <p:txBody>
          <a:bodyPr/>
          <a:lstStyle/>
          <a:p>
            <a:pPr algn="ctr">
              <a:buNone/>
            </a:pPr>
            <a:r>
              <a:rPr lang="cs-CZ" sz="6000" b="1" dirty="0" smtClean="0"/>
              <a:t>Děkuji za pozornost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2468C1"/>
          </a:solidFill>
        </p:spPr>
        <p:txBody>
          <a:bodyPr>
            <a:normAutofit/>
          </a:bodyPr>
          <a:lstStyle/>
          <a:p>
            <a:r>
              <a:rPr lang="cs-CZ" dirty="0" smtClean="0"/>
              <a:t>	</a:t>
            </a:r>
            <a:r>
              <a:rPr lang="en-US" b="1" dirty="0" smtClean="0"/>
              <a:t>C</a:t>
            </a:r>
            <a:r>
              <a:rPr lang="cs-CZ" b="1" dirty="0" smtClean="0"/>
              <a:t>ÍLE PROJEKTU</a:t>
            </a:r>
            <a:endParaRPr lang="en-US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1643050"/>
            <a:ext cx="6286544" cy="4364241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200" dirty="0" smtClean="0"/>
          </a:p>
          <a:p>
            <a:r>
              <a:rPr lang="cs-CZ" sz="2200" dirty="0" smtClean="0"/>
              <a:t>Geokódování a lokalizace oblastí zájmu studentských publikací a zahraničních pobytů</a:t>
            </a:r>
          </a:p>
          <a:p>
            <a:endParaRPr lang="cs-CZ" sz="2200" dirty="0" smtClean="0"/>
          </a:p>
          <a:p>
            <a:r>
              <a:rPr lang="cs-CZ" sz="2200" dirty="0" smtClean="0"/>
              <a:t>Jednoduchý a strukturovaný přístup k těmto informacím</a:t>
            </a:r>
          </a:p>
          <a:p>
            <a:endParaRPr lang="cs-CZ" sz="2200" dirty="0" smtClean="0"/>
          </a:p>
          <a:p>
            <a:pPr lvl="1"/>
            <a:r>
              <a:rPr lang="cs-CZ" sz="1800" dirty="0" smtClean="0"/>
              <a:t>Formou interaktivní mapy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1800" dirty="0" smtClean="0"/>
              <a:t>V prostředí internetu</a:t>
            </a:r>
          </a:p>
          <a:p>
            <a:endParaRPr lang="cs-CZ" sz="2000" dirty="0" smtClean="0"/>
          </a:p>
          <a:p>
            <a:endParaRPr lang="en-US" sz="1800" dirty="0"/>
          </a:p>
        </p:txBody>
      </p:sp>
      <p:pic>
        <p:nvPicPr>
          <p:cNvPr id="8194" name="Picture 2" descr="sm&amp;ecaron;r cí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14686"/>
            <a:ext cx="2786082" cy="278608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2468C1"/>
          </a:solidFill>
        </p:spPr>
        <p:txBody>
          <a:bodyPr>
            <a:normAutofit/>
          </a:bodyPr>
          <a:lstStyle/>
          <a:p>
            <a:r>
              <a:rPr lang="cs-CZ" dirty="0" smtClean="0"/>
              <a:t>	</a:t>
            </a:r>
            <a:r>
              <a:rPr lang="cs-CZ" b="1" dirty="0" smtClean="0"/>
              <a:t>PROBLEMATIKA PRÁCE</a:t>
            </a:r>
            <a:endParaRPr lang="en-US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14348" y="2143116"/>
            <a:ext cx="5786478" cy="3864175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714348" y="1714488"/>
            <a:ext cx="785818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/>
              <a:t>Geokód</a:t>
            </a:r>
          </a:p>
          <a:p>
            <a:pPr lvl="1"/>
            <a:r>
              <a:rPr lang="en-US" sz="1900" dirty="0" smtClean="0"/>
              <a:t> </a:t>
            </a:r>
            <a:r>
              <a:rPr lang="en-US" sz="1900" dirty="0" err="1" smtClean="0"/>
              <a:t>Zakódovaná</a:t>
            </a:r>
            <a:r>
              <a:rPr lang="en-US" sz="1900" dirty="0" smtClean="0"/>
              <a:t> </a:t>
            </a:r>
            <a:r>
              <a:rPr lang="en-US" sz="1900" dirty="0" err="1" smtClean="0"/>
              <a:t>kombinace</a:t>
            </a:r>
            <a:r>
              <a:rPr lang="en-US" sz="1900" dirty="0" smtClean="0"/>
              <a:t> </a:t>
            </a:r>
            <a:r>
              <a:rPr lang="en-US" sz="1900" dirty="0" err="1" smtClean="0"/>
              <a:t>jednoznačných</a:t>
            </a:r>
            <a:r>
              <a:rPr lang="en-US" sz="1900" dirty="0" smtClean="0"/>
              <a:t> </a:t>
            </a:r>
            <a:r>
              <a:rPr lang="en-US" sz="1900" dirty="0" err="1" smtClean="0"/>
              <a:t>geografických</a:t>
            </a:r>
            <a:r>
              <a:rPr lang="en-US" sz="1900" dirty="0" smtClean="0"/>
              <a:t> </a:t>
            </a:r>
            <a:r>
              <a:rPr lang="en-US" sz="1900" dirty="0" err="1" smtClean="0"/>
              <a:t>identifikátorů</a:t>
            </a:r>
            <a:r>
              <a:rPr lang="en-US" sz="1900" dirty="0" smtClean="0"/>
              <a:t> </a:t>
            </a:r>
            <a:r>
              <a:rPr lang="en-US" sz="1900" dirty="0" err="1" smtClean="0"/>
              <a:t>geografického</a:t>
            </a:r>
            <a:r>
              <a:rPr lang="en-US" sz="1900" dirty="0" smtClean="0"/>
              <a:t> </a:t>
            </a:r>
            <a:r>
              <a:rPr lang="en-US" sz="1900" dirty="0" err="1" smtClean="0"/>
              <a:t>objektu</a:t>
            </a:r>
            <a:r>
              <a:rPr lang="en-US" sz="1900" dirty="0" smtClean="0"/>
              <a:t>.</a:t>
            </a:r>
            <a:endParaRPr lang="cs-CZ" sz="1900" dirty="0" smtClean="0"/>
          </a:p>
          <a:p>
            <a:pPr lvl="1"/>
            <a:endParaRPr lang="en-US" sz="1900" dirty="0" smtClean="0"/>
          </a:p>
          <a:p>
            <a:r>
              <a:rPr lang="en-US" sz="1900" b="1" dirty="0" err="1" smtClean="0"/>
              <a:t>Geok</a:t>
            </a:r>
            <a:r>
              <a:rPr lang="cs-CZ" sz="1900" b="1" dirty="0" err="1" smtClean="0"/>
              <a:t>ódování</a:t>
            </a:r>
            <a:endParaRPr lang="cs-CZ" sz="1900" b="1" dirty="0" smtClean="0"/>
          </a:p>
          <a:p>
            <a:pPr lvl="1"/>
            <a:r>
              <a:rPr lang="cs-CZ" sz="1900" dirty="0" smtClean="0"/>
              <a:t>Geokódování je proces, pomocí kterého se databázovým záznamům přiřadí zeměpisné souřadnice, pomocí kterých se každý záznam umístí do mapy. </a:t>
            </a:r>
            <a:endParaRPr lang="en-US" sz="1900" b="1" dirty="0" smtClean="0"/>
          </a:p>
          <a:p>
            <a:pPr lvl="1">
              <a:buNone/>
            </a:pPr>
            <a:endParaRPr lang="en-US" sz="1900" dirty="0" smtClean="0"/>
          </a:p>
          <a:p>
            <a:r>
              <a:rPr lang="en-US" sz="1900" b="1" dirty="0" err="1" smtClean="0"/>
              <a:t>Geokodované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objekty</a:t>
            </a:r>
            <a:endParaRPr lang="en-US" sz="1900" b="1" dirty="0" smtClean="0"/>
          </a:p>
          <a:p>
            <a:pPr lvl="1"/>
            <a:r>
              <a:rPr lang="en-US" sz="1900" dirty="0" err="1" smtClean="0"/>
              <a:t>Studíjní</a:t>
            </a:r>
            <a:r>
              <a:rPr lang="en-US" sz="1900" dirty="0" smtClean="0"/>
              <a:t> </a:t>
            </a:r>
            <a:r>
              <a:rPr lang="en-US" sz="1900" dirty="0" err="1" smtClean="0"/>
              <a:t>pobyty</a:t>
            </a:r>
            <a:endParaRPr lang="en-US" sz="1900" dirty="0" smtClean="0"/>
          </a:p>
          <a:p>
            <a:pPr lvl="1"/>
            <a:r>
              <a:rPr lang="en-US" sz="1900" dirty="0" err="1" smtClean="0"/>
              <a:t>Studenstké</a:t>
            </a:r>
            <a:r>
              <a:rPr lang="en-US" sz="1900" dirty="0" smtClean="0"/>
              <a:t> </a:t>
            </a:r>
            <a:r>
              <a:rPr lang="en-US" sz="1900" dirty="0" err="1" smtClean="0"/>
              <a:t>práce</a:t>
            </a:r>
            <a:endParaRPr lang="cs-CZ" sz="1900" dirty="0" smtClean="0"/>
          </a:p>
          <a:p>
            <a:pPr lvl="1">
              <a:buNone/>
            </a:pPr>
            <a:endParaRPr lang="en-US" sz="1900" dirty="0" smtClean="0"/>
          </a:p>
          <a:p>
            <a:r>
              <a:rPr lang="en-US" sz="1900" b="1" dirty="0" err="1" smtClean="0"/>
              <a:t>Prostorová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úroveň</a:t>
            </a:r>
            <a:r>
              <a:rPr lang="en-US" sz="1900" b="1" dirty="0" smtClean="0"/>
              <a:t> </a:t>
            </a:r>
            <a:endParaRPr lang="cs-CZ" sz="1900" b="1" dirty="0" smtClean="0"/>
          </a:p>
          <a:p>
            <a:pPr lvl="1"/>
            <a:r>
              <a:rPr lang="cs-CZ" sz="1900" dirty="0" smtClean="0"/>
              <a:t>Státy, kraje, okresy, obce</a:t>
            </a: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2468C1"/>
          </a:solidFill>
        </p:spPr>
        <p:txBody>
          <a:bodyPr>
            <a:normAutofit/>
          </a:bodyPr>
          <a:lstStyle/>
          <a:p>
            <a:r>
              <a:rPr lang="cs-CZ" dirty="0" smtClean="0"/>
              <a:t>	</a:t>
            </a:r>
            <a:r>
              <a:rPr lang="cs-CZ" b="1" dirty="0" smtClean="0"/>
              <a:t>SLEDOVANÉ OBJEKTY</a:t>
            </a:r>
            <a:endParaRPr lang="en-US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14348" y="2143116"/>
            <a:ext cx="5786478" cy="3864175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714348" y="1714488"/>
            <a:ext cx="7858180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defRPr/>
            </a:pPr>
            <a:endParaRPr lang="en-US" sz="2000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FontTx/>
              <a:buChar char="•"/>
              <a:defRPr/>
            </a:pPr>
            <a:r>
              <a:rPr lang="cs-CZ" sz="2000" b="1" kern="0" dirty="0" smtClean="0"/>
              <a:t>Studentské publikace </a:t>
            </a:r>
            <a:r>
              <a:rPr lang="cs-CZ" sz="2000" kern="0" dirty="0" smtClean="0"/>
              <a:t>(polygonová vrstva)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FontTx/>
              <a:buChar char="–"/>
              <a:defRPr/>
            </a:pPr>
            <a:r>
              <a:rPr lang="cs-CZ" sz="1600" kern="0" dirty="0" smtClean="0"/>
              <a:t> Název, autor, vedoucí, anotace, rok vydání, typ publikace, klíčová slova, reference do elektronické knihovny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defRPr/>
            </a:pPr>
            <a:endParaRPr lang="cs-CZ" sz="1600" kern="0" dirty="0" smtClean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defRPr/>
            </a:pPr>
            <a:endParaRPr lang="cs-CZ" sz="1600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FontTx/>
              <a:buChar char="•"/>
              <a:defRPr/>
            </a:pPr>
            <a:r>
              <a:rPr lang="cs-CZ" sz="2000" b="1" kern="0" dirty="0" smtClean="0"/>
              <a:t>Studentské pobyty </a:t>
            </a:r>
            <a:r>
              <a:rPr lang="cs-CZ" sz="2000" kern="0" dirty="0" smtClean="0"/>
              <a:t>(bodová vrstva)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FontTx/>
              <a:buChar char="–"/>
              <a:defRPr/>
            </a:pPr>
            <a:r>
              <a:rPr lang="cs-CZ" sz="1600" kern="0" dirty="0" smtClean="0"/>
              <a:t> Stážista, místo pobytu (stát, město, souřadnice), instituce, rok pobytu, semestr</a:t>
            </a:r>
            <a:endParaRPr lang="cs-CZ" sz="2000" kern="0" dirty="0" smtClean="0"/>
          </a:p>
          <a:p>
            <a:endParaRPr lang="cs-CZ" sz="1900" b="1" dirty="0" smtClean="0"/>
          </a:p>
          <a:p>
            <a:endParaRPr lang="cs-CZ" sz="1900" b="1" dirty="0" smtClean="0"/>
          </a:p>
          <a:p>
            <a:endParaRPr lang="cs-CZ" sz="1900" b="1" dirty="0" smtClean="0"/>
          </a:p>
          <a:p>
            <a:pPr lvl="1"/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2468C1"/>
          </a:solidFill>
        </p:spPr>
        <p:txBody>
          <a:bodyPr>
            <a:normAutofit/>
          </a:bodyPr>
          <a:lstStyle/>
          <a:p>
            <a:r>
              <a:rPr lang="cs-CZ" dirty="0" smtClean="0"/>
              <a:t>	</a:t>
            </a:r>
            <a:r>
              <a:rPr lang="cs-CZ" b="1" dirty="0" smtClean="0"/>
              <a:t> SBĚR A TŘÍDĚNÍ DAT</a:t>
            </a:r>
            <a:endParaRPr lang="en-US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14348" y="2143116"/>
            <a:ext cx="5786478" cy="3864175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285720" y="1643051"/>
            <a:ext cx="8534752" cy="445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Elektronická knihovna VŠB-TUO, Institut geoinformatiky,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GMES Urban Atlas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ArcGIS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Online,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ArcČR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pouze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vzorek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(2roky)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–"/>
              <a:tabLst/>
              <a:defRPr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NEJRPACNĚJŠÍ ČÁST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budoucnu si bude data obstarávat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katedra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https://encrypted-tbn2.gstatic.com/images?q=tbn:ANd9GcRCHL1yBB9aGN-KmN-gQekoUUXSoyWFqy6yxw8XDRscoMNG4x6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00438"/>
            <a:ext cx="3462245" cy="2606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976" y="1643050"/>
            <a:ext cx="5643602" cy="307183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QGIS</a:t>
            </a:r>
          </a:p>
          <a:p>
            <a:pPr algn="just"/>
            <a:r>
              <a:rPr lang="en-US" sz="2000" b="1" dirty="0" smtClean="0"/>
              <a:t>Pos</a:t>
            </a:r>
            <a:r>
              <a:rPr lang="cs-CZ" sz="2000" b="1" dirty="0" smtClean="0"/>
              <a:t>t</a:t>
            </a:r>
            <a:r>
              <a:rPr lang="en-US" sz="2000" b="1" dirty="0" err="1" smtClean="0"/>
              <a:t>gre</a:t>
            </a:r>
            <a:r>
              <a:rPr lang="cs-CZ" sz="2000" b="1" dirty="0" smtClean="0"/>
              <a:t>SQL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PostGIS</a:t>
            </a:r>
            <a:r>
              <a:rPr lang="en-US" sz="2000" b="1" dirty="0" smtClean="0"/>
              <a:t>)</a:t>
            </a:r>
          </a:p>
          <a:p>
            <a:pPr algn="just"/>
            <a:r>
              <a:rPr lang="en-US" sz="2000" b="1" dirty="0" err="1" smtClean="0"/>
              <a:t>GeoServer</a:t>
            </a:r>
            <a:endParaRPr lang="en-US" sz="2000" b="1" dirty="0" smtClean="0"/>
          </a:p>
          <a:p>
            <a:pPr algn="just"/>
            <a:r>
              <a:rPr lang="en-US" sz="2000" b="1" dirty="0" err="1" smtClean="0"/>
              <a:t>OpenLayers</a:t>
            </a:r>
            <a:endParaRPr lang="en-US" sz="2000" b="1" dirty="0" smtClean="0"/>
          </a:p>
          <a:p>
            <a:pPr algn="just"/>
            <a:r>
              <a:rPr lang="en-US" sz="2000" b="1" dirty="0" smtClean="0"/>
              <a:t>Open</a:t>
            </a:r>
            <a:r>
              <a:rPr lang="cs-CZ" sz="2000" b="1" dirty="0" smtClean="0"/>
              <a:t>S</a:t>
            </a:r>
            <a:r>
              <a:rPr lang="en-US" sz="2000" b="1" dirty="0" err="1" smtClean="0"/>
              <a:t>treet</a:t>
            </a:r>
            <a:r>
              <a:rPr lang="cs-CZ" sz="2000" b="1" dirty="0" smtClean="0"/>
              <a:t>M</a:t>
            </a:r>
            <a:r>
              <a:rPr lang="en-US" sz="2000" b="1" dirty="0" err="1" smtClean="0"/>
              <a:t>ap</a:t>
            </a:r>
            <a:endParaRPr lang="en-US" sz="2000" b="1" dirty="0" smtClean="0"/>
          </a:p>
          <a:p>
            <a:pPr algn="just"/>
            <a:r>
              <a:rPr lang="cs-CZ" sz="2000" b="1" dirty="0" smtClean="0"/>
              <a:t>Python, </a:t>
            </a:r>
            <a:r>
              <a:rPr lang="cs-CZ" sz="2000" b="1" dirty="0" err="1" smtClean="0"/>
              <a:t>Javascript</a:t>
            </a:r>
            <a:r>
              <a:rPr lang="cs-CZ" sz="2000" b="1" dirty="0" smtClean="0"/>
              <a:t>, </a:t>
            </a:r>
            <a:r>
              <a:rPr lang="en-US" sz="2000" b="1" dirty="0" err="1" smtClean="0"/>
              <a:t>jQuery</a:t>
            </a:r>
            <a:r>
              <a:rPr lang="en-US" sz="2000" b="1" dirty="0" smtClean="0"/>
              <a:t>, </a:t>
            </a:r>
            <a:r>
              <a:rPr lang="cs-CZ" sz="2000" b="1" dirty="0" smtClean="0"/>
              <a:t>PHP</a:t>
            </a:r>
            <a:r>
              <a:rPr lang="en-US" sz="2000" b="1" dirty="0" smtClean="0"/>
              <a:t>,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Ajax</a:t>
            </a:r>
            <a:r>
              <a:rPr lang="cs-CZ" sz="2000" b="1" dirty="0" smtClean="0"/>
              <a:t> …</a:t>
            </a:r>
            <a:endParaRPr lang="en-US" sz="2000" b="1" dirty="0" smtClean="0"/>
          </a:p>
          <a:p>
            <a:pPr lvl="1" algn="just"/>
            <a:endParaRPr lang="en-US" sz="2000" b="1" dirty="0" smtClean="0"/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0" y="64214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ttp://t0.gstatic.com/images?q=tbn:ANd9GcRJbz2K3qpiFaQkGBkqdgjoKL-OPnNeJsrH8Ov1QJcW54sqJ3cF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643182"/>
            <a:ext cx="1520008" cy="1714512"/>
          </a:xfrm>
          <a:prstGeom prst="rect">
            <a:avLst/>
          </a:prstGeom>
          <a:noFill/>
        </p:spPr>
      </p:pic>
      <p:pic>
        <p:nvPicPr>
          <p:cNvPr id="1033" name="Picture 9" descr="PostgreSQ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43446"/>
            <a:ext cx="1214446" cy="1250880"/>
          </a:xfrm>
          <a:prstGeom prst="rect">
            <a:avLst/>
          </a:prstGeom>
          <a:noFill/>
        </p:spPr>
      </p:pic>
      <p:pic>
        <p:nvPicPr>
          <p:cNvPr id="1035" name="Picture 11" descr="http://geoserver.org/download/attachments/10158143/GeoServer_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3710086" cy="865688"/>
          </a:xfrm>
          <a:prstGeom prst="rect">
            <a:avLst/>
          </a:prstGeom>
          <a:noFill/>
        </p:spPr>
      </p:pic>
      <p:pic>
        <p:nvPicPr>
          <p:cNvPr id="26626" name="Picture 2" descr="http://blog.safe.com/wp-content/uploads/openlayers_ap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071678"/>
            <a:ext cx="1905000" cy="361951"/>
          </a:xfrm>
          <a:prstGeom prst="rect">
            <a:avLst/>
          </a:prstGeom>
          <a:noFill/>
        </p:spPr>
      </p:pic>
      <p:pic>
        <p:nvPicPr>
          <p:cNvPr id="26628" name="Picture 4" descr="http://t1.gstatic.com/images?q=tbn:ANd9GcSkFcS093ksoRVGxg6gdIPZyrAWp-LmtDuof796pjpdH2_1lzLR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500174"/>
            <a:ext cx="1643059" cy="1643059"/>
          </a:xfrm>
          <a:prstGeom prst="rect">
            <a:avLst/>
          </a:prstGeom>
          <a:noFill/>
        </p:spPr>
      </p:pic>
      <p:pic>
        <p:nvPicPr>
          <p:cNvPr id="12290" name="Picture 2" descr="http://www.lookingformaps.com/resources/images/stock_elepha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429132"/>
            <a:ext cx="1357322" cy="1992857"/>
          </a:xfrm>
          <a:prstGeom prst="rect">
            <a:avLst/>
          </a:prstGeom>
          <a:noFill/>
        </p:spPr>
      </p:pic>
      <p:sp>
        <p:nvSpPr>
          <p:cNvPr id="12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POUŽITÉ</a:t>
            </a:r>
            <a:r>
              <a:rPr kumimoji="0" lang="cs-CZ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PROSTŘEDKY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2000240"/>
            <a:ext cx="7858180" cy="1214446"/>
          </a:xfrm>
        </p:spPr>
        <p:txBody>
          <a:bodyPr/>
          <a:lstStyle/>
          <a:p>
            <a:pPr lvl="0"/>
            <a:r>
              <a:rPr lang="cs-CZ" dirty="0" smtClean="0"/>
              <a:t>Generalizace prostorové i atributové složky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Prostorová </a:t>
            </a:r>
            <a:r>
              <a:rPr lang="cs-CZ" dirty="0" smtClean="0"/>
              <a:t>data neměla odpovídající datovou strukturu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500570"/>
            <a:ext cx="72247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071538" y="4786322"/>
            <a:ext cx="75009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2468C1"/>
          </a:solidFill>
        </p:spPr>
        <p:txBody>
          <a:bodyPr>
            <a:normAutofit/>
          </a:bodyPr>
          <a:lstStyle/>
          <a:p>
            <a:r>
              <a:rPr lang="cs-CZ" dirty="0" smtClean="0"/>
              <a:t>	</a:t>
            </a:r>
            <a:r>
              <a:rPr lang="cs-CZ" b="1" dirty="0" smtClean="0"/>
              <a:t> PREPROCESING</a:t>
            </a:r>
            <a:endParaRPr lang="en-US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857224" y="2357430"/>
            <a:ext cx="450059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400" kern="0" dirty="0" smtClean="0"/>
              <a:t>Výhody databázového uložení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Jednoduchá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správa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adpis 4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solidFill>
            <a:srgbClr val="2468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STRUKTURA APLIKACE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357330" cy="13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8766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Vlastní 2">
      <a:dk1>
        <a:srgbClr val="183883"/>
      </a:dk1>
      <a:lt1>
        <a:srgbClr val="FFFFFF"/>
      </a:lt1>
      <a:dk2>
        <a:srgbClr val="183883"/>
      </a:dk2>
      <a:lt2>
        <a:srgbClr val="40404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</TotalTime>
  <Words>470</Words>
  <Application>Microsoft Office PowerPoint</Application>
  <PresentationFormat>Předvádění na obrazovce (4:3)</PresentationFormat>
  <Paragraphs>216</Paragraphs>
  <Slides>29</Slides>
  <Notes>10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Default Design</vt:lpstr>
      <vt:lpstr>Geokódování prostorových informací na stránkách institutu geoinformatiky a jejich publikace na webu </vt:lpstr>
      <vt:lpstr> OSNOVA PREZENTACE</vt:lpstr>
      <vt:lpstr> CÍLE PROJEKTU</vt:lpstr>
      <vt:lpstr> PROBLEMATIKA PRÁCE</vt:lpstr>
      <vt:lpstr> SLEDOVANÉ OBJEKTY</vt:lpstr>
      <vt:lpstr>  SBĚR A TŘÍDĚNÍ DAT</vt:lpstr>
      <vt:lpstr>Snímek 7</vt:lpstr>
      <vt:lpstr>  PREPROCESING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Geokódování prostorových informací na stránkách institutu geoinformatiky a jejich publikace na webu</dc:title>
  <dc:creator>Vladislav</dc:creator>
  <cp:lastModifiedBy>Vladislav</cp:lastModifiedBy>
  <cp:revision>257</cp:revision>
  <dcterms:created xsi:type="dcterms:W3CDTF">2012-10-29T12:35:36Z</dcterms:created>
  <dcterms:modified xsi:type="dcterms:W3CDTF">2013-05-08T00:38:19Z</dcterms:modified>
</cp:coreProperties>
</file>