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4" r:id="rId6"/>
    <p:sldId id="265" r:id="rId7"/>
    <p:sldId id="266" r:id="rId8"/>
    <p:sldId id="280" r:id="rId9"/>
    <p:sldId id="281" r:id="rId10"/>
    <p:sldId id="267" r:id="rId11"/>
    <p:sldId id="268" r:id="rId12"/>
    <p:sldId id="272" r:id="rId13"/>
    <p:sldId id="282" r:id="rId14"/>
    <p:sldId id="289" r:id="rId15"/>
    <p:sldId id="294" r:id="rId16"/>
    <p:sldId id="290" r:id="rId17"/>
    <p:sldId id="291" r:id="rId18"/>
    <p:sldId id="300" r:id="rId19"/>
    <p:sldId id="292" r:id="rId20"/>
    <p:sldId id="293" r:id="rId21"/>
    <p:sldId id="295" r:id="rId22"/>
    <p:sldId id="302" r:id="rId23"/>
    <p:sldId id="297" r:id="rId24"/>
    <p:sldId id="304" r:id="rId25"/>
    <p:sldId id="305" r:id="rId26"/>
    <p:sldId id="275" r:id="rId27"/>
    <p:sldId id="277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468" autoAdjust="0"/>
  </p:normalViewPr>
  <p:slideViewPr>
    <p:cSldViewPr>
      <p:cViewPr>
        <p:scale>
          <a:sx n="100" d="100"/>
          <a:sy n="100" d="100"/>
        </p:scale>
        <p:origin x="-282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VSB_TUO\Ing\DP\Analyzy\grafy_kraje%20verze%2014_3_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VSB_TUO\Ing\DP\Analyzy\grafy_kraj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VSB_TUO\Ing\DP\Analyzy\grafy_kraje%20verze%2014_3_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ckajan\Desktop\grafy_kraje_v_obdob&#237;_2007_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cs-CZ"/>
              <a:t>Vývoj PD</a:t>
            </a:r>
            <a:r>
              <a:rPr lang="cs-CZ" baseline="0"/>
              <a:t> u krajů  2007 - 2011 u dojížďky na </a:t>
            </a:r>
          </a:p>
          <a:p>
            <a:pPr algn="ctr">
              <a:defRPr/>
            </a:pPr>
            <a:r>
              <a:rPr lang="cs-CZ" baseline="0"/>
              <a:t>6. hodin </a:t>
            </a:r>
            <a:endParaRPr lang="cs-CZ"/>
          </a:p>
        </c:rich>
      </c:tx>
      <c:layout>
        <c:manualLayout>
          <c:xMode val="edge"/>
          <c:yMode val="edge"/>
          <c:x val="8.5049871524870521E-2"/>
          <c:y val="2.213000419076063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v>2007</c:v>
          </c:tx>
          <c:invertIfNegative val="0"/>
          <c:cat>
            <c:strRef>
              <c:f>AgregKraje2!$A$116:$A$129</c:f>
              <c:strCache>
                <c:ptCount val="14"/>
                <c:pt idx="0">
                  <c:v>Karlovarský kraj</c:v>
                </c:pt>
                <c:pt idx="1">
                  <c:v>Pardubický kraj</c:v>
                </c:pt>
                <c:pt idx="2">
                  <c:v>Jihomoravský kraj</c:v>
                </c:pt>
                <c:pt idx="3">
                  <c:v>Ústecký kraj</c:v>
                </c:pt>
                <c:pt idx="4">
                  <c:v>Královehradecký kraj</c:v>
                </c:pt>
                <c:pt idx="5">
                  <c:v>Praha</c:v>
                </c:pt>
                <c:pt idx="6">
                  <c:v>Kraj Vysočina</c:v>
                </c:pt>
                <c:pt idx="7">
                  <c:v>Moravskoslezský kraj</c:v>
                </c:pt>
                <c:pt idx="8">
                  <c:v>Zlínský kraj</c:v>
                </c:pt>
                <c:pt idx="9">
                  <c:v>Olomoucký kraj</c:v>
                </c:pt>
                <c:pt idx="10">
                  <c:v>Liberecký kraj</c:v>
                </c:pt>
                <c:pt idx="11">
                  <c:v>Jihočeský kraj</c:v>
                </c:pt>
                <c:pt idx="12">
                  <c:v>Plzeňský kraj</c:v>
                </c:pt>
                <c:pt idx="13">
                  <c:v>Středočeský kraj</c:v>
                </c:pt>
              </c:strCache>
            </c:strRef>
          </c:cat>
          <c:val>
            <c:numRef>
              <c:f>AgregKraje2!$B$116:$B$129</c:f>
              <c:numCache>
                <c:formatCode>General</c:formatCode>
                <c:ptCount val="14"/>
                <c:pt idx="0">
                  <c:v>0.57199999999999995</c:v>
                </c:pt>
                <c:pt idx="1">
                  <c:v>0.56699999999999995</c:v>
                </c:pt>
                <c:pt idx="2">
                  <c:v>0.81</c:v>
                </c:pt>
                <c:pt idx="3">
                  <c:v>0.23700000000000002</c:v>
                </c:pt>
                <c:pt idx="4">
                  <c:v>0.67000000000000015</c:v>
                </c:pt>
                <c:pt idx="5">
                  <c:v>1.292</c:v>
                </c:pt>
                <c:pt idx="6">
                  <c:v>0.58500000000000008</c:v>
                </c:pt>
                <c:pt idx="7">
                  <c:v>0.87000000000000011</c:v>
                </c:pt>
                <c:pt idx="8">
                  <c:v>0.97</c:v>
                </c:pt>
                <c:pt idx="9">
                  <c:v>0.70900000000000007</c:v>
                </c:pt>
                <c:pt idx="10">
                  <c:v>0.48300000000000004</c:v>
                </c:pt>
                <c:pt idx="11">
                  <c:v>0.58200000000000007</c:v>
                </c:pt>
                <c:pt idx="12">
                  <c:v>0.44300000000000006</c:v>
                </c:pt>
                <c:pt idx="13">
                  <c:v>0.51800000000000002</c:v>
                </c:pt>
              </c:numCache>
            </c:numRef>
          </c:val>
        </c:ser>
        <c:ser>
          <c:idx val="3"/>
          <c:order val="1"/>
          <c:tx>
            <c:v>2008</c:v>
          </c:tx>
          <c:invertIfNegative val="0"/>
          <c:cat>
            <c:strRef>
              <c:f>AgregKraje2!$A$116:$A$129</c:f>
              <c:strCache>
                <c:ptCount val="14"/>
                <c:pt idx="0">
                  <c:v>Karlovarský kraj</c:v>
                </c:pt>
                <c:pt idx="1">
                  <c:v>Pardubický kraj</c:v>
                </c:pt>
                <c:pt idx="2">
                  <c:v>Jihomoravský kraj</c:v>
                </c:pt>
                <c:pt idx="3">
                  <c:v>Ústecký kraj</c:v>
                </c:pt>
                <c:pt idx="4">
                  <c:v>Královehradecký kraj</c:v>
                </c:pt>
                <c:pt idx="5">
                  <c:v>Praha</c:v>
                </c:pt>
                <c:pt idx="6">
                  <c:v>Kraj Vysočina</c:v>
                </c:pt>
                <c:pt idx="7">
                  <c:v>Moravskoslezský kraj</c:v>
                </c:pt>
                <c:pt idx="8">
                  <c:v>Zlínský kraj</c:v>
                </c:pt>
                <c:pt idx="9">
                  <c:v>Olomoucký kraj</c:v>
                </c:pt>
                <c:pt idx="10">
                  <c:v>Liberecký kraj</c:v>
                </c:pt>
                <c:pt idx="11">
                  <c:v>Jihočeský kraj</c:v>
                </c:pt>
                <c:pt idx="12">
                  <c:v>Plzeňský kraj</c:v>
                </c:pt>
                <c:pt idx="13">
                  <c:v>Středočeský kraj</c:v>
                </c:pt>
              </c:strCache>
            </c:strRef>
          </c:cat>
          <c:val>
            <c:numRef>
              <c:f>AgregKraje2!$C$116:$C$129</c:f>
              <c:numCache>
                <c:formatCode>General</c:formatCode>
                <c:ptCount val="14"/>
                <c:pt idx="0">
                  <c:v>0.59700000000000009</c:v>
                </c:pt>
                <c:pt idx="1">
                  <c:v>0.58400000000000007</c:v>
                </c:pt>
                <c:pt idx="2">
                  <c:v>0.84700000000000009</c:v>
                </c:pt>
                <c:pt idx="3">
                  <c:v>0.69400000000000006</c:v>
                </c:pt>
                <c:pt idx="4">
                  <c:v>0.69700000000000006</c:v>
                </c:pt>
                <c:pt idx="5">
                  <c:v>1.7070000000000001</c:v>
                </c:pt>
                <c:pt idx="6">
                  <c:v>0.59200000000000008</c:v>
                </c:pt>
                <c:pt idx="7">
                  <c:v>0.87100000000000011</c:v>
                </c:pt>
                <c:pt idx="8">
                  <c:v>0.97099999999999997</c:v>
                </c:pt>
                <c:pt idx="9">
                  <c:v>0.72200000000000009</c:v>
                </c:pt>
                <c:pt idx="10">
                  <c:v>0.49900000000000005</c:v>
                </c:pt>
                <c:pt idx="11">
                  <c:v>0.6080000000000001</c:v>
                </c:pt>
                <c:pt idx="12">
                  <c:v>0.4260000000000001</c:v>
                </c:pt>
                <c:pt idx="13">
                  <c:v>0.52300000000000002</c:v>
                </c:pt>
              </c:numCache>
            </c:numRef>
          </c:val>
        </c:ser>
        <c:ser>
          <c:idx val="2"/>
          <c:order val="2"/>
          <c:tx>
            <c:v>2009</c:v>
          </c:tx>
          <c:invertIfNegative val="0"/>
          <c:cat>
            <c:strRef>
              <c:f>AgregKraje2!$A$116:$A$129</c:f>
              <c:strCache>
                <c:ptCount val="14"/>
                <c:pt idx="0">
                  <c:v>Karlovarský kraj</c:v>
                </c:pt>
                <c:pt idx="1">
                  <c:v>Pardubický kraj</c:v>
                </c:pt>
                <c:pt idx="2">
                  <c:v>Jihomoravský kraj</c:v>
                </c:pt>
                <c:pt idx="3">
                  <c:v>Ústecký kraj</c:v>
                </c:pt>
                <c:pt idx="4">
                  <c:v>Královehradecký kraj</c:v>
                </c:pt>
                <c:pt idx="5">
                  <c:v>Praha</c:v>
                </c:pt>
                <c:pt idx="6">
                  <c:v>Kraj Vysočina</c:v>
                </c:pt>
                <c:pt idx="7">
                  <c:v>Moravskoslezský kraj</c:v>
                </c:pt>
                <c:pt idx="8">
                  <c:v>Zlínský kraj</c:v>
                </c:pt>
                <c:pt idx="9">
                  <c:v>Olomoucký kraj</c:v>
                </c:pt>
                <c:pt idx="10">
                  <c:v>Liberecký kraj</c:v>
                </c:pt>
                <c:pt idx="11">
                  <c:v>Jihočeský kraj</c:v>
                </c:pt>
                <c:pt idx="12">
                  <c:v>Plzeňský kraj</c:v>
                </c:pt>
                <c:pt idx="13">
                  <c:v>Středočeský kraj</c:v>
                </c:pt>
              </c:strCache>
            </c:strRef>
          </c:cat>
          <c:val>
            <c:numRef>
              <c:f>AgregKraje2!$D$116:$D$129</c:f>
              <c:numCache>
                <c:formatCode>General</c:formatCode>
                <c:ptCount val="14"/>
                <c:pt idx="0">
                  <c:v>0.80900000000000005</c:v>
                </c:pt>
                <c:pt idx="1">
                  <c:v>0.88700000000000012</c:v>
                </c:pt>
                <c:pt idx="2">
                  <c:v>1.472</c:v>
                </c:pt>
                <c:pt idx="3">
                  <c:v>1.0209999999999997</c:v>
                </c:pt>
                <c:pt idx="4">
                  <c:v>1.1859999999999997</c:v>
                </c:pt>
                <c:pt idx="5">
                  <c:v>5.2729999999999997</c:v>
                </c:pt>
                <c:pt idx="6">
                  <c:v>0.94399999999999995</c:v>
                </c:pt>
                <c:pt idx="7">
                  <c:v>2.0619999999999998</c:v>
                </c:pt>
                <c:pt idx="8">
                  <c:v>1.9429999999999998</c:v>
                </c:pt>
                <c:pt idx="9">
                  <c:v>1.2769999999999997</c:v>
                </c:pt>
                <c:pt idx="10">
                  <c:v>0.8670000000000001</c:v>
                </c:pt>
                <c:pt idx="11">
                  <c:v>1.1040000000000001</c:v>
                </c:pt>
                <c:pt idx="12">
                  <c:v>0.67800000000000016</c:v>
                </c:pt>
                <c:pt idx="13">
                  <c:v>0.74900000000000011</c:v>
                </c:pt>
              </c:numCache>
            </c:numRef>
          </c:val>
        </c:ser>
        <c:ser>
          <c:idx val="0"/>
          <c:order val="3"/>
          <c:tx>
            <c:v>2010</c:v>
          </c:tx>
          <c:invertIfNegative val="0"/>
          <c:cat>
            <c:strRef>
              <c:f>AgregKraje2!$A$116:$A$129</c:f>
              <c:strCache>
                <c:ptCount val="14"/>
                <c:pt idx="0">
                  <c:v>Karlovarský kraj</c:v>
                </c:pt>
                <c:pt idx="1">
                  <c:v>Pardubický kraj</c:v>
                </c:pt>
                <c:pt idx="2">
                  <c:v>Jihomoravský kraj</c:v>
                </c:pt>
                <c:pt idx="3">
                  <c:v>Ústecký kraj</c:v>
                </c:pt>
                <c:pt idx="4">
                  <c:v>Královehradecký kraj</c:v>
                </c:pt>
                <c:pt idx="5">
                  <c:v>Praha</c:v>
                </c:pt>
                <c:pt idx="6">
                  <c:v>Kraj Vysočina</c:v>
                </c:pt>
                <c:pt idx="7">
                  <c:v>Moravskoslezský kraj</c:v>
                </c:pt>
                <c:pt idx="8">
                  <c:v>Zlínský kraj</c:v>
                </c:pt>
                <c:pt idx="9">
                  <c:v>Olomoucký kraj</c:v>
                </c:pt>
                <c:pt idx="10">
                  <c:v>Liberecký kraj</c:v>
                </c:pt>
                <c:pt idx="11">
                  <c:v>Jihočeský kraj</c:v>
                </c:pt>
                <c:pt idx="12">
                  <c:v>Plzeňský kraj</c:v>
                </c:pt>
                <c:pt idx="13">
                  <c:v>Středočeský kraj</c:v>
                </c:pt>
              </c:strCache>
            </c:strRef>
          </c:cat>
          <c:val>
            <c:numRef>
              <c:f>AgregKraje2!$E$116:$E$129</c:f>
              <c:numCache>
                <c:formatCode>General</c:formatCode>
                <c:ptCount val="14"/>
                <c:pt idx="0">
                  <c:v>1.1970000000000001</c:v>
                </c:pt>
                <c:pt idx="1">
                  <c:v>0.78</c:v>
                </c:pt>
                <c:pt idx="2">
                  <c:v>0.96900000000000008</c:v>
                </c:pt>
                <c:pt idx="3">
                  <c:v>0.998</c:v>
                </c:pt>
                <c:pt idx="4">
                  <c:v>1.091</c:v>
                </c:pt>
                <c:pt idx="5">
                  <c:v>5.6710000000000003</c:v>
                </c:pt>
                <c:pt idx="6">
                  <c:v>0.62300000000000011</c:v>
                </c:pt>
                <c:pt idx="7">
                  <c:v>1.9239999999999995</c:v>
                </c:pt>
                <c:pt idx="8">
                  <c:v>1.7640000000000002</c:v>
                </c:pt>
                <c:pt idx="9">
                  <c:v>1.167</c:v>
                </c:pt>
                <c:pt idx="10">
                  <c:v>0.81899999999999995</c:v>
                </c:pt>
                <c:pt idx="11">
                  <c:v>0.91300000000000003</c:v>
                </c:pt>
                <c:pt idx="12">
                  <c:v>0.63300000000000012</c:v>
                </c:pt>
                <c:pt idx="13">
                  <c:v>0.71900000000000008</c:v>
                </c:pt>
              </c:numCache>
            </c:numRef>
          </c:val>
        </c:ser>
        <c:ser>
          <c:idx val="1"/>
          <c:order val="4"/>
          <c:tx>
            <c:v>2011</c:v>
          </c:tx>
          <c:invertIfNegative val="0"/>
          <c:cat>
            <c:strRef>
              <c:f>AgregKraje2!$A$116:$A$129</c:f>
              <c:strCache>
                <c:ptCount val="14"/>
                <c:pt idx="0">
                  <c:v>Karlovarský kraj</c:v>
                </c:pt>
                <c:pt idx="1">
                  <c:v>Pardubický kraj</c:v>
                </c:pt>
                <c:pt idx="2">
                  <c:v>Jihomoravský kraj</c:v>
                </c:pt>
                <c:pt idx="3">
                  <c:v>Ústecký kraj</c:v>
                </c:pt>
                <c:pt idx="4">
                  <c:v>Královehradecký kraj</c:v>
                </c:pt>
                <c:pt idx="5">
                  <c:v>Praha</c:v>
                </c:pt>
                <c:pt idx="6">
                  <c:v>Kraj Vysočina</c:v>
                </c:pt>
                <c:pt idx="7">
                  <c:v>Moravskoslezský kraj</c:v>
                </c:pt>
                <c:pt idx="8">
                  <c:v>Zlínský kraj</c:v>
                </c:pt>
                <c:pt idx="9">
                  <c:v>Olomoucký kraj</c:v>
                </c:pt>
                <c:pt idx="10">
                  <c:v>Liberecký kraj</c:v>
                </c:pt>
                <c:pt idx="11">
                  <c:v>Jihočeský kraj</c:v>
                </c:pt>
                <c:pt idx="12">
                  <c:v>Plzeňský kraj</c:v>
                </c:pt>
                <c:pt idx="13">
                  <c:v>Středočeský kraj</c:v>
                </c:pt>
              </c:strCache>
            </c:strRef>
          </c:cat>
          <c:val>
            <c:numRef>
              <c:f>AgregKraje2!$F$116:$F$129</c:f>
              <c:numCache>
                <c:formatCode>General</c:formatCode>
                <c:ptCount val="14"/>
                <c:pt idx="0">
                  <c:v>1.327</c:v>
                </c:pt>
                <c:pt idx="1">
                  <c:v>0.83100000000000007</c:v>
                </c:pt>
                <c:pt idx="2">
                  <c:v>1.306</c:v>
                </c:pt>
                <c:pt idx="3">
                  <c:v>0.99099999999999999</c:v>
                </c:pt>
                <c:pt idx="4">
                  <c:v>1.244</c:v>
                </c:pt>
                <c:pt idx="5">
                  <c:v>6.355999999999999</c:v>
                </c:pt>
                <c:pt idx="6">
                  <c:v>0.8660000000000001</c:v>
                </c:pt>
                <c:pt idx="7">
                  <c:v>1.958</c:v>
                </c:pt>
                <c:pt idx="8">
                  <c:v>1.7160000000000002</c:v>
                </c:pt>
                <c:pt idx="9">
                  <c:v>1.1850000000000001</c:v>
                </c:pt>
                <c:pt idx="10">
                  <c:v>0.86900000000000011</c:v>
                </c:pt>
                <c:pt idx="11">
                  <c:v>0.97699999999999998</c:v>
                </c:pt>
                <c:pt idx="12">
                  <c:v>0.71600000000000008</c:v>
                </c:pt>
                <c:pt idx="13">
                  <c:v>0.68000000000000016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524864"/>
        <c:axId val="87526784"/>
      </c:barChart>
      <c:catAx>
        <c:axId val="87524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sz="1100"/>
                  <a:t>kraje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526784"/>
        <c:crosses val="autoZero"/>
        <c:auto val="1"/>
        <c:lblAlgn val="ctr"/>
        <c:lblOffset val="100"/>
        <c:noMultiLvlLbl val="0"/>
      </c:catAx>
      <c:valAx>
        <c:axId val="87526784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 sz="1100"/>
                  <a:t>Podíl dostupných obcí </a:t>
                </a:r>
                <a:r>
                  <a:rPr lang="cs-CZ" sz="1100">
                    <a:latin typeface="Cambria Math"/>
                    <a:ea typeface="Cambria Math"/>
                  </a:rPr>
                  <a:t>[%]</a:t>
                </a:r>
                <a:endParaRPr lang="cs-CZ" sz="1100"/>
              </a:p>
            </c:rich>
          </c:tx>
          <c:layout>
            <c:manualLayout>
              <c:xMode val="edge"/>
              <c:yMode val="edge"/>
              <c:x val="2.122590934977257E-2"/>
              <c:y val="0.2190997049555320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752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67145728313768"/>
          <c:y val="0.30861889077015336"/>
          <c:w val="7.6439975772259236E-2"/>
          <c:h val="0.27336225828914246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Vývoj PD u krajů  2007 - 2011 u dojížďky na </a:t>
            </a:r>
          </a:p>
          <a:p>
            <a:pPr>
              <a:defRPr/>
            </a:pPr>
            <a:r>
              <a:rPr lang="cs-CZ"/>
              <a:t>6. hodin </a:t>
            </a:r>
          </a:p>
        </c:rich>
      </c:tx>
      <c:layout>
        <c:manualLayout>
          <c:xMode val="edge"/>
          <c:yMode val="edge"/>
          <c:x val="0.24310461192350957"/>
          <c:y val="2.213002246697676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AgregKraje2!$A$116</c:f>
              <c:strCache>
                <c:ptCount val="1"/>
                <c:pt idx="0">
                  <c:v>Karlovarský kraj</c:v>
                </c:pt>
              </c:strCache>
            </c:strRef>
          </c:tx>
          <c:marker>
            <c:symbol val="none"/>
          </c:marker>
          <c:cat>
            <c:numRef>
              <c:f>AgregKraje2!$B$115:$F$115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AgregKraje2!$B$116:$F$116</c:f>
              <c:numCache>
                <c:formatCode>General</c:formatCode>
                <c:ptCount val="5"/>
                <c:pt idx="0">
                  <c:v>0.57199999999999995</c:v>
                </c:pt>
                <c:pt idx="1">
                  <c:v>0.59699999999999998</c:v>
                </c:pt>
                <c:pt idx="2">
                  <c:v>0.80900000000000005</c:v>
                </c:pt>
                <c:pt idx="3">
                  <c:v>1.1970000000000001</c:v>
                </c:pt>
                <c:pt idx="4">
                  <c:v>1.327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AgregKraje2!$A$117</c:f>
              <c:strCache>
                <c:ptCount val="1"/>
                <c:pt idx="0">
                  <c:v>Pardubický kraj</c:v>
                </c:pt>
              </c:strCache>
            </c:strRef>
          </c:tx>
          <c:marker>
            <c:symbol val="none"/>
          </c:marker>
          <c:cat>
            <c:numRef>
              <c:f>AgregKraje2!$B$115:$F$115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AgregKraje2!$B$117:$F$117</c:f>
              <c:numCache>
                <c:formatCode>General</c:formatCode>
                <c:ptCount val="5"/>
                <c:pt idx="0">
                  <c:v>0.56699999999999995</c:v>
                </c:pt>
                <c:pt idx="1">
                  <c:v>0.58399999999999996</c:v>
                </c:pt>
                <c:pt idx="2">
                  <c:v>0.88700000000000001</c:v>
                </c:pt>
                <c:pt idx="3">
                  <c:v>0.78</c:v>
                </c:pt>
                <c:pt idx="4">
                  <c:v>0.83099999999999996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AgregKraje2!$A$118</c:f>
              <c:strCache>
                <c:ptCount val="1"/>
                <c:pt idx="0">
                  <c:v>Jihomoravský kraj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AgregKraje2!$B$115:$F$115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AgregKraje2!$B$118:$F$118</c:f>
              <c:numCache>
                <c:formatCode>General</c:formatCode>
                <c:ptCount val="5"/>
                <c:pt idx="0">
                  <c:v>0.81</c:v>
                </c:pt>
                <c:pt idx="1">
                  <c:v>0.84699999999999998</c:v>
                </c:pt>
                <c:pt idx="2">
                  <c:v>1.472</c:v>
                </c:pt>
                <c:pt idx="3">
                  <c:v>0.96899999999999997</c:v>
                </c:pt>
                <c:pt idx="4">
                  <c:v>1.306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AgregKraje2!$A$119</c:f>
              <c:strCache>
                <c:ptCount val="1"/>
                <c:pt idx="0">
                  <c:v>Ústecký kraj</c:v>
                </c:pt>
              </c:strCache>
            </c:strRef>
          </c:tx>
          <c:marker>
            <c:symbol val="none"/>
          </c:marker>
          <c:cat>
            <c:numRef>
              <c:f>AgregKraje2!$B$115:$F$115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AgregKraje2!$B$119:$F$119</c:f>
              <c:numCache>
                <c:formatCode>General</c:formatCode>
                <c:ptCount val="5"/>
                <c:pt idx="0">
                  <c:v>0.23699999999999999</c:v>
                </c:pt>
                <c:pt idx="1">
                  <c:v>0.69399999999999995</c:v>
                </c:pt>
                <c:pt idx="2">
                  <c:v>1.0209999999999999</c:v>
                </c:pt>
                <c:pt idx="3">
                  <c:v>0.998</c:v>
                </c:pt>
                <c:pt idx="4">
                  <c:v>0.99099999999999999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AgregKraje2!$A$120</c:f>
              <c:strCache>
                <c:ptCount val="1"/>
                <c:pt idx="0">
                  <c:v>Královehradecký kraj</c:v>
                </c:pt>
              </c:strCache>
            </c:strRef>
          </c:tx>
          <c:marker>
            <c:symbol val="none"/>
          </c:marker>
          <c:cat>
            <c:numRef>
              <c:f>AgregKraje2!$B$115:$F$115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AgregKraje2!$B$120:$F$120</c:f>
              <c:numCache>
                <c:formatCode>General</c:formatCode>
                <c:ptCount val="5"/>
                <c:pt idx="0">
                  <c:v>0.67</c:v>
                </c:pt>
                <c:pt idx="1">
                  <c:v>0.69699999999999995</c:v>
                </c:pt>
                <c:pt idx="2">
                  <c:v>1.1859999999999999</c:v>
                </c:pt>
                <c:pt idx="3">
                  <c:v>1.091</c:v>
                </c:pt>
                <c:pt idx="4">
                  <c:v>1.244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AgregKraje2!$A$121</c:f>
              <c:strCache>
                <c:ptCount val="1"/>
                <c:pt idx="0">
                  <c:v>Praha</c:v>
                </c:pt>
              </c:strCache>
            </c:strRef>
          </c:tx>
          <c:marker>
            <c:symbol val="none"/>
          </c:marker>
          <c:cat>
            <c:numRef>
              <c:f>AgregKraje2!$B$115:$F$115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AgregKraje2!$B$121:$F$121</c:f>
              <c:numCache>
                <c:formatCode>General</c:formatCode>
                <c:ptCount val="5"/>
                <c:pt idx="0">
                  <c:v>1.292</c:v>
                </c:pt>
                <c:pt idx="1">
                  <c:v>1.7070000000000001</c:v>
                </c:pt>
                <c:pt idx="2">
                  <c:v>5.2729999999999997</c:v>
                </c:pt>
                <c:pt idx="3">
                  <c:v>5.6710000000000003</c:v>
                </c:pt>
                <c:pt idx="4">
                  <c:v>6.3559999999999999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AgregKraje2!$A$122</c:f>
              <c:strCache>
                <c:ptCount val="1"/>
                <c:pt idx="0">
                  <c:v>Kraj Vysočina</c:v>
                </c:pt>
              </c:strCache>
            </c:strRef>
          </c:tx>
          <c:marker>
            <c:symbol val="none"/>
          </c:marker>
          <c:cat>
            <c:numRef>
              <c:f>AgregKraje2!$B$115:$F$115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AgregKraje2!$B$122:$F$122</c:f>
              <c:numCache>
                <c:formatCode>General</c:formatCode>
                <c:ptCount val="5"/>
                <c:pt idx="0">
                  <c:v>0.58499999999999996</c:v>
                </c:pt>
                <c:pt idx="1">
                  <c:v>0.59199999999999997</c:v>
                </c:pt>
                <c:pt idx="2">
                  <c:v>0.94399999999999995</c:v>
                </c:pt>
                <c:pt idx="3">
                  <c:v>0.623</c:v>
                </c:pt>
                <c:pt idx="4">
                  <c:v>0.86599999999999999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AgregKraje2!$A$123</c:f>
              <c:strCache>
                <c:ptCount val="1"/>
                <c:pt idx="0">
                  <c:v>Moravskoslezský kraj</c:v>
                </c:pt>
              </c:strCache>
            </c:strRef>
          </c:tx>
          <c:spPr>
            <a:ln w="25400" cap="flat" cmpd="sng" algn="ctr">
              <a:solidFill>
                <a:schemeClr val="accent3"/>
              </a:solidFill>
              <a:prstDash val="solid"/>
            </a:ln>
            <a:effectLst/>
          </c:spPr>
          <c:marker>
            <c:symbol val="none"/>
          </c:marker>
          <c:cat>
            <c:numRef>
              <c:f>AgregKraje2!$B$115:$F$115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AgregKraje2!$B$123:$F$123</c:f>
              <c:numCache>
                <c:formatCode>General</c:formatCode>
                <c:ptCount val="5"/>
                <c:pt idx="0">
                  <c:v>0.87</c:v>
                </c:pt>
                <c:pt idx="1">
                  <c:v>0.871</c:v>
                </c:pt>
                <c:pt idx="2">
                  <c:v>2.0619999999999998</c:v>
                </c:pt>
                <c:pt idx="3">
                  <c:v>1.9239999999999999</c:v>
                </c:pt>
                <c:pt idx="4">
                  <c:v>1.958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AgregKraje2!$A$124</c:f>
              <c:strCache>
                <c:ptCount val="1"/>
                <c:pt idx="0">
                  <c:v>Zlínský kraj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AgregKraje2!$B$115:$F$115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AgregKraje2!$B$124:$F$124</c:f>
              <c:numCache>
                <c:formatCode>General</c:formatCode>
                <c:ptCount val="5"/>
                <c:pt idx="0">
                  <c:v>0.97</c:v>
                </c:pt>
                <c:pt idx="1">
                  <c:v>0.97099999999999997</c:v>
                </c:pt>
                <c:pt idx="2">
                  <c:v>1.9430000000000001</c:v>
                </c:pt>
                <c:pt idx="3">
                  <c:v>1.764</c:v>
                </c:pt>
                <c:pt idx="4">
                  <c:v>1.716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AgregKraje2!$A$125</c:f>
              <c:strCache>
                <c:ptCount val="1"/>
                <c:pt idx="0">
                  <c:v>Olomoucký kraj</c:v>
                </c:pt>
              </c:strCache>
            </c:strRef>
          </c:tx>
          <c:marker>
            <c:symbol val="none"/>
          </c:marker>
          <c:cat>
            <c:numRef>
              <c:f>AgregKraje2!$B$115:$F$115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AgregKraje2!$B$125:$F$125</c:f>
              <c:numCache>
                <c:formatCode>General</c:formatCode>
                <c:ptCount val="5"/>
                <c:pt idx="0">
                  <c:v>0.70899999999999996</c:v>
                </c:pt>
                <c:pt idx="1">
                  <c:v>0.72199999999999998</c:v>
                </c:pt>
                <c:pt idx="2">
                  <c:v>1.2769999999999999</c:v>
                </c:pt>
                <c:pt idx="3">
                  <c:v>1.167</c:v>
                </c:pt>
                <c:pt idx="4">
                  <c:v>1.1850000000000001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AgregKraje2!$A$126</c:f>
              <c:strCache>
                <c:ptCount val="1"/>
                <c:pt idx="0">
                  <c:v>Liberecký kraj</c:v>
                </c:pt>
              </c:strCache>
            </c:strRef>
          </c:tx>
          <c:marker>
            <c:symbol val="none"/>
          </c:marker>
          <c:cat>
            <c:numRef>
              <c:f>AgregKraje2!$B$115:$F$115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AgregKraje2!$B$126:$F$126</c:f>
              <c:numCache>
                <c:formatCode>General</c:formatCode>
                <c:ptCount val="5"/>
                <c:pt idx="0">
                  <c:v>0.48299999999999998</c:v>
                </c:pt>
                <c:pt idx="1">
                  <c:v>0.499</c:v>
                </c:pt>
                <c:pt idx="2">
                  <c:v>0.86699999999999999</c:v>
                </c:pt>
                <c:pt idx="3">
                  <c:v>0.81899999999999995</c:v>
                </c:pt>
                <c:pt idx="4">
                  <c:v>0.86899999999999999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AgregKraje2!$A$127</c:f>
              <c:strCache>
                <c:ptCount val="1"/>
                <c:pt idx="0">
                  <c:v>Jihočeský kraj</c:v>
                </c:pt>
              </c:strCache>
            </c:strRef>
          </c:tx>
          <c:marker>
            <c:symbol val="none"/>
          </c:marker>
          <c:cat>
            <c:numRef>
              <c:f>AgregKraje2!$B$115:$F$115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AgregKraje2!$B$127:$F$127</c:f>
              <c:numCache>
                <c:formatCode>General</c:formatCode>
                <c:ptCount val="5"/>
                <c:pt idx="0">
                  <c:v>0.58199999999999996</c:v>
                </c:pt>
                <c:pt idx="1">
                  <c:v>0.60799999999999998</c:v>
                </c:pt>
                <c:pt idx="2">
                  <c:v>1.1040000000000001</c:v>
                </c:pt>
                <c:pt idx="3">
                  <c:v>0.91300000000000003</c:v>
                </c:pt>
                <c:pt idx="4">
                  <c:v>0.97699999999999998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AgregKraje2!$A$128</c:f>
              <c:strCache>
                <c:ptCount val="1"/>
                <c:pt idx="0">
                  <c:v>Plzeňský kraj</c:v>
                </c:pt>
              </c:strCache>
            </c:strRef>
          </c:tx>
          <c:marker>
            <c:symbol val="none"/>
          </c:marker>
          <c:cat>
            <c:numRef>
              <c:f>AgregKraje2!$B$115:$F$115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AgregKraje2!$B$128:$F$128</c:f>
              <c:numCache>
                <c:formatCode>General</c:formatCode>
                <c:ptCount val="5"/>
                <c:pt idx="0">
                  <c:v>0.443</c:v>
                </c:pt>
                <c:pt idx="1">
                  <c:v>0.42599999999999999</c:v>
                </c:pt>
                <c:pt idx="2">
                  <c:v>0.67800000000000005</c:v>
                </c:pt>
                <c:pt idx="3">
                  <c:v>0.63300000000000001</c:v>
                </c:pt>
                <c:pt idx="4">
                  <c:v>0.71599999999999997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AgregKraje2!$A$129</c:f>
              <c:strCache>
                <c:ptCount val="1"/>
                <c:pt idx="0">
                  <c:v>Středočeský kraj</c:v>
                </c:pt>
              </c:strCache>
            </c:strRef>
          </c:tx>
          <c:marker>
            <c:symbol val="none"/>
          </c:marker>
          <c:cat>
            <c:numRef>
              <c:f>AgregKraje2!$B$115:$F$115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AgregKraje2!$B$129:$F$129</c:f>
              <c:numCache>
                <c:formatCode>General</c:formatCode>
                <c:ptCount val="5"/>
                <c:pt idx="0">
                  <c:v>0.51800000000000002</c:v>
                </c:pt>
                <c:pt idx="1">
                  <c:v>0.52300000000000002</c:v>
                </c:pt>
                <c:pt idx="2">
                  <c:v>0.749</c:v>
                </c:pt>
                <c:pt idx="3">
                  <c:v>0.71899999999999997</c:v>
                </c:pt>
                <c:pt idx="4">
                  <c:v>0.68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581824"/>
        <c:axId val="87583744"/>
      </c:lineChart>
      <c:catAx>
        <c:axId val="87581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rok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583744"/>
        <c:crosses val="autoZero"/>
        <c:auto val="1"/>
        <c:lblAlgn val="ctr"/>
        <c:lblOffset val="100"/>
        <c:noMultiLvlLbl val="0"/>
      </c:catAx>
      <c:valAx>
        <c:axId val="87583744"/>
        <c:scaling>
          <c:orientation val="minMax"/>
          <c:max val="7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Podíl dostupných obcí [%]</a:t>
                </a:r>
              </a:p>
            </c:rich>
          </c:tx>
          <c:layout>
            <c:manualLayout>
              <c:xMode val="edge"/>
              <c:yMode val="edge"/>
              <c:x val="1.665834848096687E-2"/>
              <c:y val="0.316500791026904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7581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15597118696936"/>
          <c:y val="0.1616790515330615"/>
          <c:w val="0.18917732046569236"/>
          <c:h val="0.71074187155177027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Vývoj MNS</a:t>
            </a:r>
            <a:r>
              <a:rPr lang="cs-CZ" baseline="0" dirty="0"/>
              <a:t> u krajů 2007 - 2011 u dojížďky </a:t>
            </a:r>
            <a:r>
              <a:rPr lang="cs-CZ" baseline="0" dirty="0" smtClean="0"/>
              <a:t>na</a:t>
            </a:r>
          </a:p>
          <a:p>
            <a:pPr>
              <a:defRPr/>
            </a:pPr>
            <a:r>
              <a:rPr lang="cs-CZ" baseline="0" dirty="0" smtClean="0"/>
              <a:t> </a:t>
            </a:r>
            <a:r>
              <a:rPr lang="cs-CZ" baseline="0" dirty="0"/>
              <a:t>6. hodinu</a:t>
            </a:r>
            <a:endParaRPr lang="cs-CZ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v>2007</c:v>
          </c:tx>
          <c:invertIfNegative val="0"/>
          <c:cat>
            <c:strRef>
              <c:f>AgregKraje2!$P$116:$P$129</c:f>
              <c:strCache>
                <c:ptCount val="14"/>
                <c:pt idx="0">
                  <c:v>Karlovarský kraj</c:v>
                </c:pt>
                <c:pt idx="1">
                  <c:v>Pardubický kraj</c:v>
                </c:pt>
                <c:pt idx="2">
                  <c:v>Jihomoravský kraj</c:v>
                </c:pt>
                <c:pt idx="3">
                  <c:v>Ústecký kraj</c:v>
                </c:pt>
                <c:pt idx="4">
                  <c:v>Královehradecký kraj</c:v>
                </c:pt>
                <c:pt idx="5">
                  <c:v>Praha</c:v>
                </c:pt>
                <c:pt idx="6">
                  <c:v>Kraj Vysočina</c:v>
                </c:pt>
                <c:pt idx="7">
                  <c:v>Moravskoslezský kraj</c:v>
                </c:pt>
                <c:pt idx="8">
                  <c:v>Zlínský kraj</c:v>
                </c:pt>
                <c:pt idx="9">
                  <c:v>Olomoucký kraj</c:v>
                </c:pt>
                <c:pt idx="10">
                  <c:v>Liberecký kraj</c:v>
                </c:pt>
                <c:pt idx="11">
                  <c:v>Jihočeský kraj</c:v>
                </c:pt>
                <c:pt idx="12">
                  <c:v>Plzeňský kraj</c:v>
                </c:pt>
                <c:pt idx="13">
                  <c:v>Středočeský kraj</c:v>
                </c:pt>
              </c:strCache>
            </c:strRef>
          </c:cat>
          <c:val>
            <c:numRef>
              <c:f>AgregKraje2!$Q$116:$Q$129</c:f>
              <c:numCache>
                <c:formatCode>General</c:formatCode>
                <c:ptCount val="14"/>
                <c:pt idx="0">
                  <c:v>25.856000000000005</c:v>
                </c:pt>
                <c:pt idx="1">
                  <c:v>43.197000000000003</c:v>
                </c:pt>
                <c:pt idx="2">
                  <c:v>33.660000000000004</c:v>
                </c:pt>
                <c:pt idx="3">
                  <c:v>17.673999999999999</c:v>
                </c:pt>
                <c:pt idx="4">
                  <c:v>41.738000000000007</c:v>
                </c:pt>
                <c:pt idx="5">
                  <c:v>18.75</c:v>
                </c:pt>
                <c:pt idx="6">
                  <c:v>42.394000000000005</c:v>
                </c:pt>
                <c:pt idx="7">
                  <c:v>32.11</c:v>
                </c:pt>
                <c:pt idx="8">
                  <c:v>39.321000000000005</c:v>
                </c:pt>
                <c:pt idx="9">
                  <c:v>33.790000000000006</c:v>
                </c:pt>
                <c:pt idx="10">
                  <c:v>29.244</c:v>
                </c:pt>
                <c:pt idx="11">
                  <c:v>44.967000000000006</c:v>
                </c:pt>
                <c:pt idx="12">
                  <c:v>38.505000000000003</c:v>
                </c:pt>
                <c:pt idx="13">
                  <c:v>36.457999999999998</c:v>
                </c:pt>
              </c:numCache>
            </c:numRef>
          </c:val>
        </c:ser>
        <c:ser>
          <c:idx val="3"/>
          <c:order val="1"/>
          <c:tx>
            <c:v>2008</c:v>
          </c:tx>
          <c:invertIfNegative val="0"/>
          <c:cat>
            <c:strRef>
              <c:f>AgregKraje2!$P$116:$P$129</c:f>
              <c:strCache>
                <c:ptCount val="14"/>
                <c:pt idx="0">
                  <c:v>Karlovarský kraj</c:v>
                </c:pt>
                <c:pt idx="1">
                  <c:v>Pardubický kraj</c:v>
                </c:pt>
                <c:pt idx="2">
                  <c:v>Jihomoravský kraj</c:v>
                </c:pt>
                <c:pt idx="3">
                  <c:v>Ústecký kraj</c:v>
                </c:pt>
                <c:pt idx="4">
                  <c:v>Královehradecký kraj</c:v>
                </c:pt>
                <c:pt idx="5">
                  <c:v>Praha</c:v>
                </c:pt>
                <c:pt idx="6">
                  <c:v>Kraj Vysočina</c:v>
                </c:pt>
                <c:pt idx="7">
                  <c:v>Moravskoslezský kraj</c:v>
                </c:pt>
                <c:pt idx="8">
                  <c:v>Zlínský kraj</c:v>
                </c:pt>
                <c:pt idx="9">
                  <c:v>Olomoucký kraj</c:v>
                </c:pt>
                <c:pt idx="10">
                  <c:v>Liberecký kraj</c:v>
                </c:pt>
                <c:pt idx="11">
                  <c:v>Jihočeský kraj</c:v>
                </c:pt>
                <c:pt idx="12">
                  <c:v>Plzeňský kraj</c:v>
                </c:pt>
                <c:pt idx="13">
                  <c:v>Středočeský kraj</c:v>
                </c:pt>
              </c:strCache>
            </c:strRef>
          </c:cat>
          <c:val>
            <c:numRef>
              <c:f>AgregKraje2!$R$116:$R$129</c:f>
              <c:numCache>
                <c:formatCode>General</c:formatCode>
                <c:ptCount val="14"/>
                <c:pt idx="0">
                  <c:v>27.428999999999991</c:v>
                </c:pt>
                <c:pt idx="1">
                  <c:v>43.194000000000003</c:v>
                </c:pt>
                <c:pt idx="2">
                  <c:v>33.354999999999997</c:v>
                </c:pt>
                <c:pt idx="3">
                  <c:v>34.658000000000001</c:v>
                </c:pt>
                <c:pt idx="4">
                  <c:v>43.215000000000003</c:v>
                </c:pt>
                <c:pt idx="5">
                  <c:v>14.286</c:v>
                </c:pt>
                <c:pt idx="6">
                  <c:v>43.136000000000003</c:v>
                </c:pt>
                <c:pt idx="7">
                  <c:v>31.885000000000002</c:v>
                </c:pt>
                <c:pt idx="8">
                  <c:v>38.697000000000003</c:v>
                </c:pt>
                <c:pt idx="9">
                  <c:v>33.865000000000002</c:v>
                </c:pt>
                <c:pt idx="10">
                  <c:v>31.327000000000005</c:v>
                </c:pt>
                <c:pt idx="11">
                  <c:v>45.034000000000006</c:v>
                </c:pt>
                <c:pt idx="12">
                  <c:v>37.781000000000006</c:v>
                </c:pt>
                <c:pt idx="13">
                  <c:v>35.637</c:v>
                </c:pt>
              </c:numCache>
            </c:numRef>
          </c:val>
        </c:ser>
        <c:ser>
          <c:idx val="2"/>
          <c:order val="2"/>
          <c:tx>
            <c:v>2009</c:v>
          </c:tx>
          <c:invertIfNegative val="0"/>
          <c:cat>
            <c:strRef>
              <c:f>AgregKraje2!$P$116:$P$129</c:f>
              <c:strCache>
                <c:ptCount val="14"/>
                <c:pt idx="0">
                  <c:v>Karlovarský kraj</c:v>
                </c:pt>
                <c:pt idx="1">
                  <c:v>Pardubický kraj</c:v>
                </c:pt>
                <c:pt idx="2">
                  <c:v>Jihomoravský kraj</c:v>
                </c:pt>
                <c:pt idx="3">
                  <c:v>Ústecký kraj</c:v>
                </c:pt>
                <c:pt idx="4">
                  <c:v>Královehradecký kraj</c:v>
                </c:pt>
                <c:pt idx="5">
                  <c:v>Praha</c:v>
                </c:pt>
                <c:pt idx="6">
                  <c:v>Kraj Vysočina</c:v>
                </c:pt>
                <c:pt idx="7">
                  <c:v>Moravskoslezský kraj</c:v>
                </c:pt>
                <c:pt idx="8">
                  <c:v>Zlínský kraj</c:v>
                </c:pt>
                <c:pt idx="9">
                  <c:v>Olomoucký kraj</c:v>
                </c:pt>
                <c:pt idx="10">
                  <c:v>Liberecký kraj</c:v>
                </c:pt>
                <c:pt idx="11">
                  <c:v>Jihočeský kraj</c:v>
                </c:pt>
                <c:pt idx="12">
                  <c:v>Plzeňský kraj</c:v>
                </c:pt>
                <c:pt idx="13">
                  <c:v>Středočeský kraj</c:v>
                </c:pt>
              </c:strCache>
            </c:strRef>
          </c:cat>
          <c:val>
            <c:numRef>
              <c:f>AgregKraje2!$S$116:$S$129</c:f>
              <c:numCache>
                <c:formatCode>General</c:formatCode>
                <c:ptCount val="14"/>
                <c:pt idx="0">
                  <c:v>20.599</c:v>
                </c:pt>
                <c:pt idx="1">
                  <c:v>42.688000000000002</c:v>
                </c:pt>
                <c:pt idx="2">
                  <c:v>32.477000000000004</c:v>
                </c:pt>
                <c:pt idx="3">
                  <c:v>35.513999999999996</c:v>
                </c:pt>
                <c:pt idx="4">
                  <c:v>42.949000000000005</c:v>
                </c:pt>
                <c:pt idx="5">
                  <c:v>13.38</c:v>
                </c:pt>
                <c:pt idx="6">
                  <c:v>42.553000000000004</c:v>
                </c:pt>
                <c:pt idx="7">
                  <c:v>32.542000000000002</c:v>
                </c:pt>
                <c:pt idx="8">
                  <c:v>36.868000000000002</c:v>
                </c:pt>
                <c:pt idx="9">
                  <c:v>34.575000000000003</c:v>
                </c:pt>
                <c:pt idx="10">
                  <c:v>31.736999999999995</c:v>
                </c:pt>
                <c:pt idx="11">
                  <c:v>45.317999999999998</c:v>
                </c:pt>
                <c:pt idx="12">
                  <c:v>39.24</c:v>
                </c:pt>
                <c:pt idx="13">
                  <c:v>35.697000000000003</c:v>
                </c:pt>
              </c:numCache>
            </c:numRef>
          </c:val>
        </c:ser>
        <c:ser>
          <c:idx val="0"/>
          <c:order val="3"/>
          <c:tx>
            <c:v>2010</c:v>
          </c:tx>
          <c:invertIfNegative val="0"/>
          <c:cat>
            <c:strRef>
              <c:f>AgregKraje2!$P$116:$P$129</c:f>
              <c:strCache>
                <c:ptCount val="14"/>
                <c:pt idx="0">
                  <c:v>Karlovarský kraj</c:v>
                </c:pt>
                <c:pt idx="1">
                  <c:v>Pardubický kraj</c:v>
                </c:pt>
                <c:pt idx="2">
                  <c:v>Jihomoravský kraj</c:v>
                </c:pt>
                <c:pt idx="3">
                  <c:v>Ústecký kraj</c:v>
                </c:pt>
                <c:pt idx="4">
                  <c:v>Královehradecký kraj</c:v>
                </c:pt>
                <c:pt idx="5">
                  <c:v>Praha</c:v>
                </c:pt>
                <c:pt idx="6">
                  <c:v>Kraj Vysočina</c:v>
                </c:pt>
                <c:pt idx="7">
                  <c:v>Moravskoslezský kraj</c:v>
                </c:pt>
                <c:pt idx="8">
                  <c:v>Zlínský kraj</c:v>
                </c:pt>
                <c:pt idx="9">
                  <c:v>Olomoucký kraj</c:v>
                </c:pt>
                <c:pt idx="10">
                  <c:v>Liberecký kraj</c:v>
                </c:pt>
                <c:pt idx="11">
                  <c:v>Jihočeský kraj</c:v>
                </c:pt>
                <c:pt idx="12">
                  <c:v>Plzeňský kraj</c:v>
                </c:pt>
                <c:pt idx="13">
                  <c:v>Středočeský kraj</c:v>
                </c:pt>
              </c:strCache>
            </c:strRef>
          </c:cat>
          <c:val>
            <c:numRef>
              <c:f>AgregKraje2!$T$116:$T$129</c:f>
              <c:numCache>
                <c:formatCode>General</c:formatCode>
                <c:ptCount val="14"/>
                <c:pt idx="0">
                  <c:v>26.901999999999997</c:v>
                </c:pt>
                <c:pt idx="1">
                  <c:v>41.761000000000003</c:v>
                </c:pt>
                <c:pt idx="2">
                  <c:v>22.004999999999999</c:v>
                </c:pt>
                <c:pt idx="3">
                  <c:v>36.526000000000003</c:v>
                </c:pt>
                <c:pt idx="4">
                  <c:v>43.668000000000006</c:v>
                </c:pt>
                <c:pt idx="5">
                  <c:v>7.843</c:v>
                </c:pt>
                <c:pt idx="6">
                  <c:v>38.314999999999998</c:v>
                </c:pt>
                <c:pt idx="7">
                  <c:v>32.107000000000006</c:v>
                </c:pt>
                <c:pt idx="8">
                  <c:v>37.576000000000001</c:v>
                </c:pt>
                <c:pt idx="9">
                  <c:v>35.478000000000002</c:v>
                </c:pt>
                <c:pt idx="10">
                  <c:v>34.105000000000004</c:v>
                </c:pt>
                <c:pt idx="11">
                  <c:v>44.260000000000005</c:v>
                </c:pt>
                <c:pt idx="12">
                  <c:v>37.564</c:v>
                </c:pt>
                <c:pt idx="13">
                  <c:v>36.372</c:v>
                </c:pt>
              </c:numCache>
            </c:numRef>
          </c:val>
        </c:ser>
        <c:ser>
          <c:idx val="1"/>
          <c:order val="4"/>
          <c:tx>
            <c:v>2011</c:v>
          </c:tx>
          <c:invertIfNegative val="0"/>
          <c:cat>
            <c:strRef>
              <c:f>AgregKraje2!$P$116:$P$129</c:f>
              <c:strCache>
                <c:ptCount val="14"/>
                <c:pt idx="0">
                  <c:v>Karlovarský kraj</c:v>
                </c:pt>
                <c:pt idx="1">
                  <c:v>Pardubický kraj</c:v>
                </c:pt>
                <c:pt idx="2">
                  <c:v>Jihomoravský kraj</c:v>
                </c:pt>
                <c:pt idx="3">
                  <c:v>Ústecký kraj</c:v>
                </c:pt>
                <c:pt idx="4">
                  <c:v>Královehradecký kraj</c:v>
                </c:pt>
                <c:pt idx="5">
                  <c:v>Praha</c:v>
                </c:pt>
                <c:pt idx="6">
                  <c:v>Kraj Vysočina</c:v>
                </c:pt>
                <c:pt idx="7">
                  <c:v>Moravskoslezský kraj</c:v>
                </c:pt>
                <c:pt idx="8">
                  <c:v>Zlínský kraj</c:v>
                </c:pt>
                <c:pt idx="9">
                  <c:v>Olomoucký kraj</c:v>
                </c:pt>
                <c:pt idx="10">
                  <c:v>Liberecký kraj</c:v>
                </c:pt>
                <c:pt idx="11">
                  <c:v>Jihočeský kraj</c:v>
                </c:pt>
                <c:pt idx="12">
                  <c:v>Plzeňský kraj</c:v>
                </c:pt>
                <c:pt idx="13">
                  <c:v>Středočeský kraj</c:v>
                </c:pt>
              </c:strCache>
            </c:strRef>
          </c:cat>
          <c:val>
            <c:numRef>
              <c:f>AgregKraje2!$U$116:$U$129</c:f>
              <c:numCache>
                <c:formatCode>General</c:formatCode>
                <c:ptCount val="14"/>
                <c:pt idx="0">
                  <c:v>28.297000000000001</c:v>
                </c:pt>
                <c:pt idx="1">
                  <c:v>42.782000000000004</c:v>
                </c:pt>
                <c:pt idx="2">
                  <c:v>31.640999999999995</c:v>
                </c:pt>
                <c:pt idx="3">
                  <c:v>36.15</c:v>
                </c:pt>
                <c:pt idx="4">
                  <c:v>39.727000000000011</c:v>
                </c:pt>
                <c:pt idx="5">
                  <c:v>12.209</c:v>
                </c:pt>
                <c:pt idx="6">
                  <c:v>44.01</c:v>
                </c:pt>
                <c:pt idx="7">
                  <c:v>33.634</c:v>
                </c:pt>
                <c:pt idx="8">
                  <c:v>36.853999999999999</c:v>
                </c:pt>
                <c:pt idx="9">
                  <c:v>37.808</c:v>
                </c:pt>
                <c:pt idx="10">
                  <c:v>34.17</c:v>
                </c:pt>
                <c:pt idx="11">
                  <c:v>44.223000000000013</c:v>
                </c:pt>
                <c:pt idx="12">
                  <c:v>38.268000000000008</c:v>
                </c:pt>
                <c:pt idx="13">
                  <c:v>36.247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71328"/>
        <c:axId val="87973248"/>
      </c:barChart>
      <c:catAx>
        <c:axId val="87971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sz="1100"/>
                  <a:t>kraje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973248"/>
        <c:crosses val="autoZero"/>
        <c:auto val="1"/>
        <c:lblAlgn val="ctr"/>
        <c:lblOffset val="100"/>
        <c:noMultiLvlLbl val="0"/>
      </c:catAx>
      <c:valAx>
        <c:axId val="8797324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 sz="1100"/>
                  <a:t>Míra nevratnosti spojení</a:t>
                </a:r>
                <a:r>
                  <a:rPr lang="cs-CZ" sz="1100">
                    <a:latin typeface="Cambria Math"/>
                    <a:ea typeface="Cambria Math"/>
                  </a:rPr>
                  <a:t>[%]</a:t>
                </a:r>
                <a:endParaRPr lang="cs-CZ" sz="1100"/>
              </a:p>
            </c:rich>
          </c:tx>
          <c:layout>
            <c:manualLayout>
              <c:xMode val="edge"/>
              <c:yMode val="edge"/>
              <c:x val="2.577632201803208E-2"/>
              <c:y val="0.2232173889351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7971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00178458088385"/>
          <c:y val="0.31257532555684947"/>
          <c:w val="8.6712014401341173E-2"/>
          <c:h val="0.2543307086614173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Vývoj MNS u krajů 2007 - 2011 u dojížďky na 6. hodinu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AgregKraje2!$P$116</c:f>
              <c:strCache>
                <c:ptCount val="1"/>
                <c:pt idx="0">
                  <c:v>Karlovarský kraj</c:v>
                </c:pt>
              </c:strCache>
            </c:strRef>
          </c:tx>
          <c:marker>
            <c:symbol val="none"/>
          </c:marker>
          <c:cat>
            <c:numRef>
              <c:f>AgregKraje2!$Q$115:$U$115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AgregKraje2!$Q$116:$U$116</c:f>
              <c:numCache>
                <c:formatCode>General</c:formatCode>
                <c:ptCount val="5"/>
                <c:pt idx="0">
                  <c:v>25.856000000000005</c:v>
                </c:pt>
                <c:pt idx="1">
                  <c:v>27.428999999999991</c:v>
                </c:pt>
                <c:pt idx="2">
                  <c:v>20.599</c:v>
                </c:pt>
                <c:pt idx="3">
                  <c:v>26.901999999999997</c:v>
                </c:pt>
                <c:pt idx="4">
                  <c:v>28.297000000000001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AgregKraje2!$P$117</c:f>
              <c:strCache>
                <c:ptCount val="1"/>
                <c:pt idx="0">
                  <c:v>Pardubický kraj</c:v>
                </c:pt>
              </c:strCache>
            </c:strRef>
          </c:tx>
          <c:marker>
            <c:symbol val="none"/>
          </c:marker>
          <c:cat>
            <c:numRef>
              <c:f>AgregKraje2!$Q$115:$U$115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AgregKraje2!$Q$117:$U$117</c:f>
              <c:numCache>
                <c:formatCode>General</c:formatCode>
                <c:ptCount val="5"/>
                <c:pt idx="0">
                  <c:v>43.197000000000003</c:v>
                </c:pt>
                <c:pt idx="1">
                  <c:v>43.194000000000003</c:v>
                </c:pt>
                <c:pt idx="2">
                  <c:v>42.688000000000002</c:v>
                </c:pt>
                <c:pt idx="3">
                  <c:v>41.761000000000003</c:v>
                </c:pt>
                <c:pt idx="4">
                  <c:v>42.782000000000004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AgregKraje2!$P$118</c:f>
              <c:strCache>
                <c:ptCount val="1"/>
                <c:pt idx="0">
                  <c:v>Jihomoravský kraj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AgregKraje2!$Q$115:$U$115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AgregKraje2!$Q$118:$U$118</c:f>
              <c:numCache>
                <c:formatCode>General</c:formatCode>
                <c:ptCount val="5"/>
                <c:pt idx="0">
                  <c:v>33.660000000000004</c:v>
                </c:pt>
                <c:pt idx="1">
                  <c:v>33.354999999999997</c:v>
                </c:pt>
                <c:pt idx="2">
                  <c:v>32.477000000000004</c:v>
                </c:pt>
                <c:pt idx="3">
                  <c:v>22.004999999999999</c:v>
                </c:pt>
                <c:pt idx="4">
                  <c:v>31.640999999999995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AgregKraje2!$P$119</c:f>
              <c:strCache>
                <c:ptCount val="1"/>
                <c:pt idx="0">
                  <c:v>Ústecký kraj</c:v>
                </c:pt>
              </c:strCache>
            </c:strRef>
          </c:tx>
          <c:marker>
            <c:symbol val="none"/>
          </c:marker>
          <c:cat>
            <c:numRef>
              <c:f>AgregKraje2!$Q$115:$U$115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AgregKraje2!$Q$119:$U$119</c:f>
              <c:numCache>
                <c:formatCode>General</c:formatCode>
                <c:ptCount val="5"/>
                <c:pt idx="0">
                  <c:v>17.673999999999999</c:v>
                </c:pt>
                <c:pt idx="1">
                  <c:v>34.658000000000001</c:v>
                </c:pt>
                <c:pt idx="2">
                  <c:v>35.513999999999996</c:v>
                </c:pt>
                <c:pt idx="3">
                  <c:v>36.526000000000003</c:v>
                </c:pt>
                <c:pt idx="4">
                  <c:v>36.15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AgregKraje2!$P$120</c:f>
              <c:strCache>
                <c:ptCount val="1"/>
                <c:pt idx="0">
                  <c:v>Královehradecký kraj</c:v>
                </c:pt>
              </c:strCache>
            </c:strRef>
          </c:tx>
          <c:marker>
            <c:symbol val="none"/>
          </c:marker>
          <c:cat>
            <c:numRef>
              <c:f>AgregKraje2!$Q$115:$U$115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AgregKraje2!$Q$120:$U$120</c:f>
              <c:numCache>
                <c:formatCode>General</c:formatCode>
                <c:ptCount val="5"/>
                <c:pt idx="0">
                  <c:v>41.738000000000007</c:v>
                </c:pt>
                <c:pt idx="1">
                  <c:v>43.215000000000003</c:v>
                </c:pt>
                <c:pt idx="2">
                  <c:v>42.949000000000005</c:v>
                </c:pt>
                <c:pt idx="3">
                  <c:v>43.668000000000006</c:v>
                </c:pt>
                <c:pt idx="4">
                  <c:v>39.727000000000011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AgregKraje2!$P$121</c:f>
              <c:strCache>
                <c:ptCount val="1"/>
                <c:pt idx="0">
                  <c:v>Praha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AgregKraje2!$Q$115:$U$115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AgregKraje2!$Q$121:$U$121</c:f>
              <c:numCache>
                <c:formatCode>General</c:formatCode>
                <c:ptCount val="5"/>
                <c:pt idx="0">
                  <c:v>18.75</c:v>
                </c:pt>
                <c:pt idx="1">
                  <c:v>14.286</c:v>
                </c:pt>
                <c:pt idx="2">
                  <c:v>13.38</c:v>
                </c:pt>
                <c:pt idx="3">
                  <c:v>7.843</c:v>
                </c:pt>
                <c:pt idx="4">
                  <c:v>12.209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AgregKraje2!$P$122</c:f>
              <c:strCache>
                <c:ptCount val="1"/>
                <c:pt idx="0">
                  <c:v>Kraj Vysočina</c:v>
                </c:pt>
              </c:strCache>
            </c:strRef>
          </c:tx>
          <c:marker>
            <c:symbol val="none"/>
          </c:marker>
          <c:cat>
            <c:numRef>
              <c:f>AgregKraje2!$Q$115:$U$115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AgregKraje2!$Q$122:$U$122</c:f>
              <c:numCache>
                <c:formatCode>General</c:formatCode>
                <c:ptCount val="5"/>
                <c:pt idx="0">
                  <c:v>42.394000000000005</c:v>
                </c:pt>
                <c:pt idx="1">
                  <c:v>43.136000000000003</c:v>
                </c:pt>
                <c:pt idx="2">
                  <c:v>42.553000000000004</c:v>
                </c:pt>
                <c:pt idx="3">
                  <c:v>38.314999999999998</c:v>
                </c:pt>
                <c:pt idx="4">
                  <c:v>44.01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AgregKraje2!$P$123</c:f>
              <c:strCache>
                <c:ptCount val="1"/>
                <c:pt idx="0">
                  <c:v>Moravskoslezský kraj</c:v>
                </c:pt>
              </c:strCache>
            </c:strRef>
          </c:tx>
          <c:marker>
            <c:symbol val="none"/>
          </c:marker>
          <c:cat>
            <c:numRef>
              <c:f>AgregKraje2!$Q$115:$U$115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AgregKraje2!$Q$123:$U$123</c:f>
              <c:numCache>
                <c:formatCode>General</c:formatCode>
                <c:ptCount val="5"/>
                <c:pt idx="0">
                  <c:v>32.11</c:v>
                </c:pt>
                <c:pt idx="1">
                  <c:v>31.885000000000002</c:v>
                </c:pt>
                <c:pt idx="2">
                  <c:v>32.542000000000002</c:v>
                </c:pt>
                <c:pt idx="3">
                  <c:v>32.107000000000006</c:v>
                </c:pt>
                <c:pt idx="4">
                  <c:v>33.634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AgregKraje2!$P$124</c:f>
              <c:strCache>
                <c:ptCount val="1"/>
                <c:pt idx="0">
                  <c:v>Zlínský kraj</c:v>
                </c:pt>
              </c:strCache>
            </c:strRef>
          </c:tx>
          <c:marker>
            <c:symbol val="none"/>
          </c:marker>
          <c:cat>
            <c:numRef>
              <c:f>AgregKraje2!$Q$115:$U$115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AgregKraje2!$Q$124:$U$124</c:f>
              <c:numCache>
                <c:formatCode>General</c:formatCode>
                <c:ptCount val="5"/>
                <c:pt idx="0">
                  <c:v>39.321000000000005</c:v>
                </c:pt>
                <c:pt idx="1">
                  <c:v>38.697000000000003</c:v>
                </c:pt>
                <c:pt idx="2">
                  <c:v>36.868000000000002</c:v>
                </c:pt>
                <c:pt idx="3">
                  <c:v>37.576000000000001</c:v>
                </c:pt>
                <c:pt idx="4">
                  <c:v>36.853999999999999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AgregKraje2!$P$125</c:f>
              <c:strCache>
                <c:ptCount val="1"/>
                <c:pt idx="0">
                  <c:v>Olomoucký kraj</c:v>
                </c:pt>
              </c:strCache>
            </c:strRef>
          </c:tx>
          <c:marker>
            <c:symbol val="none"/>
          </c:marker>
          <c:cat>
            <c:numRef>
              <c:f>AgregKraje2!$Q$115:$U$115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AgregKraje2!$Q$125:$U$125</c:f>
              <c:numCache>
                <c:formatCode>General</c:formatCode>
                <c:ptCount val="5"/>
                <c:pt idx="0">
                  <c:v>33.790000000000006</c:v>
                </c:pt>
                <c:pt idx="1">
                  <c:v>33.865000000000002</c:v>
                </c:pt>
                <c:pt idx="2">
                  <c:v>34.575000000000003</c:v>
                </c:pt>
                <c:pt idx="3">
                  <c:v>35.478000000000002</c:v>
                </c:pt>
                <c:pt idx="4">
                  <c:v>37.808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AgregKraje2!$P$126</c:f>
              <c:strCache>
                <c:ptCount val="1"/>
                <c:pt idx="0">
                  <c:v>Liberecký kraj</c:v>
                </c:pt>
              </c:strCache>
            </c:strRef>
          </c:tx>
          <c:marker>
            <c:symbol val="none"/>
          </c:marker>
          <c:cat>
            <c:numRef>
              <c:f>AgregKraje2!$Q$115:$U$115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AgregKraje2!$Q$126:$U$126</c:f>
              <c:numCache>
                <c:formatCode>General</c:formatCode>
                <c:ptCount val="5"/>
                <c:pt idx="0">
                  <c:v>29.244</c:v>
                </c:pt>
                <c:pt idx="1">
                  <c:v>31.327000000000005</c:v>
                </c:pt>
                <c:pt idx="2">
                  <c:v>31.736999999999995</c:v>
                </c:pt>
                <c:pt idx="3">
                  <c:v>34.105000000000004</c:v>
                </c:pt>
                <c:pt idx="4">
                  <c:v>34.17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AgregKraje2!$P$127</c:f>
              <c:strCache>
                <c:ptCount val="1"/>
                <c:pt idx="0">
                  <c:v>Jihočeský kraj</c:v>
                </c:pt>
              </c:strCache>
            </c:strRef>
          </c:tx>
          <c:marker>
            <c:symbol val="none"/>
          </c:marker>
          <c:cat>
            <c:numRef>
              <c:f>AgregKraje2!$Q$115:$U$115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AgregKraje2!$Q$127:$U$127</c:f>
              <c:numCache>
                <c:formatCode>General</c:formatCode>
                <c:ptCount val="5"/>
                <c:pt idx="0">
                  <c:v>44.967000000000006</c:v>
                </c:pt>
                <c:pt idx="1">
                  <c:v>45.034000000000006</c:v>
                </c:pt>
                <c:pt idx="2">
                  <c:v>45.317999999999998</c:v>
                </c:pt>
                <c:pt idx="3">
                  <c:v>44.260000000000005</c:v>
                </c:pt>
                <c:pt idx="4">
                  <c:v>44.223000000000013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AgregKraje2!$P$128</c:f>
              <c:strCache>
                <c:ptCount val="1"/>
                <c:pt idx="0">
                  <c:v>Plzeňský kraj</c:v>
                </c:pt>
              </c:strCache>
            </c:strRef>
          </c:tx>
          <c:marker>
            <c:symbol val="none"/>
          </c:marker>
          <c:cat>
            <c:numRef>
              <c:f>AgregKraje2!$Q$115:$U$115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AgregKraje2!$Q$128:$U$128</c:f>
              <c:numCache>
                <c:formatCode>General</c:formatCode>
                <c:ptCount val="5"/>
                <c:pt idx="0">
                  <c:v>38.505000000000003</c:v>
                </c:pt>
                <c:pt idx="1">
                  <c:v>37.781000000000006</c:v>
                </c:pt>
                <c:pt idx="2">
                  <c:v>39.24</c:v>
                </c:pt>
                <c:pt idx="3">
                  <c:v>37.564</c:v>
                </c:pt>
                <c:pt idx="4">
                  <c:v>38.268000000000008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AgregKraje2!$P$129</c:f>
              <c:strCache>
                <c:ptCount val="1"/>
                <c:pt idx="0">
                  <c:v>Středočeský kraj</c:v>
                </c:pt>
              </c:strCache>
            </c:strRef>
          </c:tx>
          <c:marker>
            <c:symbol val="none"/>
          </c:marker>
          <c:cat>
            <c:numRef>
              <c:f>AgregKraje2!$Q$115:$U$115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AgregKraje2!$Q$129:$U$129</c:f>
              <c:numCache>
                <c:formatCode>General</c:formatCode>
                <c:ptCount val="5"/>
                <c:pt idx="0">
                  <c:v>36.457999999999998</c:v>
                </c:pt>
                <c:pt idx="1">
                  <c:v>35.637</c:v>
                </c:pt>
                <c:pt idx="2">
                  <c:v>35.697000000000003</c:v>
                </c:pt>
                <c:pt idx="3">
                  <c:v>36.372</c:v>
                </c:pt>
                <c:pt idx="4">
                  <c:v>36.247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84352"/>
        <c:axId val="88886272"/>
      </c:lineChart>
      <c:catAx>
        <c:axId val="88884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rok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8886272"/>
        <c:crosses val="autoZero"/>
        <c:auto val="1"/>
        <c:lblAlgn val="ctr"/>
        <c:lblOffset val="100"/>
        <c:noMultiLvlLbl val="0"/>
      </c:catAx>
      <c:valAx>
        <c:axId val="88886272"/>
        <c:scaling>
          <c:orientation val="minMax"/>
          <c:max val="6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Míra nevratnosti spojení[%]</a:t>
                </a:r>
              </a:p>
            </c:rich>
          </c:tx>
          <c:layout>
            <c:manualLayout>
              <c:xMode val="edge"/>
              <c:yMode val="edge"/>
              <c:x val="1.1214590538653774E-2"/>
              <c:y val="0.3268942960808163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888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8210457842627"/>
          <c:y val="0.10975447689292006"/>
          <c:w val="0.19820296958557421"/>
          <c:h val="0.8668376579509841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0CB-9C2F-4A0A-A7CB-9A798E755F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0D4-E74B-4F1A-8CE9-1C164DE7D9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3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0CB-9C2F-4A0A-A7CB-9A798E755F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0D4-E74B-4F1A-8CE9-1C164DE7D9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61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0CB-9C2F-4A0A-A7CB-9A798E755F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0D4-E74B-4F1A-8CE9-1C164DE7D9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17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0CB-9C2F-4A0A-A7CB-9A798E755F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0D4-E74B-4F1A-8CE9-1C164DE7D9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56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0CB-9C2F-4A0A-A7CB-9A798E755F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0D4-E74B-4F1A-8CE9-1C164DE7D9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42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0CB-9C2F-4A0A-A7CB-9A798E755F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0D4-E74B-4F1A-8CE9-1C164DE7D9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2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0CB-9C2F-4A0A-A7CB-9A798E755F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0D4-E74B-4F1A-8CE9-1C164DE7D9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41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0CB-9C2F-4A0A-A7CB-9A798E755F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0D4-E74B-4F1A-8CE9-1C164DE7D9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48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0CB-9C2F-4A0A-A7CB-9A798E755F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0D4-E74B-4F1A-8CE9-1C164DE7D9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26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0CB-9C2F-4A0A-A7CB-9A798E755F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0D4-E74B-4F1A-8CE9-1C164DE7D9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09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0CB-9C2F-4A0A-A7CB-9A798E755F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0D4-E74B-4F1A-8CE9-1C164DE7D9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78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390CB-9C2F-4A0A-A7CB-9A798E755F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570D4-E74B-4F1A-8CE9-1C164DE7D9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70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5589240"/>
            <a:ext cx="8208912" cy="769640"/>
          </a:xfrm>
        </p:spPr>
        <p:txBody>
          <a:bodyPr>
            <a:normAutofit/>
          </a:bodyPr>
          <a:lstStyle/>
          <a:p>
            <a:pPr algn="l"/>
            <a:r>
              <a:rPr lang="cs-CZ" sz="1500" dirty="0" smtClean="0">
                <a:solidFill>
                  <a:schemeClr val="tx1"/>
                </a:solidFill>
              </a:rPr>
              <a:t>Autor:             			  	    	        Bc. Jan Trčka</a:t>
            </a:r>
          </a:p>
          <a:p>
            <a:pPr algn="l"/>
            <a:r>
              <a:rPr lang="cs-CZ" sz="1500" dirty="0" smtClean="0">
                <a:solidFill>
                  <a:schemeClr val="tx1"/>
                </a:solidFill>
              </a:rPr>
              <a:t>Vedoucí diplomové práce:     		 	       	        doc. Dr. Ing. Jiří Horák</a:t>
            </a:r>
          </a:p>
          <a:p>
            <a:pPr algn="l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Vývoj dopravní obslužnosti v ČR 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ve vybraném období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785672" y="476672"/>
            <a:ext cx="5301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Vysoká škola báňská - Technická univerzita Ostrava   Hornicko-geologická fakulta	</a:t>
            </a:r>
          </a:p>
          <a:p>
            <a:pPr algn="ctr"/>
            <a:r>
              <a:rPr lang="cs-CZ" dirty="0" smtClean="0"/>
              <a:t> Institut </a:t>
            </a:r>
            <a:r>
              <a:rPr lang="cs-CZ" dirty="0" err="1" smtClean="0"/>
              <a:t>geoinformatiky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76" y="3846750"/>
            <a:ext cx="1993555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8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TRAM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3707904" y="1119874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5004048" y="1124746"/>
            <a:ext cx="648072" cy="14061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355976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43565"/>
          </a:xfrm>
        </p:spPr>
        <p:txBody>
          <a:bodyPr>
            <a:normAutofit/>
          </a:bodyPr>
          <a:lstStyle/>
          <a:p>
            <a:pPr lvl="0"/>
            <a:r>
              <a:rPr lang="cs-CZ" sz="1800" dirty="0"/>
              <a:t>hlavní činností je vyhledávat všechna dopravní spojení mezi nástupními a cílovými body</a:t>
            </a:r>
          </a:p>
          <a:p>
            <a:pPr lvl="0"/>
            <a:r>
              <a:rPr lang="cs-CZ" sz="1800" dirty="0"/>
              <a:t>nástupními body mohou být obce, části obcí, nebo zastávky, které aplikace čte z databáze</a:t>
            </a:r>
          </a:p>
          <a:p>
            <a:pPr lvl="0"/>
            <a:r>
              <a:rPr lang="cs-CZ" sz="1800" dirty="0"/>
              <a:t>výsledkem je opět databáze, ve které máme všechna vyhovující spojení a můžeme </a:t>
            </a:r>
            <a:endParaRPr lang="cs-CZ" sz="1800" dirty="0" smtClean="0"/>
          </a:p>
          <a:p>
            <a:pPr marL="0" lvl="0" indent="0">
              <a:buNone/>
            </a:pPr>
            <a:r>
              <a:rPr lang="cs-CZ" sz="1800" dirty="0" smtClean="0"/>
              <a:t>       ji </a:t>
            </a:r>
            <a:r>
              <a:rPr lang="cs-CZ" sz="1800" dirty="0"/>
              <a:t>použít pro další </a:t>
            </a:r>
            <a:r>
              <a:rPr lang="cs-CZ" sz="1800" dirty="0" smtClean="0"/>
              <a:t>analýzu</a:t>
            </a:r>
          </a:p>
          <a:p>
            <a:pPr lvl="0"/>
            <a:endParaRPr lang="cs-CZ" sz="1800" dirty="0"/>
          </a:p>
          <a:p>
            <a:pPr marL="0" indent="0">
              <a:spcAft>
                <a:spcPts val="600"/>
              </a:spcAft>
              <a:buNone/>
            </a:pPr>
            <a:r>
              <a:rPr lang="cs-CZ" sz="1800" dirty="0"/>
              <a:t>Tvorba databáze se skládá ze dvou </a:t>
            </a:r>
            <a:r>
              <a:rPr lang="cs-CZ" sz="1800" dirty="0" smtClean="0"/>
              <a:t>fází:</a:t>
            </a:r>
            <a:endParaRPr lang="cs-CZ" sz="1800" dirty="0"/>
          </a:p>
          <a:p>
            <a:pPr lvl="0"/>
            <a:r>
              <a:rPr lang="cs-CZ" sz="1800" dirty="0"/>
              <a:t>fáze </a:t>
            </a:r>
            <a:r>
              <a:rPr lang="cs-CZ" sz="1800" dirty="0" smtClean="0"/>
              <a:t>vyhledávaní - </a:t>
            </a:r>
            <a:r>
              <a:rPr lang="cs-CZ" sz="1800" dirty="0"/>
              <a:t>masivní vyhledávaní dopravních spojení veřejné hromadné dopravy na základě parametrů vyhledávaní </a:t>
            </a:r>
          </a:p>
          <a:p>
            <a:pPr lvl="0"/>
            <a:r>
              <a:rPr lang="cs-CZ" sz="1800" dirty="0"/>
              <a:t>fáze </a:t>
            </a:r>
            <a:r>
              <a:rPr lang="cs-CZ" sz="1800" dirty="0" smtClean="0"/>
              <a:t>analýzy  </a:t>
            </a:r>
            <a:r>
              <a:rPr lang="cs-CZ" sz="1800" dirty="0"/>
              <a:t>(agregace dat</a:t>
            </a:r>
            <a:r>
              <a:rPr lang="cs-CZ" sz="1800" dirty="0" smtClean="0"/>
              <a:t>) - </a:t>
            </a:r>
            <a:r>
              <a:rPr lang="cs-CZ" sz="1800" dirty="0"/>
              <a:t>analýza zjištěných dat a přehled o dopravní </a:t>
            </a:r>
            <a:endParaRPr lang="cs-CZ" sz="1800" dirty="0" smtClean="0"/>
          </a:p>
          <a:p>
            <a:pPr marL="0" lv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obslužnosti </a:t>
            </a:r>
            <a:r>
              <a:rPr lang="cs-CZ" sz="1800" dirty="0"/>
              <a:t>vybraných územních celků</a:t>
            </a:r>
          </a:p>
          <a:p>
            <a:endParaRPr lang="cs-CZ" sz="1800" dirty="0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5652120" y="112474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s odříznutým a zakulaceným jedním rohem 22"/>
          <p:cNvSpPr/>
          <p:nvPr/>
        </p:nvSpPr>
        <p:spPr>
          <a:xfrm>
            <a:off x="6300192" y="112474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s odříznutým a zakulaceným jedním rohem 23"/>
          <p:cNvSpPr/>
          <p:nvPr/>
        </p:nvSpPr>
        <p:spPr>
          <a:xfrm>
            <a:off x="6948264" y="112474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s odříznutým a zakulaceným jedním rohem 24"/>
          <p:cNvSpPr/>
          <p:nvPr/>
        </p:nvSpPr>
        <p:spPr>
          <a:xfrm>
            <a:off x="7596336" y="112474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1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3888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proces vyhledávaní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4355976" y="1119874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5652120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043565"/>
          </a:xfrm>
        </p:spPr>
        <p:txBody>
          <a:bodyPr>
            <a:normAutofit/>
          </a:bodyPr>
          <a:lstStyle/>
          <a:p>
            <a:pPr marL="285750" lvl="0" indent="-285750" algn="just"/>
            <a:r>
              <a:rPr lang="cs-CZ" sz="1800" dirty="0" smtClean="0"/>
              <a:t>Import jízdních řádů (vlaky a autobusy) včetně DLL knihovny.</a:t>
            </a:r>
          </a:p>
          <a:p>
            <a:pPr marL="285750" indent="-285750" algn="just"/>
            <a:r>
              <a:rPr lang="cs-CZ" sz="1800" smtClean="0"/>
              <a:t>Výběr </a:t>
            </a:r>
            <a:r>
              <a:rPr lang="cs-CZ" sz="1800" dirty="0"/>
              <a:t>předpřipravené databáze pro konkrétní rok (seznam obcí, seznam kombinací obcí se vzdálenostmi mezi obcemi</a:t>
            </a:r>
            <a:r>
              <a:rPr lang="cs-CZ" sz="1800" dirty="0" smtClean="0"/>
              <a:t>).</a:t>
            </a:r>
          </a:p>
          <a:p>
            <a:pPr marL="285750" indent="-285750" algn="just"/>
            <a:r>
              <a:rPr lang="cs-CZ" sz="1800" dirty="0"/>
              <a:t>Automatizovaná kontrola stanic zda názvy odpovídají skutečným zastávkám v IDOS</a:t>
            </a:r>
            <a:r>
              <a:rPr lang="cs-CZ" sz="1800" dirty="0" smtClean="0"/>
              <a:t>. </a:t>
            </a:r>
          </a:p>
          <a:p>
            <a:pPr marL="285750" indent="-285750" algn="just"/>
            <a:r>
              <a:rPr lang="cs-CZ" sz="1800" dirty="0" smtClean="0"/>
              <a:t>Nastavení </a:t>
            </a:r>
            <a:r>
              <a:rPr lang="cs-CZ" sz="1800" dirty="0"/>
              <a:t>parametrů vyhledávaní (den, časový interval</a:t>
            </a:r>
            <a:r>
              <a:rPr lang="cs-CZ" sz="1800" dirty="0" smtClean="0"/>
              <a:t>).</a:t>
            </a:r>
            <a:endParaRPr lang="cs-CZ" sz="1800" dirty="0"/>
          </a:p>
          <a:p>
            <a:pPr marL="285750" lvl="0" indent="-285750" algn="just"/>
            <a:r>
              <a:rPr lang="cs-CZ" sz="1800" dirty="0"/>
              <a:t>Automatizované vyhledávání </a:t>
            </a:r>
            <a:r>
              <a:rPr lang="cs-CZ" sz="1800" dirty="0" smtClean="0"/>
              <a:t>probíhalo </a:t>
            </a:r>
            <a:r>
              <a:rPr lang="cs-CZ" sz="1800" dirty="0"/>
              <a:t>v pěti </a:t>
            </a:r>
            <a:r>
              <a:rPr lang="cs-CZ" sz="1800" dirty="0" smtClean="0"/>
              <a:t>etapách.</a:t>
            </a:r>
          </a:p>
          <a:p>
            <a:pPr marL="1085850" lvl="2" algn="just"/>
            <a:endParaRPr lang="cs-CZ" sz="1000" dirty="0" smtClean="0"/>
          </a:p>
          <a:p>
            <a:pPr marL="285750" indent="-285750"/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004048" y="1119873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s odříznutým a zakulaceným jedním rohem 14"/>
          <p:cNvSpPr/>
          <p:nvPr/>
        </p:nvSpPr>
        <p:spPr>
          <a:xfrm>
            <a:off x="6325950" y="1119873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s odříznutým a zakulaceným jedním rohem 15"/>
          <p:cNvSpPr/>
          <p:nvPr/>
        </p:nvSpPr>
        <p:spPr>
          <a:xfrm>
            <a:off x="6974022" y="1119872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s odříznutým a zakulaceným jedním rohem 16"/>
          <p:cNvSpPr/>
          <p:nvPr/>
        </p:nvSpPr>
        <p:spPr>
          <a:xfrm>
            <a:off x="7622094" y="1119873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33" y="4293096"/>
            <a:ext cx="2554412" cy="2169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3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proces vyhledávaní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4350060" y="1119877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998132" y="1119873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043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285750" indent="-285750"/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652120" y="1127520"/>
            <a:ext cx="648072" cy="141239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11" y="5276663"/>
            <a:ext cx="1368152" cy="128264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95536" y="138314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Výstup TRAM</a:t>
            </a:r>
            <a:endParaRPr lang="cs-CZ" dirty="0"/>
          </a:p>
        </p:txBody>
      </p:sp>
      <p:sp>
        <p:nvSpPr>
          <p:cNvPr id="19" name="Obdélník s odříznutým a zakulaceným jedním rohem 18"/>
          <p:cNvSpPr/>
          <p:nvPr/>
        </p:nvSpPr>
        <p:spPr>
          <a:xfrm>
            <a:off x="6318607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s odříznutým a zakulaceným jedním rohem 19"/>
          <p:cNvSpPr/>
          <p:nvPr/>
        </p:nvSpPr>
        <p:spPr>
          <a:xfrm>
            <a:off x="6966679" y="1119877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7614751" y="1119874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11945"/>
              </p:ext>
            </p:extLst>
          </p:nvPr>
        </p:nvGraphicFramePr>
        <p:xfrm>
          <a:off x="2212256" y="1484784"/>
          <a:ext cx="5078459" cy="46493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42592"/>
                <a:gridCol w="889123"/>
                <a:gridCol w="2946744"/>
              </a:tblGrid>
              <a:tr h="19430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DOJEZDY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2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Název pole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Datový typ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Popis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KODOD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char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kód obce, ze které se spojení hledalo (výchozí obec)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KODDO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char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kód obce, do které se spojení hledalo (cílová obec)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PRIMEKM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integer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přímá (Euklidovská) vzdálenost v km mezi obcemi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VEREJNEKM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integer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vzdálenost v km mezi obcemi s využitím VLD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DOBA6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integer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doba dojížďky vybraného spojení na 6:00 ve formátu </a:t>
                      </a:r>
                      <a:r>
                        <a:rPr lang="cs-CZ" sz="1000" dirty="0" err="1">
                          <a:effectLst/>
                        </a:rPr>
                        <a:t>hodiny:minuty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PRESTUP6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integer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počet přestupů pro vybrané spojení na 6:00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CENA6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integer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cena (plná) vybraného spojení na 6:00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CENAZ6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integer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cena zlevněná (zákaznická) vybraného spojení na 6:00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POCET5_6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integer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počet spojení mezi 5. a 6. hodinou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DOBA8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integer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doba dojížďky vybraného spojení na 8:00 ve formátu </a:t>
                      </a:r>
                      <a:r>
                        <a:rPr lang="cs-CZ" sz="1000" dirty="0" err="1">
                          <a:effectLst/>
                        </a:rPr>
                        <a:t>hodiny:minuty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PRESTUP8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integer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počet přestupů pro vybrané spojení na 8:00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CENA8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integer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cena (plná) vybraného spojení na 8:00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CENAZ8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integer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cena zlevněná (zákaznická) vybraného spojení na 8:00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POCET7_8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integer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počet spojení mezi 7. a 8. hodinou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zpracování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4366674" y="1119872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5662818" y="1119871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043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285750" indent="-285750"/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014746" y="1119877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s odříznutým a zakulaceným jedním rohem 18"/>
          <p:cNvSpPr/>
          <p:nvPr/>
        </p:nvSpPr>
        <p:spPr>
          <a:xfrm>
            <a:off x="6318607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s odříznutým a zakulaceným jedním rohem 19"/>
          <p:cNvSpPr/>
          <p:nvPr/>
        </p:nvSpPr>
        <p:spPr>
          <a:xfrm>
            <a:off x="6966679" y="1119877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7614751" y="1119874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" name="Tabulk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73298"/>
              </p:ext>
            </p:extLst>
          </p:nvPr>
        </p:nvGraphicFramePr>
        <p:xfrm>
          <a:off x="497615" y="1371913"/>
          <a:ext cx="3828290" cy="52018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43829"/>
                <a:gridCol w="512101"/>
                <a:gridCol w="2772360"/>
              </a:tblGrid>
              <a:tr h="27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effectLst/>
                        </a:rPr>
                        <a:t>Název pole</a:t>
                      </a:r>
                      <a:endParaRPr lang="cs-CZ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effectLst/>
                        </a:rPr>
                        <a:t>Datový typ</a:t>
                      </a:r>
                      <a:endParaRPr lang="cs-CZ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effectLst/>
                        </a:rPr>
                        <a:t>Popis</a:t>
                      </a:r>
                      <a:endParaRPr lang="cs-CZ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KOD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kód obce, ze které se spojení hledalo (výchozí obec)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NAZEV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string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Název obce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1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KODOK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string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Kód okresu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1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NAZOK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string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Název okresu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1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KN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Kód kraje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1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SXOB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Souřadnice obce X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1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SYOB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Souřadnice obce Y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40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OBCI100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 vzdálených do 100 km přímou vzdáleností (maximální počet obcí, do kterých nebo ze kterých se hledá spojení)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19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DOBCI6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obcí, ze kterých lze dojíždět do výchozí obce na 6.hodinu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19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DOBCI8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obcí, ze kterých lze dojíždět do výchozí obce na 8.hodinu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19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DOBCI9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obcí, ze kterých lze dojíždět do výchozí obce na 9.hodinu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26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DOBCI14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Počet obcí, ze kterých lze dojíždět do výchozí obce na 14.hodinu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26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DOBCI22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obcí, ze kterých lze dojíždět do výchozí obce na 22.hodinu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28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DOBCI6Z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obcí, ze kterých lze dojíždět do výchozí obce na 6.hodinu a vrátit se po směně zpět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28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DOBCI8Z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obcí, ze kterých lze dojíždět do výchozí obce na 8.hodinu a vrátit se po směně zpět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28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DOBCI9Z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obcí, ze kterých lze dojíždět do výchozí obce na 9.hodinu a vrátit se po směně zpět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28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DOBCI14Z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obcí, ze kterých lze dojíždět do výchozí obce na 14.hodinu a vrátit se po směně zpět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28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DOBCI22Z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obcí, ze kterých lze dojíždět do výchozí obce na 22.hodinu a vrátit se po směně zpět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19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DP_5_6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spojů, který dojíždí do obce mezi 5. a 6.hodinou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19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DP_7_8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integer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Počet spojů, který dojíždí do obce mezi 7. a 8. hodinou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19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DP_8_9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Počet spojů, který dojíždí do obce mezi 8. a 9. hodinou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19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DP_13_14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Počet spojů, který dojíždí do obce mezi 13. a 14. hodinou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  <a:tr h="19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DP_21_22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Počet spojů, který dojíždí do obce mezi  21. a 22. hodinou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/>
                </a:tc>
              </a:tr>
            </a:tbl>
          </a:graphicData>
        </a:graphic>
      </p:graphicFrame>
      <p:graphicFrame>
        <p:nvGraphicFramePr>
          <p:cNvPr id="24" name="Tabulk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29143"/>
              </p:ext>
            </p:extLst>
          </p:nvPr>
        </p:nvGraphicFramePr>
        <p:xfrm>
          <a:off x="4500389" y="1310366"/>
          <a:ext cx="4032051" cy="52869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30256"/>
                <a:gridCol w="426241"/>
                <a:gridCol w="2975554"/>
              </a:tblGrid>
              <a:tr h="17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VOBCI6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integer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obcí, kam lze vyjíždět z výchozí obce na 6.hodinu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7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VOBCI8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obcí, kam lze vyjíždět z výchozí obce na 8.hodinu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7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VOBCI9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Počet obcí, kam lze vyjíždět z výchozí obce na 9.hodinu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7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VOBCI14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Počet obcí, kam lze vyjíždět z výchozí obce na 14.hodinu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7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VOBCI22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obcí, kam lze vyjíždět z výchozí obce na 22.hodinu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280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VOBCI6Z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obcí, kam lze vyjíždět z výchozí obce na 6.hodinu a vrátit se po směně zpět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280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VOBCI8Z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obcí, kam lze vyjíždět z výchozí obce na 8.hodinu a vrátit se po směně zpět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280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VOBCI9Z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obcí, kam lze vyjíždět z výchozí obce na 9.hodinu a vrátit se po směně zpět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280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VOBCI14Z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Počet obcí, kam lze vyjíždět z výchozí obce na 14.hodinu a vrátit se po směně zpět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280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VOBCI22Z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Počet obcí, kam lze vyjíždět z výchozí obce na 22.hodinu a vrátit se po směně zpět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7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VP_5_6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spojů, který vyjíždí z obce mezi 5. a 6.hodinou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7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VP_7_8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spojů, který vyjíždí z obce mezi 7. a 8. hodinou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7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VP_8_9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spojů, který vyjíždí z obce mezi 8. a 9. hodinou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7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VP_13_14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integer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spojů, který vyjíždí z obce mezi 13. a 14. hodinou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7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VP_21_22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spojů, který vyjíždí z obce mezi  21. a 22. hodinou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266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PDO6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float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Podíl dostupných obcí do 100km na 6.hod. (na úrovni obcí)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266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PDO8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float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Podíl dostupných obcí do 100km na 8.hod. (na úrovni obcí)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266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PDO9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float</a:t>
                      </a:r>
                      <a:r>
                        <a:rPr lang="cs-CZ" sz="800" dirty="0">
                          <a:effectLst/>
                        </a:rPr>
                        <a:t> 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Podíl dostupných obcí do 100km na 9.hod. (na úrovni obcí)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266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PDO14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float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Podíl dostupných obcí do 100km na 14.hod. (na úrovni obcí)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266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PDO22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float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Podíl dostupných obcí do 100km na 22.hod. (na úrovni obcí)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7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MNSO6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Míra nevratnosti spojení na 6.hod. (na úrovni obcí)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7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MNSO8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Míra nevratnosti spojení na 8.hod. (na úrovni obcí)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7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MNSO9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Míra nevratnosti spojení na 9.hod. (na úrovni obcí)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7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MNSO14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Míra nevratnosti spojení na 14.hod. (na </a:t>
                      </a:r>
                      <a:r>
                        <a:rPr lang="cs-CZ" sz="800" dirty="0" smtClean="0">
                          <a:effectLst/>
                        </a:rPr>
                        <a:t>úrovni </a:t>
                      </a:r>
                      <a:r>
                        <a:rPr lang="cs-CZ" sz="800" dirty="0">
                          <a:effectLst/>
                        </a:rPr>
                        <a:t>obcí)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7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MNSO22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integer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Míra nevratnosti spojení na 22.hod. (na </a:t>
                      </a:r>
                      <a:r>
                        <a:rPr lang="cs-CZ" sz="800" dirty="0" smtClean="0">
                          <a:effectLst/>
                        </a:rPr>
                        <a:t>úrovni </a:t>
                      </a:r>
                      <a:r>
                        <a:rPr lang="cs-CZ" sz="800" dirty="0">
                          <a:effectLst/>
                        </a:rPr>
                        <a:t>obcí)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8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5022463" y="1119872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355976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075240" cy="504356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sz="1800" b="1" dirty="0" smtClean="0"/>
                  <a:t>Podíl </a:t>
                </a:r>
                <a:r>
                  <a:rPr lang="cs-CZ" sz="1800" b="1" dirty="0"/>
                  <a:t>dostupných obcí z dané </a:t>
                </a:r>
                <a:r>
                  <a:rPr lang="cs-CZ" sz="1800" b="1" dirty="0" smtClean="0"/>
                  <a:t>obce:</a:t>
                </a: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𝑃𝐷</m:t>
                      </m:r>
                      <m:r>
                        <a:rPr lang="en-US" sz="1800" i="1">
                          <a:latin typeface="Cambria Math"/>
                        </a:rPr>
                        <m:t> (</m:t>
                      </m:r>
                      <m:r>
                        <a:rPr lang="en-US" sz="1800" i="1">
                          <a:latin typeface="Cambria Math"/>
                        </a:rPr>
                        <m:t>h𝑜𝑑</m:t>
                      </m:r>
                      <m:r>
                        <a:rPr lang="en-US" sz="1800" i="1">
                          <a:latin typeface="Cambria Math"/>
                        </a:rPr>
                        <m:t>.) [%]=</m:t>
                      </m:r>
                      <m:f>
                        <m:fPr>
                          <m:ctrlPr>
                            <a:rPr lang="cs-CZ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</a:rPr>
                            <m:t>𝑉𝑂𝐵𝐶𝐼</m:t>
                          </m:r>
                          <m:r>
                            <a:rPr lang="en-US" sz="1800" i="1">
                              <a:latin typeface="Cambria Math"/>
                            </a:rPr>
                            <m:t> (</m:t>
                          </m:r>
                          <m:r>
                            <a:rPr lang="en-US" sz="1800" i="1">
                              <a:latin typeface="Cambria Math"/>
                            </a:rPr>
                            <m:t>h𝑜𝑑</m:t>
                          </m:r>
                          <m:r>
                            <a:rPr lang="en-US" sz="1800" i="1">
                              <a:latin typeface="Cambria Math"/>
                            </a:rPr>
                            <m:t>.)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𝑂𝐵𝐶𝐼</m:t>
                          </m:r>
                          <m:r>
                            <a:rPr lang="en-US" sz="1800" i="1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1800" i="1">
                          <a:latin typeface="Cambria Math"/>
                        </a:rPr>
                        <m:t>∗100</m:t>
                      </m:r>
                    </m:oMath>
                  </m:oMathPara>
                </a14:m>
                <a:endParaRPr lang="cs-CZ" sz="1800" dirty="0"/>
              </a:p>
              <a:p>
                <a:pPr marL="0" lvl="1" indent="0">
                  <a:buNone/>
                </a:pPr>
                <a:endParaRPr lang="cs-CZ" sz="1800" dirty="0" smtClean="0"/>
              </a:p>
              <a:p>
                <a:pPr marL="0" lvl="1" indent="0">
                  <a:buNone/>
                </a:pPr>
                <a:r>
                  <a:rPr lang="en-US" sz="1800" b="1" dirty="0" err="1" smtClean="0"/>
                  <a:t>Míra</a:t>
                </a:r>
                <a:r>
                  <a:rPr lang="en-US" sz="1800" b="1" dirty="0" smtClean="0"/>
                  <a:t> </a:t>
                </a:r>
                <a:r>
                  <a:rPr lang="en-US" sz="1800" b="1" dirty="0" err="1"/>
                  <a:t>nevratnosti</a:t>
                </a:r>
                <a:r>
                  <a:rPr lang="en-US" sz="1800" b="1" dirty="0"/>
                  <a:t> </a:t>
                </a:r>
                <a:r>
                  <a:rPr lang="en-US" sz="1800" b="1" dirty="0" err="1" smtClean="0"/>
                  <a:t>spojení</a:t>
                </a:r>
                <a:r>
                  <a:rPr lang="cs-CZ" sz="1800" b="1" dirty="0" smtClean="0"/>
                  <a:t>: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/>
                        </a:rPr>
                        <m:t>𝑀𝑁𝑆</m:t>
                      </m:r>
                      <m:r>
                        <a:rPr lang="cs-CZ" sz="18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/>
                            </a:rPr>
                            <m:t>h𝑜𝑑</m:t>
                          </m:r>
                          <m:r>
                            <a:rPr lang="cs-CZ" sz="1800" i="1">
                              <a:latin typeface="Cambria Math"/>
                            </a:rPr>
                            <m:t>.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cs-CZ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/>
                            </a:rPr>
                            <m:t>%</m:t>
                          </m:r>
                        </m:e>
                      </m:d>
                      <m:r>
                        <a:rPr lang="cs-CZ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/>
                            </a:rPr>
                            <m:t>𝑉𝑂𝐵𝐶𝐼</m:t>
                          </m:r>
                          <m:r>
                            <a:rPr lang="cs-CZ" sz="1800" i="1">
                              <a:latin typeface="Cambria Math"/>
                            </a:rPr>
                            <m:t>(</m:t>
                          </m:r>
                          <m:r>
                            <a:rPr lang="cs-CZ" sz="1800" i="1">
                              <a:latin typeface="Cambria Math"/>
                            </a:rPr>
                            <m:t>h𝑜𝑑</m:t>
                          </m:r>
                          <m:r>
                            <a:rPr lang="cs-CZ" sz="1800" i="1">
                              <a:latin typeface="Cambria Math"/>
                            </a:rPr>
                            <m:t>.)−</m:t>
                          </m:r>
                          <m:r>
                            <a:rPr lang="cs-CZ" sz="1800" i="1">
                              <a:latin typeface="Cambria Math"/>
                            </a:rPr>
                            <m:t>𝑉𝑂𝐵𝐶𝐼𝑍</m:t>
                          </m:r>
                          <m:r>
                            <a:rPr lang="cs-CZ" sz="1800" i="1">
                              <a:latin typeface="Cambria Math"/>
                            </a:rPr>
                            <m:t>(</m:t>
                          </m:r>
                          <m:r>
                            <a:rPr lang="cs-CZ" sz="1800" i="1">
                              <a:latin typeface="Cambria Math"/>
                            </a:rPr>
                            <m:t>h𝑜𝑑</m:t>
                          </m:r>
                          <m:r>
                            <a:rPr lang="cs-CZ" sz="1800" i="1">
                              <a:latin typeface="Cambria Math"/>
                            </a:rPr>
                            <m:t>.)</m:t>
                          </m:r>
                        </m:num>
                        <m:den>
                          <m:r>
                            <a:rPr lang="cs-CZ" sz="1800" i="1">
                              <a:latin typeface="Cambria Math"/>
                            </a:rPr>
                            <m:t>𝑉𝑂𝐵𝐶𝐼</m:t>
                          </m:r>
                          <m:r>
                            <a:rPr lang="cs-CZ" sz="1800" i="1">
                              <a:latin typeface="Cambria Math"/>
                            </a:rPr>
                            <m:t>(</m:t>
                          </m:r>
                          <m:r>
                            <a:rPr lang="cs-CZ" sz="1800" i="1">
                              <a:latin typeface="Cambria Math"/>
                            </a:rPr>
                            <m:t>h𝑜𝑑</m:t>
                          </m:r>
                          <m:r>
                            <a:rPr lang="cs-CZ" sz="1800" i="1">
                              <a:latin typeface="Cambria Math"/>
                            </a:rPr>
                            <m:t>.)</m:t>
                          </m:r>
                        </m:den>
                      </m:f>
                      <m:r>
                        <a:rPr lang="cs-CZ" sz="1800" i="1">
                          <a:latin typeface="Cambria Math"/>
                        </a:rPr>
                        <m:t>∗100</m:t>
                      </m:r>
                    </m:oMath>
                  </m:oMathPara>
                </a14:m>
                <a:endParaRPr lang="cs-CZ" sz="1800" dirty="0"/>
              </a:p>
              <a:p>
                <a:pPr marL="285750" indent="-285750"/>
                <a:endParaRPr lang="cs-CZ" sz="1800" dirty="0" smtClean="0"/>
              </a:p>
              <a:p>
                <a:endParaRPr lang="cs-CZ" sz="1800" dirty="0" smtClean="0"/>
              </a:p>
              <a:p>
                <a:pPr marL="1828800" lvl="4" indent="0">
                  <a:buNone/>
                </a:pPr>
                <a:endParaRPr lang="cs-CZ" sz="600" dirty="0"/>
              </a:p>
              <a:p>
                <a:pPr marL="1828800" lvl="4" indent="0">
                  <a:buNone/>
                </a:pPr>
                <a:endParaRPr lang="cs-CZ" sz="600" dirty="0" smtClean="0"/>
              </a:p>
              <a:p>
                <a:pPr marL="1828800" lvl="4" indent="0">
                  <a:buNone/>
                </a:pPr>
                <a:endParaRPr lang="cs-CZ" sz="600" dirty="0"/>
              </a:p>
              <a:p>
                <a:pPr marL="1828800" lvl="4" indent="0">
                  <a:buNone/>
                </a:pPr>
                <a:endParaRPr lang="cs-CZ" sz="600" dirty="0" smtClean="0"/>
              </a:p>
              <a:p>
                <a:pPr marL="1828800" lvl="4" indent="0">
                  <a:buNone/>
                </a:pPr>
                <a:endParaRPr lang="cs-CZ" sz="600" dirty="0"/>
              </a:p>
              <a:p>
                <a:pPr marL="1828800" lvl="4" indent="0">
                  <a:buNone/>
                </a:pPr>
                <a:endParaRPr lang="cs-CZ" sz="600" dirty="0" smtClean="0"/>
              </a:p>
              <a:p>
                <a:pPr marL="1828800" lvl="4" indent="0">
                  <a:buNone/>
                </a:pPr>
                <a:endParaRPr lang="cs-CZ" sz="600" dirty="0"/>
              </a:p>
              <a:p>
                <a:pPr marL="1828800" lvl="4" indent="0">
                  <a:buNone/>
                </a:pPr>
                <a:endParaRPr lang="cs-CZ" sz="600" dirty="0" smtClean="0"/>
              </a:p>
              <a:p>
                <a:pPr marL="1828800" lvl="4" indent="0">
                  <a:buNone/>
                </a:pPr>
                <a:endParaRPr lang="cs-CZ" sz="600" dirty="0"/>
              </a:p>
              <a:p>
                <a:pPr marL="1828800" lvl="4" indent="0">
                  <a:buNone/>
                </a:pPr>
                <a:r>
                  <a:rPr lang="cs-CZ" sz="1200" i="1" dirty="0" smtClean="0"/>
                  <a:t>Vysvětlivky:</a:t>
                </a:r>
              </a:p>
              <a:p>
                <a:pPr marL="1828800" lvl="4" indent="0">
                  <a:buNone/>
                </a:pPr>
                <a:r>
                  <a:rPr lang="cs-CZ" sz="1200" i="1" dirty="0" smtClean="0"/>
                  <a:t>VOBCI - počet obcí, kam lze vyjíždět z výchozí obce na určitou hodinu</a:t>
                </a:r>
              </a:p>
              <a:p>
                <a:pPr marL="1828800" lvl="4" indent="0">
                  <a:buNone/>
                </a:pPr>
                <a:r>
                  <a:rPr lang="cs-CZ" sz="1200" i="1" dirty="0" smtClean="0"/>
                  <a:t>VOBCIZ - </a:t>
                </a:r>
                <a:r>
                  <a:rPr lang="cs-CZ" sz="1200" i="1" dirty="0"/>
                  <a:t>počet obcí, kam lze vyjíždět z výchozí obce na určitou </a:t>
                </a:r>
                <a:r>
                  <a:rPr lang="cs-CZ" sz="1200" i="1" dirty="0" smtClean="0"/>
                  <a:t>hodinu a vrátit se po směně zpět</a:t>
                </a:r>
              </a:p>
              <a:p>
                <a:pPr marL="1828800" lvl="4" indent="0">
                  <a:buNone/>
                </a:pPr>
                <a:r>
                  <a:rPr lang="cs-CZ" sz="1200" i="1" dirty="0" smtClean="0"/>
                  <a:t>OBCI100 - počet obcí vzdálených do 100km přímou vzdáleností</a:t>
                </a:r>
                <a:endParaRPr lang="cs-CZ" sz="1200" i="1" dirty="0"/>
              </a:p>
              <a:p>
                <a:pPr marL="1828800" lvl="4" indent="0">
                  <a:buNone/>
                </a:pPr>
                <a:endParaRPr lang="cs-CZ" sz="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75240" cy="5043565"/>
              </a:xfrm>
              <a:blipFill rotWithShape="1">
                <a:blip r:embed="rId2"/>
                <a:stretch>
                  <a:fillRect l="-604" t="-10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s odříznutým a zakulaceným jedním rohem 13"/>
          <p:cNvSpPr/>
          <p:nvPr/>
        </p:nvSpPr>
        <p:spPr>
          <a:xfrm>
            <a:off x="6318607" y="1119877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s odříznutým a zakulaceným jedním rohem 18"/>
          <p:cNvSpPr/>
          <p:nvPr/>
        </p:nvSpPr>
        <p:spPr>
          <a:xfrm>
            <a:off x="5670535" y="1119871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s odříznutým a zakulaceným jedním rohem 19"/>
          <p:cNvSpPr/>
          <p:nvPr/>
        </p:nvSpPr>
        <p:spPr>
          <a:xfrm>
            <a:off x="6966679" y="1119877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7614751" y="1119874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H:\VSB_TUO\Ing\DP\Prezentace\trcka_1101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7" y="4941168"/>
            <a:ext cx="1597597" cy="1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výsledky - kraje 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5646313" y="1119872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355976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5158981"/>
          </a:xfrm>
        </p:spPr>
        <p:txBody>
          <a:bodyPr>
            <a:normAutofit/>
          </a:bodyPr>
          <a:lstStyle/>
          <a:p>
            <a:pPr marL="285750" indent="-285750"/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004048" y="1119873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s odříznutým a zakulaceným jedním rohem 18"/>
          <p:cNvSpPr/>
          <p:nvPr/>
        </p:nvSpPr>
        <p:spPr>
          <a:xfrm>
            <a:off x="6294385" y="1119871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s odříznutým a zakulaceným jedním rohem 19"/>
          <p:cNvSpPr/>
          <p:nvPr/>
        </p:nvSpPr>
        <p:spPr>
          <a:xfrm>
            <a:off x="6966679" y="1119877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7614751" y="1119874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6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70485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výsledky - kraje 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5670535" y="1119874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355976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043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285750" indent="-285750"/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004048" y="1119873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s odříznutým a zakulaceným jedním rohem 18"/>
          <p:cNvSpPr/>
          <p:nvPr/>
        </p:nvSpPr>
        <p:spPr>
          <a:xfrm>
            <a:off x="6318607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s odříznutým a zakulaceným jedním rohem 19"/>
          <p:cNvSpPr/>
          <p:nvPr/>
        </p:nvSpPr>
        <p:spPr>
          <a:xfrm>
            <a:off x="6966679" y="1119877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7614751" y="1119874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2" name="Graf 21"/>
          <p:cNvGraphicFramePr/>
          <p:nvPr>
            <p:extLst>
              <p:ext uri="{D42A27DB-BD31-4B8C-83A1-F6EECF244321}">
                <p14:modId xmlns:p14="http://schemas.microsoft.com/office/powerpoint/2010/main" val="3318763285"/>
              </p:ext>
            </p:extLst>
          </p:nvPr>
        </p:nvGraphicFramePr>
        <p:xfrm>
          <a:off x="1620788" y="1616002"/>
          <a:ext cx="6407596" cy="483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2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výsledky - kraje 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5670535" y="1119874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355976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043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285750" indent="-285750"/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004048" y="1119873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s odříznutým a zakulaceným jedním rohem 18"/>
          <p:cNvSpPr/>
          <p:nvPr/>
        </p:nvSpPr>
        <p:spPr>
          <a:xfrm>
            <a:off x="6318607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s odříznutým a zakulaceným jedním rohem 19"/>
          <p:cNvSpPr/>
          <p:nvPr/>
        </p:nvSpPr>
        <p:spPr>
          <a:xfrm>
            <a:off x="6966679" y="1119877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7614751" y="1119874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2" name="Graf 21"/>
          <p:cNvGraphicFramePr/>
          <p:nvPr>
            <p:extLst>
              <p:ext uri="{D42A27DB-BD31-4B8C-83A1-F6EECF244321}">
                <p14:modId xmlns:p14="http://schemas.microsoft.com/office/powerpoint/2010/main" val="3523230048"/>
              </p:ext>
            </p:extLst>
          </p:nvPr>
        </p:nvGraphicFramePr>
        <p:xfrm>
          <a:off x="755576" y="1340768"/>
          <a:ext cx="74168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76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výsledky - kraje 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5670535" y="1119874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355976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043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285750" indent="-285750"/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004048" y="1119873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s odříznutým a zakulaceným jedním rohem 18"/>
          <p:cNvSpPr/>
          <p:nvPr/>
        </p:nvSpPr>
        <p:spPr>
          <a:xfrm>
            <a:off x="6318607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s odříznutým a zakulaceným jedním rohem 19"/>
          <p:cNvSpPr/>
          <p:nvPr/>
        </p:nvSpPr>
        <p:spPr>
          <a:xfrm>
            <a:off x="6966679" y="1119877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7614751" y="1119874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791693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výsledky - kraje 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5670535" y="1119874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355976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043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285750" indent="-285750"/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004048" y="1119873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s odříznutým a zakulaceným jedním rohem 18"/>
          <p:cNvSpPr/>
          <p:nvPr/>
        </p:nvSpPr>
        <p:spPr>
          <a:xfrm>
            <a:off x="6318607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s odříznutým a zakulaceným jedním rohem 19"/>
          <p:cNvSpPr/>
          <p:nvPr/>
        </p:nvSpPr>
        <p:spPr>
          <a:xfrm>
            <a:off x="6966679" y="1119877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7614751" y="1119874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2" name="Graf 21"/>
          <p:cNvGraphicFramePr/>
          <p:nvPr>
            <p:extLst>
              <p:ext uri="{D42A27DB-BD31-4B8C-83A1-F6EECF244321}">
                <p14:modId xmlns:p14="http://schemas.microsoft.com/office/powerpoint/2010/main" val="357720318"/>
              </p:ext>
            </p:extLst>
          </p:nvPr>
        </p:nvGraphicFramePr>
        <p:xfrm>
          <a:off x="1331640" y="1694065"/>
          <a:ext cx="6142024" cy="452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92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395536" y="1268760"/>
            <a:ext cx="8280920" cy="5392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>
                <a:cs typeface="Arial" pitchFamily="34" charset="0"/>
              </a:rPr>
              <a:t>Doprava svým působením umožňuje překonání bariéry </a:t>
            </a:r>
            <a:r>
              <a:rPr lang="cs-CZ" sz="2200" dirty="0" smtClean="0">
                <a:cs typeface="Arial" pitchFamily="34" charset="0"/>
              </a:rPr>
              <a:t>prostoru.</a:t>
            </a:r>
            <a:endParaRPr lang="cs-CZ" sz="2200" dirty="0">
              <a:cs typeface="Arial" pitchFamily="34" charset="0"/>
            </a:endParaRPr>
          </a:p>
          <a:p>
            <a:r>
              <a:rPr lang="cs-CZ" sz="2200" dirty="0" smtClean="0">
                <a:cs typeface="Arial" pitchFamily="34" charset="0"/>
              </a:rPr>
              <a:t>Doprava stále platí za jeden z velmi významných lokalizačních faktorů v regionálním rozvoji.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4782" y="129233"/>
            <a:ext cx="8229600" cy="1143000"/>
          </a:xfrm>
        </p:spPr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5"/>
            <a:ext cx="720080" cy="144016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3059832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4355976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5004048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85" y="3573016"/>
            <a:ext cx="3763182" cy="2599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bdélník s odříznutým a zakulaceným jedním rohem 13"/>
          <p:cNvSpPr/>
          <p:nvPr/>
        </p:nvSpPr>
        <p:spPr>
          <a:xfrm>
            <a:off x="5650662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s odříznutým a zakulaceným jedním rohem 15"/>
          <p:cNvSpPr/>
          <p:nvPr/>
        </p:nvSpPr>
        <p:spPr>
          <a:xfrm>
            <a:off x="6298734" y="1119874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s odříznutým a zakulaceným jedním rohem 16"/>
          <p:cNvSpPr/>
          <p:nvPr/>
        </p:nvSpPr>
        <p:spPr>
          <a:xfrm>
            <a:off x="6946806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s odříznutým a zakulaceným jedním rohem 17"/>
          <p:cNvSpPr/>
          <p:nvPr/>
        </p:nvSpPr>
        <p:spPr>
          <a:xfrm>
            <a:off x="7594878" y="1119874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1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výsledky - kraje 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5670535" y="1119874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355976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043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285750" indent="-285750"/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004048" y="1119873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s odříznutým a zakulaceným jedním rohem 18"/>
          <p:cNvSpPr/>
          <p:nvPr/>
        </p:nvSpPr>
        <p:spPr>
          <a:xfrm>
            <a:off x="6318607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s odříznutým a zakulaceným jedním rohem 19"/>
          <p:cNvSpPr/>
          <p:nvPr/>
        </p:nvSpPr>
        <p:spPr>
          <a:xfrm>
            <a:off x="6966679" y="1119877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7614751" y="1119874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8" name="Graf 17"/>
          <p:cNvGraphicFramePr/>
          <p:nvPr>
            <p:extLst>
              <p:ext uri="{D42A27DB-BD31-4B8C-83A1-F6EECF244321}">
                <p14:modId xmlns:p14="http://schemas.microsoft.com/office/powerpoint/2010/main" val="2282813462"/>
              </p:ext>
            </p:extLst>
          </p:nvPr>
        </p:nvGraphicFramePr>
        <p:xfrm>
          <a:off x="1115615" y="1484784"/>
          <a:ext cx="7147207" cy="487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03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výsledky - okresy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6318607" y="1119872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355976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5158981"/>
          </a:xfrm>
        </p:spPr>
        <p:txBody>
          <a:bodyPr>
            <a:normAutofit/>
          </a:bodyPr>
          <a:lstStyle/>
          <a:p>
            <a:pPr marL="285750" indent="-285750"/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004048" y="1119873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s odříznutým a zakulaceným jedním rohem 18"/>
          <p:cNvSpPr/>
          <p:nvPr/>
        </p:nvSpPr>
        <p:spPr>
          <a:xfrm>
            <a:off x="5670535" y="1119871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s odříznutým a zakulaceným jedním rohem 19"/>
          <p:cNvSpPr/>
          <p:nvPr/>
        </p:nvSpPr>
        <p:spPr>
          <a:xfrm>
            <a:off x="6966679" y="1119877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7614751" y="1119874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11560" y="148478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8" name="Obrázek 17" descr="PD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860" y="1321201"/>
            <a:ext cx="3841823" cy="2713035"/>
          </a:xfrm>
          <a:prstGeom prst="rect">
            <a:avLst/>
          </a:prstGeom>
        </p:spPr>
      </p:pic>
      <p:pic>
        <p:nvPicPr>
          <p:cNvPr id="23" name="Obrázek 22" descr="PD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1179" y="1323111"/>
            <a:ext cx="3893607" cy="2742206"/>
          </a:xfrm>
          <a:prstGeom prst="rect">
            <a:avLst/>
          </a:prstGeom>
        </p:spPr>
      </p:pic>
      <p:pic>
        <p:nvPicPr>
          <p:cNvPr id="24" name="Obrázek 23" descr="PD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861048"/>
            <a:ext cx="3672408" cy="2593396"/>
          </a:xfrm>
          <a:prstGeom prst="rect">
            <a:avLst/>
          </a:prstGeom>
        </p:spPr>
      </p:pic>
      <p:pic>
        <p:nvPicPr>
          <p:cNvPr id="25" name="Obrázek 24" descr="MNS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4914" y="3909655"/>
            <a:ext cx="3809872" cy="26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výsledky - okresy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6318607" y="1119872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355976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5158981"/>
          </a:xfrm>
        </p:spPr>
        <p:txBody>
          <a:bodyPr>
            <a:normAutofit/>
          </a:bodyPr>
          <a:lstStyle/>
          <a:p>
            <a:pPr marL="285750" indent="-285750"/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004048" y="1119873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s odříznutým a zakulaceným jedním rohem 18"/>
          <p:cNvSpPr/>
          <p:nvPr/>
        </p:nvSpPr>
        <p:spPr>
          <a:xfrm>
            <a:off x="5670535" y="1119871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s odříznutým a zakulaceným jedním rohem 19"/>
          <p:cNvSpPr/>
          <p:nvPr/>
        </p:nvSpPr>
        <p:spPr>
          <a:xfrm>
            <a:off x="6966679" y="1119877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7614751" y="1119874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11560" y="148478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8" name="Obrázek 17" descr="MNS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83691"/>
            <a:ext cx="4428492" cy="3127331"/>
          </a:xfrm>
          <a:prstGeom prst="rect">
            <a:avLst/>
          </a:prstGeom>
        </p:spPr>
      </p:pic>
      <p:pic>
        <p:nvPicPr>
          <p:cNvPr id="22" name="Obrázek 21" descr="MNS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603847"/>
            <a:ext cx="4212651" cy="29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výsledky - okresy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6966679" y="1119872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355976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5158981"/>
          </a:xfrm>
        </p:spPr>
        <p:txBody>
          <a:bodyPr>
            <a:normAutofit/>
          </a:bodyPr>
          <a:lstStyle/>
          <a:p>
            <a:pPr marL="285750" indent="-285750"/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004048" y="1119873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s odříznutým a zakulaceným jedním rohem 18"/>
          <p:cNvSpPr/>
          <p:nvPr/>
        </p:nvSpPr>
        <p:spPr>
          <a:xfrm>
            <a:off x="5670535" y="1119871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s odříznutým a zakulaceným jedním rohem 19"/>
          <p:cNvSpPr/>
          <p:nvPr/>
        </p:nvSpPr>
        <p:spPr>
          <a:xfrm>
            <a:off x="6318607" y="1119870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7614751" y="1119874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 descr="MNS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4142" y="3501008"/>
            <a:ext cx="4445453" cy="3139309"/>
          </a:xfrm>
          <a:prstGeom prst="rect">
            <a:avLst/>
          </a:prstGeom>
        </p:spPr>
      </p:pic>
      <p:pic>
        <p:nvPicPr>
          <p:cNvPr id="2050" name="Picture 2" descr="E:\VSB_TUO\Ing\DP\DVD-R\Analyzy\výstupy\rok\2009\okresy\MNS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479" y="1285132"/>
            <a:ext cx="4402546" cy="3109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7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výsledky - obce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6950002" y="1119870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355976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5158981"/>
          </a:xfrm>
        </p:spPr>
        <p:txBody>
          <a:bodyPr>
            <a:normAutofit/>
          </a:bodyPr>
          <a:lstStyle/>
          <a:p>
            <a:pPr marL="285750" indent="-285750"/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004048" y="1119873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s odříznutým a zakulaceným jedním rohem 18"/>
          <p:cNvSpPr/>
          <p:nvPr/>
        </p:nvSpPr>
        <p:spPr>
          <a:xfrm>
            <a:off x="5670535" y="1119871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s odříznutým a zakulaceným jedním rohem 19"/>
          <p:cNvSpPr/>
          <p:nvPr/>
        </p:nvSpPr>
        <p:spPr>
          <a:xfrm>
            <a:off x="6318607" y="1119869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7614751" y="1119874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Obrázek 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7" y="1283247"/>
            <a:ext cx="3816424" cy="2779365"/>
          </a:xfrm>
          <a:prstGeom prst="rect">
            <a:avLst/>
          </a:prstGeom>
        </p:spPr>
      </p:pic>
      <p:pic>
        <p:nvPicPr>
          <p:cNvPr id="25" name="Obrázek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59" y="1283247"/>
            <a:ext cx="3796155" cy="2779365"/>
          </a:xfrm>
          <a:prstGeom prst="rect">
            <a:avLst/>
          </a:prstGeom>
        </p:spPr>
      </p:pic>
      <p:pic>
        <p:nvPicPr>
          <p:cNvPr id="26" name="Obrázek 5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7" y="3836368"/>
            <a:ext cx="3919661" cy="2807397"/>
          </a:xfrm>
          <a:prstGeom prst="rect">
            <a:avLst/>
          </a:prstGeom>
        </p:spPr>
      </p:pic>
      <p:pic>
        <p:nvPicPr>
          <p:cNvPr id="27" name="Obrázek 6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13" y="3836368"/>
            <a:ext cx="3708410" cy="268897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059832" y="2202210"/>
            <a:ext cx="211093" cy="1071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3119718" y="2249091"/>
            <a:ext cx="121962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7359697" y="2016175"/>
            <a:ext cx="216024" cy="91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Line 3"/>
          <p:cNvSpPr>
            <a:spLocks noChangeShapeType="1"/>
          </p:cNvSpPr>
          <p:nvPr/>
        </p:nvSpPr>
        <p:spPr bwMode="auto">
          <a:xfrm>
            <a:off x="7424183" y="2061952"/>
            <a:ext cx="124811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7208159" y="4555331"/>
            <a:ext cx="216024" cy="91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Line 3"/>
          <p:cNvSpPr>
            <a:spLocks noChangeShapeType="1"/>
          </p:cNvSpPr>
          <p:nvPr/>
        </p:nvSpPr>
        <p:spPr bwMode="auto">
          <a:xfrm>
            <a:off x="7272645" y="4598863"/>
            <a:ext cx="124811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119718" y="4757108"/>
            <a:ext cx="216024" cy="1120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>
            <a:off x="3191396" y="4811996"/>
            <a:ext cx="124811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7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smtClean="0"/>
              <a:t>závěr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6966679" y="1119870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355976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5158981"/>
          </a:xfrm>
        </p:spPr>
        <p:txBody>
          <a:bodyPr>
            <a:normAutofit/>
          </a:bodyPr>
          <a:lstStyle/>
          <a:p>
            <a:pPr marL="285750" indent="-285750"/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004048" y="1119873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s odříznutým a zakulaceným jedním rohem 18"/>
          <p:cNvSpPr/>
          <p:nvPr/>
        </p:nvSpPr>
        <p:spPr>
          <a:xfrm>
            <a:off x="5670535" y="1119871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s odříznutým a zakulaceným jedním rohem 19"/>
          <p:cNvSpPr/>
          <p:nvPr/>
        </p:nvSpPr>
        <p:spPr>
          <a:xfrm>
            <a:off x="6318607" y="1119869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7614751" y="1119874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75953" y="1502431"/>
            <a:ext cx="784887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b="1" dirty="0" smtClean="0"/>
              <a:t>Podíl </a:t>
            </a:r>
            <a:r>
              <a:rPr lang="cs-CZ" b="1" dirty="0"/>
              <a:t>dostupných obcí </a:t>
            </a:r>
            <a:r>
              <a:rPr lang="cs-CZ" dirty="0"/>
              <a:t>v roce 2009 oproti roku 2007 vzrostl až o 78%. </a:t>
            </a:r>
            <a:endParaRPr lang="cs-CZ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V</a:t>
            </a:r>
            <a:r>
              <a:rPr lang="cs-CZ" dirty="0"/>
              <a:t> roce 2010 došlo k poklesu dostupnosti o 13</a:t>
            </a:r>
            <a:r>
              <a:rPr lang="cs-CZ" dirty="0" smtClean="0"/>
              <a:t>%.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cs-CZ" dirty="0" smtClean="0"/>
              <a:t>V</a:t>
            </a:r>
            <a:r>
              <a:rPr lang="cs-CZ" dirty="0"/>
              <a:t> roce 2011 oproti roku 2010 dostupnost opět narostla a to o 7%.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b="1" dirty="0" smtClean="0"/>
              <a:t>MNS</a:t>
            </a:r>
            <a:r>
              <a:rPr lang="cs-CZ" dirty="0" smtClean="0"/>
              <a:t> </a:t>
            </a:r>
            <a:r>
              <a:rPr lang="cs-CZ" dirty="0"/>
              <a:t>v roce 2008 narostla o 9 %, oproti roku 2007, tzn. zhoršení </a:t>
            </a:r>
            <a:r>
              <a:rPr lang="cs-CZ" dirty="0" smtClean="0"/>
              <a:t>situace.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V letech 2009 a 2010 došlo k mírnému zvýšení dostupnosti.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/>
              <a:t>M</a:t>
            </a:r>
            <a:r>
              <a:rPr lang="cs-CZ" dirty="0" smtClean="0"/>
              <a:t>ezi lety 2008 a 2010, došlo k výraznému zvýšení dostupnosti, až o 77%.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V roce 2011 došlo k poklesu dostupnosti o 5%, oproti roku 2010.</a:t>
            </a:r>
          </a:p>
          <a:p>
            <a:endParaRPr lang="cs-CZ" dirty="0"/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51090"/>
              </p:ext>
            </p:extLst>
          </p:nvPr>
        </p:nvGraphicFramePr>
        <p:xfrm>
          <a:off x="3336968" y="3956262"/>
          <a:ext cx="2376265" cy="208823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55369"/>
                <a:gridCol w="755369"/>
                <a:gridCol w="865527"/>
              </a:tblGrid>
              <a:tr h="30666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Dopravní dostupnost 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[%]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6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 </a:t>
                      </a:r>
                      <a:r>
                        <a:rPr lang="cs-CZ" sz="1100" b="1" u="none" strike="noStrike" dirty="0" smtClean="0">
                          <a:effectLst/>
                        </a:rPr>
                        <a:t>rok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effectLst/>
                        </a:rPr>
                        <a:t>cesta </a:t>
                      </a:r>
                      <a:r>
                        <a:rPr lang="cs-CZ" sz="1100" b="1" u="none" strike="noStrike" dirty="0">
                          <a:effectLst/>
                        </a:rPr>
                        <a:t>tam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tam a zpět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0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2007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0,47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0,57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2008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0,51 (+)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0,62 (-)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2009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0,84 (+)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0,38 (+)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0,74 (-)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0,35 (+)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0,79 (+)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0,37 (-)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1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7610958" y="1124594"/>
            <a:ext cx="648072" cy="144162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4355976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052" y="1579998"/>
            <a:ext cx="7803372" cy="4945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cs typeface="Times New Roman" pitchFamily="18" charset="0"/>
              </a:rPr>
              <a:t>české tituly:</a:t>
            </a:r>
          </a:p>
          <a:p>
            <a:r>
              <a:rPr lang="cs-CZ" sz="1800" dirty="0">
                <a:cs typeface="Times New Roman" pitchFamily="18" charset="0"/>
              </a:rPr>
              <a:t>Dostupnost zaměstnavatelů v okrese Bruntál </a:t>
            </a:r>
            <a:r>
              <a:rPr lang="cs-CZ" sz="1200" dirty="0"/>
              <a:t>(Horák, Horáková, Peňáz, 2004)</a:t>
            </a:r>
          </a:p>
          <a:p>
            <a:r>
              <a:rPr lang="cs-CZ" sz="1800" dirty="0">
                <a:cs typeface="Times New Roman" pitchFamily="18" charset="0"/>
              </a:rPr>
              <a:t>Dopravní systém České republiky: efektivita a prostorové dopady</a:t>
            </a:r>
            <a:r>
              <a:rPr lang="cs-CZ" sz="1200" dirty="0">
                <a:cs typeface="Times New Roman" pitchFamily="18" charset="0"/>
              </a:rPr>
              <a:t>(Kraft, Vančura, 2009)</a:t>
            </a:r>
          </a:p>
          <a:p>
            <a:r>
              <a:rPr lang="cs-CZ" sz="1800" dirty="0">
                <a:cs typeface="Times New Roman" pitchFamily="18" charset="0"/>
              </a:rPr>
              <a:t>Význam dopravní obslužnosti v rozvoji  venkovských oblastí </a:t>
            </a:r>
            <a:r>
              <a:rPr lang="cs-CZ" sz="1200" dirty="0">
                <a:cs typeface="Times New Roman" pitchFamily="18" charset="0"/>
              </a:rPr>
              <a:t>(Marada, Květoň, 2006)</a:t>
            </a:r>
          </a:p>
          <a:p>
            <a:r>
              <a:rPr lang="cs-CZ" sz="1800" dirty="0">
                <a:cs typeface="Times New Roman" pitchFamily="18" charset="0"/>
              </a:rPr>
              <a:t>Dopravní hierarchie středisek v Česku: Vztah k organizaci osídlení </a:t>
            </a:r>
            <a:r>
              <a:rPr lang="cs-CZ" sz="1200" dirty="0">
                <a:cs typeface="Times New Roman" pitchFamily="18" charset="0"/>
              </a:rPr>
              <a:t>(Marada, 2003)</a:t>
            </a:r>
            <a:endParaRPr lang="cs-CZ" sz="1800" dirty="0">
              <a:cs typeface="Times New Roman" pitchFamily="18" charset="0"/>
            </a:endParaRPr>
          </a:p>
          <a:p>
            <a:r>
              <a:rPr lang="cs-CZ" sz="1800" dirty="0"/>
              <a:t>Dopravní dostupnost zaměstnavatelů v okrese Jeseník ve vztahu k demografickým ukazatelům </a:t>
            </a:r>
            <a:r>
              <a:rPr lang="cs-CZ" sz="1200" dirty="0"/>
              <a:t>(Šeděnková,2004)</a:t>
            </a:r>
          </a:p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b="1" dirty="0">
                <a:cs typeface="Times New Roman" pitchFamily="18" charset="0"/>
              </a:rPr>
              <a:t>zahraniční tituly:</a:t>
            </a:r>
          </a:p>
          <a:p>
            <a:r>
              <a:rPr lang="cs-CZ" sz="1800" dirty="0"/>
              <a:t>Modelling </a:t>
            </a:r>
            <a:r>
              <a:rPr lang="cs-CZ" sz="1800" dirty="0" err="1"/>
              <a:t>spatial</a:t>
            </a:r>
            <a:r>
              <a:rPr lang="cs-CZ" sz="1800" dirty="0"/>
              <a:t> </a:t>
            </a:r>
            <a:r>
              <a:rPr lang="cs-CZ" sz="1800" dirty="0" err="1"/>
              <a:t>accessibility</a:t>
            </a:r>
            <a:r>
              <a:rPr lang="cs-CZ" sz="1800" dirty="0"/>
              <a:t> to public transport </a:t>
            </a:r>
            <a:r>
              <a:rPr lang="cs-CZ" sz="1800" dirty="0" err="1"/>
              <a:t>stops</a:t>
            </a:r>
            <a:r>
              <a:rPr lang="cs-CZ" sz="1800" dirty="0"/>
              <a:t> in </a:t>
            </a:r>
            <a:r>
              <a:rPr lang="cs-CZ" sz="1800" dirty="0" err="1"/>
              <a:t>Ljubljana</a:t>
            </a:r>
            <a:r>
              <a:rPr lang="cs-CZ" sz="1800" dirty="0"/>
              <a:t> (Modelování prostorové dostupnosti k veřejné dopravě zastávek v Lublani) </a:t>
            </a:r>
            <a:r>
              <a:rPr lang="cs-CZ" sz="1200" dirty="0">
                <a:cs typeface="Times New Roman" pitchFamily="18" charset="0"/>
              </a:rPr>
              <a:t>(Kozina, 2010)</a:t>
            </a:r>
            <a:endParaRPr lang="cs-CZ" sz="1800" b="1" dirty="0"/>
          </a:p>
          <a:p>
            <a:r>
              <a:rPr lang="cs-CZ" sz="1800" dirty="0"/>
              <a:t>GIS and </a:t>
            </a:r>
            <a:r>
              <a:rPr lang="cs-CZ" sz="1800" dirty="0" err="1"/>
              <a:t>Transportation</a:t>
            </a:r>
            <a:r>
              <a:rPr lang="cs-CZ" sz="1800" dirty="0"/>
              <a:t>: Status and </a:t>
            </a:r>
            <a:r>
              <a:rPr lang="cs-CZ" sz="1800" dirty="0" err="1"/>
              <a:t>Challenges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dirty="0"/>
              <a:t>      (GIS a doprava: statusy a výzvy) </a:t>
            </a:r>
            <a:r>
              <a:rPr lang="cs-CZ" sz="1200" dirty="0">
                <a:cs typeface="Times New Roman" pitchFamily="18" charset="0"/>
              </a:rPr>
              <a:t>(</a:t>
            </a:r>
            <a:r>
              <a:rPr lang="cs-CZ" sz="1200" dirty="0" err="1">
                <a:cs typeface="Times New Roman" pitchFamily="18" charset="0"/>
              </a:rPr>
              <a:t>Goodchild</a:t>
            </a:r>
            <a:r>
              <a:rPr lang="cs-CZ" sz="1200" dirty="0">
                <a:cs typeface="Times New Roman" pitchFamily="18" charset="0"/>
              </a:rPr>
              <a:t>, 2000)</a:t>
            </a:r>
            <a:endParaRPr lang="cs-CZ" sz="1200" b="1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004048" y="1119873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59929" y="17008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cs-CZ" dirty="0"/>
          </a:p>
        </p:txBody>
      </p:sp>
      <p:sp>
        <p:nvSpPr>
          <p:cNvPr id="16" name="Obdélník s odříznutým a zakulaceným jedním rohem 15"/>
          <p:cNvSpPr/>
          <p:nvPr/>
        </p:nvSpPr>
        <p:spPr>
          <a:xfrm>
            <a:off x="5652120" y="112090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s odříznutým a zakulaceným jedním rohem 16"/>
          <p:cNvSpPr/>
          <p:nvPr/>
        </p:nvSpPr>
        <p:spPr>
          <a:xfrm>
            <a:off x="6300192" y="1119872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s odříznutým a zakulaceným jedním rohem 17"/>
          <p:cNvSpPr/>
          <p:nvPr/>
        </p:nvSpPr>
        <p:spPr>
          <a:xfrm>
            <a:off x="6948264" y="1119870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8535"/>
            <a:ext cx="2287748" cy="13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565057" y="3244334"/>
            <a:ext cx="2013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050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47861" y="1268760"/>
            <a:ext cx="8280920" cy="5392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424" y="90510"/>
            <a:ext cx="8229600" cy="1143000"/>
          </a:xfrm>
        </p:spPr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pic>
        <p:nvPicPr>
          <p:cNvPr id="15" name="Zástupný symbol pro obsah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3" y="4837216"/>
            <a:ext cx="1354645" cy="1806194"/>
          </a:xfrm>
        </p:spPr>
      </p:pic>
      <p:sp>
        <p:nvSpPr>
          <p:cNvPr id="5" name="Obdélník s odříznutým a zakulaceným jedním rohem 4"/>
          <p:cNvSpPr/>
          <p:nvPr/>
        </p:nvSpPr>
        <p:spPr>
          <a:xfrm>
            <a:off x="395536" y="1119875"/>
            <a:ext cx="720080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3059832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4355976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5004048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719572" y="1700808"/>
            <a:ext cx="75968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Cílem práce </a:t>
            </a:r>
            <a:r>
              <a:rPr lang="cs-CZ" sz="1900" dirty="0"/>
              <a:t>je posoudit :</a:t>
            </a:r>
            <a:r>
              <a:rPr lang="cs-CZ" sz="1900" dirty="0" smtClean="0"/>
              <a:t>	a) změny možností dojíždění do zaměstnání </a:t>
            </a:r>
          </a:p>
          <a:p>
            <a:r>
              <a:rPr lang="cs-CZ" sz="1900" dirty="0"/>
              <a:t>	</a:t>
            </a:r>
            <a:r>
              <a:rPr lang="cs-CZ" sz="1900" dirty="0" smtClean="0"/>
              <a:t>		b) dopady omezování spojů (regionální dopady)</a:t>
            </a:r>
          </a:p>
          <a:p>
            <a:r>
              <a:rPr lang="cs-CZ" sz="1900" dirty="0"/>
              <a:t>	</a:t>
            </a:r>
            <a:r>
              <a:rPr lang="cs-CZ" sz="1900" dirty="0" smtClean="0"/>
              <a:t>		c) rušení nočních spojů</a:t>
            </a:r>
            <a:endParaRPr lang="cs-CZ" sz="1900" dirty="0"/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5652120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s odříznutým a zakulaceným jedním rohem 15"/>
          <p:cNvSpPr/>
          <p:nvPr/>
        </p:nvSpPr>
        <p:spPr>
          <a:xfrm>
            <a:off x="6300192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s odříznutým a zakulaceným jedním rohem 16"/>
          <p:cNvSpPr/>
          <p:nvPr/>
        </p:nvSpPr>
        <p:spPr>
          <a:xfrm>
            <a:off x="6948264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s odříznutým a zakulaceným jedním rohem 17"/>
          <p:cNvSpPr/>
          <p:nvPr/>
        </p:nvSpPr>
        <p:spPr>
          <a:xfrm>
            <a:off x="7596336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5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1143000"/>
          </a:xfrm>
        </p:spPr>
        <p:txBody>
          <a:bodyPr/>
          <a:lstStyle/>
          <a:p>
            <a:r>
              <a:rPr lang="cs-CZ" dirty="0" smtClean="0"/>
              <a:t>úkoly práce</a:t>
            </a:r>
            <a:endParaRPr lang="cs-CZ" dirty="0"/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215380"/>
            <a:ext cx="1300593" cy="1300593"/>
          </a:xfrm>
        </p:spPr>
      </p:pic>
      <p:sp>
        <p:nvSpPr>
          <p:cNvPr id="4" name="Obdélník 3"/>
          <p:cNvSpPr/>
          <p:nvPr/>
        </p:nvSpPr>
        <p:spPr>
          <a:xfrm>
            <a:off x="323528" y="1268760"/>
            <a:ext cx="8280920" cy="5369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dirty="0" smtClean="0">
              <a:cs typeface="Times New Roman" pitchFamily="18" charset="0"/>
            </a:endParaRPr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5"/>
            <a:ext cx="720080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6"/>
            <a:ext cx="648072" cy="144016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3059832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4355976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5004048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92646" y="1573071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cs-CZ" dirty="0"/>
              <a:t>Výběr vhodných jízdních řádů, příprava na automatizované zpracování, volba časových intervalů a jiných </a:t>
            </a:r>
            <a:r>
              <a:rPr lang="cs-CZ" dirty="0" smtClean="0"/>
              <a:t>podmínek.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cs-CZ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cs-CZ" dirty="0"/>
              <a:t>Zpracování pomocí specializované aplikace, vytvoření rozsáhlých </a:t>
            </a:r>
            <a:r>
              <a:rPr lang="cs-CZ" dirty="0" smtClean="0"/>
              <a:t>databází.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cs-CZ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cs-CZ" dirty="0"/>
              <a:t>Analýza možnosti dojíždění do obcí v jednotlivých časových řezech</a:t>
            </a:r>
            <a:r>
              <a:rPr lang="cs-CZ" dirty="0" smtClean="0"/>
              <a:t>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cs-CZ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cs-CZ" dirty="0" smtClean="0"/>
              <a:t>Vyhodnocení </a:t>
            </a:r>
            <a:r>
              <a:rPr lang="cs-CZ" dirty="0"/>
              <a:t>časového vývoje, interpretace </a:t>
            </a:r>
            <a:r>
              <a:rPr lang="cs-CZ" dirty="0" smtClean="0"/>
              <a:t>výsledků.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cs-CZ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cs-CZ" dirty="0"/>
              <a:t>Zpracování resumé ve světovém </a:t>
            </a:r>
            <a:r>
              <a:rPr lang="cs-CZ" dirty="0" smtClean="0"/>
              <a:t>jazyce.</a:t>
            </a:r>
            <a:endParaRPr lang="cs-CZ" dirty="0">
              <a:cs typeface="Times New Roman" pitchFamily="18" charset="0"/>
            </a:endParaRPr>
          </a:p>
          <a:p>
            <a:endParaRPr lang="cs-CZ" sz="2000" dirty="0"/>
          </a:p>
        </p:txBody>
      </p:sp>
      <p:sp>
        <p:nvSpPr>
          <p:cNvPr id="15" name="Obdélník s odříznutým a zakulaceným jedním rohem 14"/>
          <p:cNvSpPr/>
          <p:nvPr/>
        </p:nvSpPr>
        <p:spPr>
          <a:xfrm>
            <a:off x="5652120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s odříznutým a zakulaceným jedním rohem 15"/>
          <p:cNvSpPr/>
          <p:nvPr/>
        </p:nvSpPr>
        <p:spPr>
          <a:xfrm>
            <a:off x="6300192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s odříznutým a zakulaceným jedním rohem 16"/>
          <p:cNvSpPr/>
          <p:nvPr/>
        </p:nvSpPr>
        <p:spPr>
          <a:xfrm>
            <a:off x="6948264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s odříznutým a zakulaceným jedním rohem 18"/>
          <p:cNvSpPr/>
          <p:nvPr/>
        </p:nvSpPr>
        <p:spPr>
          <a:xfrm>
            <a:off x="7596336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73" y="4893033"/>
            <a:ext cx="1491681" cy="16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268760"/>
            <a:ext cx="8280920" cy="5369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1143000"/>
          </a:xfrm>
        </p:spPr>
        <p:txBody>
          <a:bodyPr/>
          <a:lstStyle/>
          <a:p>
            <a:r>
              <a:rPr lang="cs-CZ" dirty="0" smtClean="0"/>
              <a:t>data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3059832" y="1119875"/>
            <a:ext cx="648072" cy="144016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1766979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2415051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707904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4355976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5004048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39924" y="1484784"/>
            <a:ext cx="8229600" cy="4525963"/>
          </a:xfrm>
        </p:spPr>
        <p:txBody>
          <a:bodyPr/>
          <a:lstStyle/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dirty="0">
                <a:solidFill>
                  <a:prstClr val="black"/>
                </a:solidFill>
              </a:rPr>
              <a:t>datové soubory jízdních řádů </a:t>
            </a:r>
            <a:r>
              <a:rPr lang="cs-CZ" sz="1800" dirty="0" smtClean="0">
                <a:solidFill>
                  <a:prstClr val="black"/>
                </a:solidFill>
              </a:rPr>
              <a:t>platné v období 2007 </a:t>
            </a:r>
            <a:r>
              <a:rPr lang="cs-CZ" sz="1800" dirty="0">
                <a:solidFill>
                  <a:prstClr val="black"/>
                </a:solidFill>
              </a:rPr>
              <a:t>až 2011:</a:t>
            </a:r>
          </a:p>
          <a:p>
            <a:pPr marL="1200150" lvl="2" indent="-285750">
              <a:spcBef>
                <a:spcPts val="1200"/>
              </a:spcBef>
            </a:pPr>
            <a:r>
              <a:rPr lang="cs-CZ" sz="1800" b="1" dirty="0">
                <a:solidFill>
                  <a:prstClr val="black"/>
                </a:solidFill>
              </a:rPr>
              <a:t>Autobusy  ČR- </a:t>
            </a:r>
            <a:r>
              <a:rPr lang="cs-CZ" sz="1800" dirty="0">
                <a:solidFill>
                  <a:prstClr val="black"/>
                </a:solidFill>
              </a:rPr>
              <a:t>v rozsahu všech provozovatelů veř. linkové osobní 		              dopravy v ČR (</a:t>
            </a:r>
            <a:r>
              <a:rPr lang="cs-CZ" sz="1800" dirty="0" smtClean="0">
                <a:solidFill>
                  <a:prstClr val="black"/>
                </a:solidFill>
              </a:rPr>
              <a:t>2007-2011</a:t>
            </a:r>
            <a:r>
              <a:rPr lang="cs-CZ" sz="1800" dirty="0">
                <a:solidFill>
                  <a:prstClr val="black"/>
                </a:solidFill>
              </a:rPr>
              <a:t>)</a:t>
            </a:r>
          </a:p>
          <a:p>
            <a:pPr marL="1200150" lvl="2" indent="-285750">
              <a:spcBef>
                <a:spcPts val="0"/>
              </a:spcBef>
            </a:pPr>
            <a:r>
              <a:rPr lang="cs-CZ" sz="1800" b="1" dirty="0">
                <a:solidFill>
                  <a:prstClr val="black"/>
                </a:solidFill>
              </a:rPr>
              <a:t>Vlaky ČR- </a:t>
            </a:r>
            <a:r>
              <a:rPr lang="cs-CZ" sz="1800" dirty="0">
                <a:solidFill>
                  <a:prstClr val="black"/>
                </a:solidFill>
              </a:rPr>
              <a:t>v rozsahu úředního vydání jízdního řádu ČD (</a:t>
            </a:r>
            <a:r>
              <a:rPr lang="cs-CZ" sz="1800" dirty="0" smtClean="0">
                <a:solidFill>
                  <a:prstClr val="black"/>
                </a:solidFill>
              </a:rPr>
              <a:t>2007-2011</a:t>
            </a:r>
            <a:r>
              <a:rPr lang="cs-CZ" sz="1800" dirty="0">
                <a:solidFill>
                  <a:prstClr val="black"/>
                </a:solidFill>
              </a:rPr>
              <a:t>)</a:t>
            </a:r>
          </a:p>
          <a:p>
            <a:pPr marL="1200150" lvl="2" indent="-285750">
              <a:spcBef>
                <a:spcPts val="0"/>
              </a:spcBef>
            </a:pPr>
            <a:r>
              <a:rPr lang="cs-CZ" sz="1800" dirty="0">
                <a:solidFill>
                  <a:prstClr val="black"/>
                </a:solidFill>
              </a:rPr>
              <a:t>Autobusy SR- v rozsahu provozovatelů veřejné linkové dopravy v SR 	           (2007-2008)</a:t>
            </a:r>
          </a:p>
          <a:p>
            <a:pPr marL="1200150" lvl="2" indent="-285750">
              <a:spcBef>
                <a:spcPts val="0"/>
              </a:spcBef>
            </a:pPr>
            <a:r>
              <a:rPr lang="cs-CZ" sz="1800" dirty="0">
                <a:solidFill>
                  <a:prstClr val="black"/>
                </a:solidFill>
              </a:rPr>
              <a:t>Vlaky Evropa- vybrané vlakové spoje evropských provozovatelů 	    	             železniční dopravy (2007-2008)</a:t>
            </a:r>
          </a:p>
          <a:p>
            <a:pPr marL="1200150" lvl="2" indent="-285750">
              <a:spcBef>
                <a:spcPts val="0"/>
              </a:spcBef>
            </a:pPr>
            <a:r>
              <a:rPr lang="cs-CZ" sz="1800" dirty="0">
                <a:solidFill>
                  <a:prstClr val="black"/>
                </a:solidFill>
              </a:rPr>
              <a:t>MHD vybraných měst ČR (2007-2011)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800" dirty="0">
                <a:solidFill>
                  <a:prstClr val="black"/>
                </a:solidFill>
              </a:rPr>
              <a:t> </a:t>
            </a:r>
          </a:p>
          <a:p>
            <a:pPr lvl="0">
              <a:buFont typeface="Courier New" pitchFamily="49" charset="0"/>
              <a:buChar char="o"/>
            </a:pPr>
            <a:r>
              <a:rPr lang="cs-CZ" sz="1800" dirty="0"/>
              <a:t>číselníky obcí pro období 2007-2011 dostupné na stránkách </a:t>
            </a:r>
            <a:r>
              <a:rPr lang="cs-CZ" sz="1800" dirty="0" smtClean="0"/>
              <a:t>ČSÚ</a:t>
            </a:r>
          </a:p>
          <a:p>
            <a:pPr lvl="0">
              <a:buFont typeface="Courier New" pitchFamily="49" charset="0"/>
              <a:buChar char="o"/>
            </a:pPr>
            <a:r>
              <a:rPr lang="cs-CZ" sz="1800" dirty="0" smtClean="0"/>
              <a:t>registr sčítacích obvodů, </a:t>
            </a:r>
            <a:r>
              <a:rPr lang="cs-CZ" sz="1800" dirty="0"/>
              <a:t>p</a:t>
            </a:r>
            <a:r>
              <a:rPr lang="cs-CZ" sz="1800" dirty="0" smtClean="0"/>
              <a:t>oskytovatelem </a:t>
            </a:r>
            <a:r>
              <a:rPr lang="cs-CZ" sz="1800" dirty="0"/>
              <a:t>je ČSÚ, který data spravuje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742800"/>
            <a:ext cx="1924050" cy="847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5" y="5260134"/>
            <a:ext cx="196215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285072"/>
            <a:ext cx="1972472" cy="1305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Obdélník s odříznutým a zakulaceným jedním rohem 21"/>
          <p:cNvSpPr/>
          <p:nvPr/>
        </p:nvSpPr>
        <p:spPr>
          <a:xfrm>
            <a:off x="5659165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s odříznutým a zakulaceným jedním rohem 22"/>
          <p:cNvSpPr/>
          <p:nvPr/>
        </p:nvSpPr>
        <p:spPr>
          <a:xfrm>
            <a:off x="6307237" y="1119874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s odříznutým a zakulaceným jedním rohem 23"/>
          <p:cNvSpPr/>
          <p:nvPr/>
        </p:nvSpPr>
        <p:spPr>
          <a:xfrm>
            <a:off x="6955309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s odříznutým a zakulaceným jedním rohem 24"/>
          <p:cNvSpPr/>
          <p:nvPr/>
        </p:nvSpPr>
        <p:spPr>
          <a:xfrm>
            <a:off x="7603381" y="1119874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2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268760"/>
            <a:ext cx="8280920" cy="5369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1143000"/>
          </a:xfrm>
        </p:spPr>
        <p:txBody>
          <a:bodyPr/>
          <a:lstStyle/>
          <a:p>
            <a:r>
              <a:rPr lang="cs-CZ" dirty="0" smtClean="0"/>
              <a:t>parametry vyhledávání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3707904" y="1119875"/>
            <a:ext cx="648072" cy="144016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1766979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2415051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063123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4355976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5004048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09808" y="149612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39924" y="1484784"/>
            <a:ext cx="790527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   Základní </a:t>
            </a:r>
            <a:r>
              <a:rPr lang="cs-CZ" sz="1800" dirty="0"/>
              <a:t>parametry spojení pro sledování dojížďky</a:t>
            </a:r>
            <a:r>
              <a:rPr lang="cs-CZ" sz="1800" dirty="0" smtClean="0"/>
              <a:t>:</a:t>
            </a:r>
          </a:p>
          <a:p>
            <a:pPr marL="0" indent="0">
              <a:buNone/>
            </a:pPr>
            <a:endParaRPr lang="cs-CZ" sz="1800" dirty="0"/>
          </a:p>
          <a:p>
            <a:pPr lvl="2"/>
            <a:r>
              <a:rPr lang="cs-CZ" sz="1800" dirty="0"/>
              <a:t>sledovaný den úterý</a:t>
            </a:r>
          </a:p>
          <a:p>
            <a:pPr lvl="2"/>
            <a:r>
              <a:rPr lang="cs-CZ" sz="1800" dirty="0" smtClean="0"/>
              <a:t>období 5 </a:t>
            </a:r>
            <a:r>
              <a:rPr lang="cs-CZ" sz="1800" dirty="0"/>
              <a:t>let</a:t>
            </a:r>
          </a:p>
          <a:p>
            <a:pPr lvl="2"/>
            <a:r>
              <a:rPr lang="cs-CZ" sz="1800" dirty="0"/>
              <a:t>pro celou ČR </a:t>
            </a:r>
          </a:p>
          <a:p>
            <a:pPr lvl="2"/>
            <a:r>
              <a:rPr lang="cs-CZ" sz="1800" dirty="0"/>
              <a:t>doba cestování </a:t>
            </a:r>
            <a:r>
              <a:rPr lang="cs-CZ" sz="1800" dirty="0" smtClean="0"/>
              <a:t>60 </a:t>
            </a:r>
            <a:r>
              <a:rPr lang="cs-CZ" sz="1800" dirty="0"/>
              <a:t>minut</a:t>
            </a:r>
          </a:p>
          <a:p>
            <a:pPr lvl="2"/>
            <a:r>
              <a:rPr lang="cs-CZ" sz="1800" dirty="0"/>
              <a:t>počet přestupů 5</a:t>
            </a:r>
          </a:p>
          <a:p>
            <a:pPr lvl="2"/>
            <a:r>
              <a:rPr lang="cs-CZ" sz="1800" dirty="0"/>
              <a:t>kombinace dopravních prostředků vlak, autobus</a:t>
            </a:r>
          </a:p>
          <a:p>
            <a:pPr lvl="2"/>
            <a:r>
              <a:rPr lang="cs-CZ" sz="1800" dirty="0"/>
              <a:t>vyhledávaní spojení mezi obcemi na základě euklidovské vzdálenosti do </a:t>
            </a:r>
            <a:r>
              <a:rPr lang="cs-CZ" sz="1800" dirty="0" smtClean="0"/>
              <a:t>100km</a:t>
            </a:r>
          </a:p>
          <a:p>
            <a:pPr lvl="2"/>
            <a:r>
              <a:rPr lang="cs-CZ" sz="1800" dirty="0" smtClean="0"/>
              <a:t>na </a:t>
            </a:r>
            <a:r>
              <a:rPr lang="cs-CZ" sz="1800" dirty="0"/>
              <a:t>úrovní obcí</a:t>
            </a:r>
          </a:p>
          <a:p>
            <a:endParaRPr lang="cs-CZ" sz="1800" dirty="0"/>
          </a:p>
        </p:txBody>
      </p:sp>
      <p:pic>
        <p:nvPicPr>
          <p:cNvPr id="17" name="Zástupný symbol pro obsah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06" y="5445224"/>
            <a:ext cx="1741396" cy="1162767"/>
          </a:xfrm>
          <a:prstGeom prst="rect">
            <a:avLst/>
          </a:prstGeom>
        </p:spPr>
      </p:pic>
      <p:sp>
        <p:nvSpPr>
          <p:cNvPr id="18" name="Obdélník s odříznutým a zakulaceným jedním rohem 17"/>
          <p:cNvSpPr/>
          <p:nvPr/>
        </p:nvSpPr>
        <p:spPr>
          <a:xfrm>
            <a:off x="5672044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s odříznutým a zakulaceným jedním rohem 21"/>
          <p:cNvSpPr/>
          <p:nvPr/>
        </p:nvSpPr>
        <p:spPr>
          <a:xfrm>
            <a:off x="6320116" y="1119874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s odříznutým a zakulaceným jedním rohem 22"/>
          <p:cNvSpPr/>
          <p:nvPr/>
        </p:nvSpPr>
        <p:spPr>
          <a:xfrm>
            <a:off x="6968188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s odříznutým a zakulaceným jedním rohem 23"/>
          <p:cNvSpPr/>
          <p:nvPr/>
        </p:nvSpPr>
        <p:spPr>
          <a:xfrm>
            <a:off x="7616260" y="1119874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3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termíny vyhledávání</a:t>
            </a:r>
            <a:endParaRPr lang="cs-CZ" dirty="0"/>
          </a:p>
        </p:txBody>
      </p:sp>
      <p:graphicFrame>
        <p:nvGraphicFramePr>
          <p:cNvPr id="14" name="Zástupný symbol pro obsah 13"/>
          <p:cNvGraphicFramePr>
            <a:graphicFrameLocks noGrp="1"/>
          </p:cNvGraphicFramePr>
          <p:nvPr>
            <p:ph idx="1"/>
          </p:nvPr>
        </p:nvGraphicFramePr>
        <p:xfrm>
          <a:off x="1682432" y="3063462"/>
          <a:ext cx="5779135" cy="1599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250"/>
                <a:gridCol w="810260"/>
                <a:gridCol w="1170305"/>
                <a:gridCol w="989965"/>
                <a:gridCol w="207835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úterý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jízdní řád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rozsah jízdní řád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odpovídající aktualizace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aktualizace obsahuje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9.10.2007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2006-2007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komplet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23.9.2007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všechny datové soubory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7.10.2008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2007-2008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komplet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8.9.2008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všechny datové soubory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13.10.2009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2008-2009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komplet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26.9.2009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Autobusy ČR + SR, MHD Ostrava,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všechny datové soubory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12.10.2010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2009-2010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komplet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14.6.2010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všechny datové soubory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11.10.2011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2010-2011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komplet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5.10.2011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všechny datové soubory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3707904" y="1124942"/>
            <a:ext cx="648072" cy="141383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4355976" y="1124942"/>
            <a:ext cx="648072" cy="138949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5004048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16288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918049"/>
              </p:ext>
            </p:extLst>
          </p:nvPr>
        </p:nvGraphicFramePr>
        <p:xfrm>
          <a:off x="1349642" y="4149080"/>
          <a:ext cx="6372708" cy="1930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254"/>
                <a:gridCol w="893482"/>
                <a:gridCol w="1290506"/>
                <a:gridCol w="1091644"/>
                <a:gridCol w="2291822"/>
              </a:tblGrid>
              <a:tr h="538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úterý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jízdní řád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rozsah jízdní řád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odpovídající aktualizace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aktualizace obsahuje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325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9.10.2007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2006-2007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komplet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23.9.2007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všechny datové soubory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7.10.2008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2007-2008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komplet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8.9.2008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všechny datové soubory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294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13.10.2009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2008-2009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komplet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26.9.2009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</a:rPr>
                        <a:t>všechny datové soubory</a:t>
                      </a:r>
                      <a:endParaRPr lang="cs-CZ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12.10.2010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2009-2010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komplet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14.6.2010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všechny datové soubory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6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11.10.2011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2010-2011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komplet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5.10.2011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všechny datové soubory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5" y="1460004"/>
            <a:ext cx="3902234" cy="254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4680012" y="1628800"/>
            <a:ext cx="3456384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cs-CZ" dirty="0" smtClean="0"/>
              <a:t>příklad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 smtClean="0"/>
              <a:t>počet aktualizací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 smtClean="0"/>
              <a:t>obsah aktualizace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cs-CZ" dirty="0" smtClean="0"/>
              <a:t>tvorba časové řady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cs-CZ" dirty="0" smtClean="0"/>
              <a:t>úterý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cs-CZ" dirty="0" smtClean="0"/>
              <a:t>komplet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cs-CZ" dirty="0" smtClean="0"/>
              <a:t>všechny datové soubory</a:t>
            </a:r>
            <a:endParaRPr lang="cs-CZ" dirty="0"/>
          </a:p>
        </p:txBody>
      </p:sp>
      <p:cxnSp>
        <p:nvCxnSpPr>
          <p:cNvPr id="19" name="Přímá spojnice 18"/>
          <p:cNvCxnSpPr/>
          <p:nvPr/>
        </p:nvCxnSpPr>
        <p:spPr>
          <a:xfrm flipV="1">
            <a:off x="8136396" y="1268761"/>
            <a:ext cx="504453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>
            <a:endCxn id="4" idx="3"/>
          </p:cNvCxnSpPr>
          <p:nvPr/>
        </p:nvCxnSpPr>
        <p:spPr>
          <a:xfrm>
            <a:off x="8136396" y="3660125"/>
            <a:ext cx="504453" cy="29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s odříznutým a zakulaceným jedním rohem 19"/>
          <p:cNvSpPr/>
          <p:nvPr/>
        </p:nvSpPr>
        <p:spPr>
          <a:xfrm>
            <a:off x="5641874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6289946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s odříznutým a zakulaceným jedním rohem 22"/>
          <p:cNvSpPr/>
          <p:nvPr/>
        </p:nvSpPr>
        <p:spPr>
          <a:xfrm>
            <a:off x="6938018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s odříznutým a zakulaceným jedním rohem 23"/>
          <p:cNvSpPr/>
          <p:nvPr/>
        </p:nvSpPr>
        <p:spPr>
          <a:xfrm>
            <a:off x="7586090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1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20891"/>
            <a:ext cx="8229600" cy="1143000"/>
          </a:xfrm>
        </p:spPr>
        <p:txBody>
          <a:bodyPr/>
          <a:lstStyle/>
          <a:p>
            <a:r>
              <a:rPr lang="cs-CZ" dirty="0" smtClean="0"/>
              <a:t>příprava databáze</a:t>
            </a:r>
            <a:endParaRPr lang="cs-CZ" dirty="0"/>
          </a:p>
        </p:txBody>
      </p:sp>
      <p:graphicFrame>
        <p:nvGraphicFramePr>
          <p:cNvPr id="14" name="Zástupný symbol pro obsah 13"/>
          <p:cNvGraphicFramePr>
            <a:graphicFrameLocks noGrp="1"/>
          </p:cNvGraphicFramePr>
          <p:nvPr>
            <p:ph idx="1"/>
          </p:nvPr>
        </p:nvGraphicFramePr>
        <p:xfrm>
          <a:off x="1682432" y="3063462"/>
          <a:ext cx="5779135" cy="1599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250"/>
                <a:gridCol w="810260"/>
                <a:gridCol w="1170305"/>
                <a:gridCol w="989965"/>
                <a:gridCol w="207835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úterý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jízdní řád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rozsah jízdní řád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odpovídající aktualizace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aktualizace obsahuje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9.10.2007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2006-2007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komplet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23.9.2007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všechny datové soubory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7.10.2008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2007-2008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komplet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8.9.2008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všechny datové soubory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13.10.2009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2008-2009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komplet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26.9.2009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Autobusy ČR + SR, MHD Ostrava,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všechny datové soubory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12.10.2010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2009-2010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komplet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14.6.2010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všechny datové soubory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11.10.2011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2010-2011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komplet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5.10.2011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všechny datové soubory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359929" y="1268760"/>
            <a:ext cx="8280920" cy="53750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888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63688" y="1119874"/>
            <a:ext cx="648072" cy="14888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2411760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3707904" y="1119874"/>
            <a:ext cx="648072" cy="14888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4355976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3059832" y="1119876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5004048" y="1119875"/>
            <a:ext cx="648072" cy="14888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16288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Obdélník s odříznutým a zakulaceným jedním rohem 19"/>
          <p:cNvSpPr/>
          <p:nvPr/>
        </p:nvSpPr>
        <p:spPr>
          <a:xfrm>
            <a:off x="5641874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s odříznutým a zakulaceným jedním rohem 20"/>
          <p:cNvSpPr/>
          <p:nvPr/>
        </p:nvSpPr>
        <p:spPr>
          <a:xfrm>
            <a:off x="6289946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s odříznutým a zakulaceným jedním rohem 22"/>
          <p:cNvSpPr/>
          <p:nvPr/>
        </p:nvSpPr>
        <p:spPr>
          <a:xfrm>
            <a:off x="6938018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s odříznutým a zakulaceným jedním rohem 23"/>
          <p:cNvSpPr/>
          <p:nvPr/>
        </p:nvSpPr>
        <p:spPr>
          <a:xfrm>
            <a:off x="7586090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556792"/>
            <a:ext cx="755059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Před procesem vyhledávání spojení je potřeba připravit vstupní </a:t>
            </a:r>
            <a:r>
              <a:rPr lang="cs-CZ" dirty="0" smtClean="0"/>
              <a:t>tabulky pro</a:t>
            </a:r>
            <a:r>
              <a:rPr lang="cs-CZ" dirty="0"/>
              <a:t> program TRAM: </a:t>
            </a:r>
            <a:endParaRPr lang="cs-CZ" dirty="0" smtClean="0"/>
          </a:p>
          <a:p>
            <a:endParaRPr lang="cs-CZ" dirty="0"/>
          </a:p>
          <a:p>
            <a:pPr marL="285750" lvl="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cs-CZ" dirty="0"/>
              <a:t>tabulka obcí České republiky v rozsahu 5 </a:t>
            </a:r>
            <a:r>
              <a:rPr lang="cs-CZ" dirty="0" smtClean="0"/>
              <a:t>let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aktualizace seznamu obcí ÚIR – ZSJ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přiřazení názvu stanice dle IDOS (název obce)</a:t>
            </a:r>
          </a:p>
          <a:p>
            <a:pPr lvl="1">
              <a:lnSpc>
                <a:spcPct val="150000"/>
              </a:lnSpc>
            </a:pPr>
            <a:endParaRPr lang="cs-CZ" dirty="0"/>
          </a:p>
          <a:p>
            <a:pPr marL="285750" lvl="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cs-CZ" dirty="0"/>
              <a:t>tabulka kombinace obcí se vzdálenostmi mezi </a:t>
            </a:r>
            <a:r>
              <a:rPr lang="cs-CZ" dirty="0" smtClean="0"/>
              <a:t>obcemi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vytvoření kombinací obcí na základě euklidovské vzdálenosti do 100km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OD - DO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9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268760"/>
            <a:ext cx="8280920" cy="5369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1143000"/>
          </a:xfrm>
        </p:spPr>
        <p:txBody>
          <a:bodyPr/>
          <a:lstStyle/>
          <a:p>
            <a:r>
              <a:rPr lang="cs-CZ" dirty="0" smtClean="0"/>
              <a:t>časové intervaly</a:t>
            </a:r>
            <a:endParaRPr lang="cs-CZ" dirty="0"/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1119876"/>
            <a:ext cx="720080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115616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3707904" y="1119875"/>
            <a:ext cx="648072" cy="144016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1766979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2415051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063123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4355976" y="1119876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5004048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09808" y="149612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39924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   </a:t>
            </a:r>
            <a:endParaRPr lang="cs-CZ" sz="1800" dirty="0"/>
          </a:p>
        </p:txBody>
      </p:sp>
      <p:sp>
        <p:nvSpPr>
          <p:cNvPr id="18" name="Obdélník s odříznutým a zakulaceným jedním rohem 17"/>
          <p:cNvSpPr/>
          <p:nvPr/>
        </p:nvSpPr>
        <p:spPr>
          <a:xfrm>
            <a:off x="5672044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s odříznutým a zakulaceným jedním rohem 21"/>
          <p:cNvSpPr/>
          <p:nvPr/>
        </p:nvSpPr>
        <p:spPr>
          <a:xfrm>
            <a:off x="6320116" y="1119874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s odříznutým a zakulaceným jedním rohem 22"/>
          <p:cNvSpPr/>
          <p:nvPr/>
        </p:nvSpPr>
        <p:spPr>
          <a:xfrm>
            <a:off x="6968188" y="1119875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s odříznutým a zakulaceným jedním rohem 23"/>
          <p:cNvSpPr/>
          <p:nvPr/>
        </p:nvSpPr>
        <p:spPr>
          <a:xfrm>
            <a:off x="7616260" y="1119874"/>
            <a:ext cx="648072" cy="1440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91622"/>
              </p:ext>
            </p:extLst>
          </p:nvPr>
        </p:nvGraphicFramePr>
        <p:xfrm>
          <a:off x="1557275" y="2551477"/>
          <a:ext cx="5813425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705"/>
                <a:gridCol w="1036320"/>
                <a:gridCol w="1054100"/>
                <a:gridCol w="1054100"/>
                <a:gridCol w="1054100"/>
                <a:gridCol w="105410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KOD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OdjezdT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PrijezdT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OdjezdZ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PrijezdZ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LimitDoba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4:30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5:45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14:15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15:30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6:30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7:45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16:15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17:30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7:30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8:45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17:15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18:30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12:30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13:45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22:15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23:30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20:30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21:45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6:15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7:30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611560" y="1496122"/>
            <a:ext cx="76527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cs-CZ" dirty="0" smtClean="0"/>
              <a:t>analýza časů dříve vypracovaných studií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cs-CZ" dirty="0" smtClean="0"/>
              <a:t>stanovení časů pro vyhledávání dopravních spojení:</a:t>
            </a:r>
          </a:p>
          <a:p>
            <a:pPr marL="285750" indent="-285750">
              <a:buFont typeface="Courier New" pitchFamily="49" charset="0"/>
              <a:buChar char="o"/>
            </a:pP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55576" y="4145759"/>
            <a:ext cx="7184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cs-CZ" dirty="0"/>
              <a:t>8 (8,5) </a:t>
            </a:r>
            <a:r>
              <a:rPr lang="cs-CZ" dirty="0" smtClean="0"/>
              <a:t>hodinová směna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cs-CZ" dirty="0" err="1" smtClean="0"/>
              <a:t>OdjezdT</a:t>
            </a:r>
            <a:r>
              <a:rPr lang="cs-CZ" dirty="0" smtClean="0"/>
              <a:t> (odjezd tam) - </a:t>
            </a:r>
            <a:r>
              <a:rPr lang="cs-CZ" dirty="0"/>
              <a:t>nejpozdější čas odjezdu ze </a:t>
            </a:r>
            <a:r>
              <a:rPr lang="cs-CZ" dirty="0" smtClean="0"/>
              <a:t>zastávky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cs-CZ" dirty="0" err="1" smtClean="0"/>
              <a:t>PrijezdT</a:t>
            </a:r>
            <a:r>
              <a:rPr lang="cs-CZ" dirty="0" smtClean="0"/>
              <a:t> (příjezd tam) - čas příjezdu do cílové stanice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9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1352</Words>
  <Application>Microsoft Office PowerPoint</Application>
  <PresentationFormat>Předvádění na obrazovce (4:3)</PresentationFormat>
  <Paragraphs>518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Vývoj dopravní obslužnosti v ČR  ve vybraném období</vt:lpstr>
      <vt:lpstr>úvod</vt:lpstr>
      <vt:lpstr>cíl práce</vt:lpstr>
      <vt:lpstr>úkoly práce</vt:lpstr>
      <vt:lpstr>data</vt:lpstr>
      <vt:lpstr>parametry vyhledávání</vt:lpstr>
      <vt:lpstr>termíny vyhledávání</vt:lpstr>
      <vt:lpstr>příprava databáze</vt:lpstr>
      <vt:lpstr>časové intervaly</vt:lpstr>
      <vt:lpstr>TRAM</vt:lpstr>
      <vt:lpstr>proces vyhledávaní</vt:lpstr>
      <vt:lpstr>proces vyhledávaní</vt:lpstr>
      <vt:lpstr>zpracování</vt:lpstr>
      <vt:lpstr>hodnocení</vt:lpstr>
      <vt:lpstr>výsledky - kraje </vt:lpstr>
      <vt:lpstr>výsledky - kraje </vt:lpstr>
      <vt:lpstr>výsledky - kraje </vt:lpstr>
      <vt:lpstr>výsledky - kraje </vt:lpstr>
      <vt:lpstr>výsledky - kraje </vt:lpstr>
      <vt:lpstr>výsledky - kraje </vt:lpstr>
      <vt:lpstr>výsledky - okresy</vt:lpstr>
      <vt:lpstr>výsledky - okresy</vt:lpstr>
      <vt:lpstr>výsledky - okresy</vt:lpstr>
      <vt:lpstr>výsledky - obce</vt:lpstr>
      <vt:lpstr>závěr</vt:lpstr>
      <vt:lpstr>literatura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Honza</dc:creator>
  <cp:lastModifiedBy>Monička</cp:lastModifiedBy>
  <cp:revision>100</cp:revision>
  <dcterms:created xsi:type="dcterms:W3CDTF">2012-10-25T05:50:58Z</dcterms:created>
  <dcterms:modified xsi:type="dcterms:W3CDTF">2013-05-08T16:11:39Z</dcterms:modified>
</cp:coreProperties>
</file>