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5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7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4594C2-B9F1-43FB-BB91-E075D65B165C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990FCE-E8B2-4D32-B60A-FD945A12CF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6" r:id="rId1"/>
    <p:sldLayoutId id="2147484447" r:id="rId2"/>
    <p:sldLayoutId id="2147484448" r:id="rId3"/>
    <p:sldLayoutId id="2147484449" r:id="rId4"/>
    <p:sldLayoutId id="2147484450" r:id="rId5"/>
    <p:sldLayoutId id="2147484451" r:id="rId6"/>
    <p:sldLayoutId id="2147484452" r:id="rId7"/>
    <p:sldLayoutId id="2147484453" r:id="rId8"/>
    <p:sldLayoutId id="2147484454" r:id="rId9"/>
    <p:sldLayoutId id="2147484455" r:id="rId10"/>
    <p:sldLayoutId id="214748445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0"/>
            <a:ext cx="8640960" cy="2304255"/>
          </a:xfrm>
        </p:spPr>
        <p:txBody>
          <a:bodyPr>
            <a:noAutofit/>
          </a:bodyPr>
          <a:lstStyle/>
          <a:p>
            <a:pPr algn="ctr"/>
            <a:r>
              <a:rPr lang="cs-CZ" sz="3000" b="1" dirty="0" smtClean="0"/>
              <a:t>Návrh kompozice mapových výstupů pro účely vizualizace dat Stavebního a Technologického pasportu MU</a:t>
            </a:r>
            <a:endParaRPr lang="cs-CZ" sz="3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676456" cy="1752600"/>
          </a:xfrm>
        </p:spPr>
        <p:txBody>
          <a:bodyPr>
            <a:normAutofit/>
          </a:bodyPr>
          <a:lstStyle/>
          <a:p>
            <a:pPr algn="l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Autor:	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J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an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 K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antor</a:t>
            </a: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Vedoucí práce: 	M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gr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B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c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Z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deněk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  <a:latin typeface="+mn-lt"/>
              </a:rPr>
              <a:t>S</a:t>
            </a:r>
            <a:r>
              <a:rPr lang="cs-CZ" sz="1800" cap="none" dirty="0" err="1" smtClean="0">
                <a:solidFill>
                  <a:schemeClr val="tx1"/>
                </a:solidFill>
                <a:latin typeface="+mn-lt"/>
              </a:rPr>
              <a:t>tachoň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, P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h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.D</a:t>
            </a:r>
            <a:r>
              <a:rPr lang="cs-CZ" sz="1800" dirty="0">
                <a:solidFill>
                  <a:schemeClr val="tx1"/>
                </a:solidFill>
                <a:latin typeface="+mn-lt"/>
              </a:rPr>
              <a:t>. </a:t>
            </a:r>
            <a:endParaRPr lang="cs-CZ" sz="1800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  <a:latin typeface="+mn-lt"/>
              </a:rPr>
              <a:t>Oponent: 		M</a:t>
            </a:r>
            <a:r>
              <a:rPr lang="cs-CZ" sz="1800" cap="none" spc="0" dirty="0" smtClean="0">
                <a:solidFill>
                  <a:schemeClr val="tx1"/>
                </a:solidFill>
                <a:latin typeface="+mn-lt"/>
              </a:rPr>
              <a:t>gr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 R</a:t>
            </a:r>
            <a:r>
              <a:rPr lang="cs-CZ" sz="1800" cap="none" dirty="0" smtClean="0">
                <a:solidFill>
                  <a:schemeClr val="tx1"/>
                </a:solidFill>
                <a:latin typeface="+mn-lt"/>
              </a:rPr>
              <a:t>adim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 Š</a:t>
            </a:r>
            <a:r>
              <a:rPr lang="cs-CZ" sz="1800" cap="none" spc="0" dirty="0" smtClean="0">
                <a:solidFill>
                  <a:schemeClr val="tx1"/>
                </a:solidFill>
                <a:latin typeface="+mn-lt"/>
              </a:rPr>
              <a:t>tampach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, P</a:t>
            </a:r>
            <a:r>
              <a:rPr lang="cs-CZ" sz="1800" cap="none" spc="0" dirty="0" smtClean="0">
                <a:solidFill>
                  <a:schemeClr val="tx1"/>
                </a:solidFill>
                <a:latin typeface="+mn-lt"/>
              </a:rPr>
              <a:t>h</a:t>
            </a:r>
            <a:r>
              <a:rPr lang="cs-CZ" sz="1800" dirty="0" smtClean="0">
                <a:solidFill>
                  <a:schemeClr val="tx1"/>
                </a:solidFill>
                <a:latin typeface="+mn-lt"/>
              </a:rPr>
              <a:t>.D.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63691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Geografický ústav</a:t>
            </a:r>
          </a:p>
          <a:p>
            <a:pPr algn="ctr"/>
            <a:r>
              <a:rPr lang="cs-CZ" sz="2000" dirty="0" smtClean="0"/>
              <a:t>Přírodovědecká fakulta</a:t>
            </a:r>
          </a:p>
          <a:p>
            <a:pPr algn="ctr"/>
            <a:r>
              <a:rPr lang="cs-CZ" sz="2000" dirty="0" smtClean="0"/>
              <a:t>Masarykova univerzita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834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432" y="-33076"/>
            <a:ext cx="9282681" cy="6552728"/>
          </a:xfrm>
        </p:spPr>
      </p:pic>
    </p:spTree>
    <p:extLst>
      <p:ext uri="{BB962C8B-B14F-4D97-AF65-F5344CB8AC3E}">
        <p14:creationId xmlns:p14="http://schemas.microsoft.com/office/powerpoint/2010/main" val="27112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5656" y="5013176"/>
            <a:ext cx="749808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828"/>
            <a:ext cx="5791200" cy="1047646"/>
          </a:xfrm>
        </p:spPr>
        <p:txBody>
          <a:bodyPr/>
          <a:lstStyle/>
          <a:p>
            <a:pPr algn="l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Cíle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práce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Poskytnutá data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Návrh kompozice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Klasifikace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Automatizace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Výstupy práce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0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5791200" cy="1047646"/>
          </a:xfrm>
        </p:spPr>
        <p:txBody>
          <a:bodyPr/>
          <a:lstStyle/>
          <a:p>
            <a:pPr algn="l"/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25780" indent="-342900">
              <a:buFont typeface="Arial" pitchFamily="34" charset="0"/>
              <a:buChar char="•"/>
            </a:pPr>
            <a:r>
              <a:rPr lang="cs-CZ" sz="3000" dirty="0" err="1" smtClean="0">
                <a:latin typeface="Arial" pitchFamily="34" charset="0"/>
                <a:cs typeface="Arial" pitchFamily="34" charset="0"/>
              </a:rPr>
              <a:t>Facility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000" dirty="0">
                <a:latin typeface="Arial" pitchFamily="34" charset="0"/>
                <a:cs typeface="Arial" pitchFamily="34" charset="0"/>
              </a:rPr>
              <a:t>Management SUKB </a:t>
            </a:r>
            <a:r>
              <a:rPr lang="cs-CZ" sz="3000" dirty="0" smtClean="0">
                <a:latin typeface="Arial" pitchFamily="34" charset="0"/>
                <a:cs typeface="Arial" pitchFamily="34" charset="0"/>
              </a:rPr>
              <a:t>MU</a:t>
            </a:r>
          </a:p>
          <a:p>
            <a:pPr marL="525780" indent="-342900">
              <a:buFont typeface="Arial" pitchFamily="34" charset="0"/>
              <a:buChar char="•"/>
            </a:pPr>
            <a:r>
              <a:rPr lang="cs-CZ" sz="3000" dirty="0">
                <a:latin typeface="Arial" pitchFamily="34" charset="0"/>
                <a:cs typeface="Arial" pitchFamily="34" charset="0"/>
              </a:rPr>
              <a:t>Návrh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automatizace</a:t>
            </a:r>
          </a:p>
          <a:p>
            <a:pPr marL="772668" lvl="2" indent="-342900">
              <a:spcBef>
                <a:spcPts val="600"/>
              </a:spcBef>
              <a:buSzPct val="80000"/>
            </a:pPr>
            <a:r>
              <a:rPr lang="cs-CZ" dirty="0">
                <a:latin typeface="Arial" pitchFamily="34" charset="0"/>
                <a:cs typeface="Arial" pitchFamily="34" charset="0"/>
              </a:rPr>
              <a:t>Vyhledávací nástroj</a:t>
            </a:r>
          </a:p>
          <a:p>
            <a:pPr marL="772668" lvl="2" indent="-342900">
              <a:spcBef>
                <a:spcPts val="600"/>
              </a:spcBef>
              <a:buSzPct val="80000"/>
            </a:pPr>
            <a:r>
              <a:rPr lang="cs-CZ" dirty="0">
                <a:latin typeface="Arial" pitchFamily="34" charset="0"/>
                <a:cs typeface="Arial" pitchFamily="34" charset="0"/>
              </a:rPr>
              <a:t>Klasifikace objektů</a:t>
            </a:r>
          </a:p>
          <a:p>
            <a:pPr marL="772668" lvl="2" indent="-342900">
              <a:spcBef>
                <a:spcPts val="600"/>
              </a:spcBef>
              <a:buSzPct val="80000"/>
            </a:pPr>
            <a:r>
              <a:rPr lang="cs-CZ" dirty="0">
                <a:latin typeface="Arial" pitchFamily="34" charset="0"/>
                <a:cs typeface="Arial" pitchFamily="34" charset="0"/>
              </a:rPr>
              <a:t>Rotace objektu </a:t>
            </a:r>
          </a:p>
          <a:p>
            <a:pPr marL="772668" lvl="2" indent="-342900">
              <a:spcBef>
                <a:spcPts val="600"/>
              </a:spcBef>
              <a:buSzPct val="80000"/>
            </a:pPr>
            <a:r>
              <a:rPr lang="cs-CZ" dirty="0">
                <a:latin typeface="Arial" pitchFamily="34" charset="0"/>
                <a:cs typeface="Arial" pitchFamily="34" charset="0"/>
              </a:rPr>
              <a:t>Přiblížení vybraného objektu</a:t>
            </a:r>
          </a:p>
          <a:p>
            <a:pPr marL="772668" lvl="2" indent="-342900">
              <a:spcBef>
                <a:spcPts val="600"/>
              </a:spcBef>
              <a:buSzPct val="80000"/>
            </a:pPr>
            <a:r>
              <a:rPr lang="cs-CZ" dirty="0">
                <a:latin typeface="Arial" pitchFamily="34" charset="0"/>
                <a:cs typeface="Arial" pitchFamily="34" charset="0"/>
              </a:rPr>
              <a:t>Export do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PDF</a:t>
            </a: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772668" lvl="2" indent="-342900">
              <a:spcBef>
                <a:spcPts val="600"/>
              </a:spcBef>
              <a:buSzPct val="80000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525780" indent="-342900">
              <a:buFont typeface="Arial" pitchFamily="34" charset="0"/>
              <a:buChar char="•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Návrh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kompozice mapových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výstupů</a:t>
            </a:r>
          </a:p>
        </p:txBody>
      </p:sp>
    </p:spTree>
    <p:extLst>
      <p:ext uri="{BB962C8B-B14F-4D97-AF65-F5344CB8AC3E}">
        <p14:creationId xmlns:p14="http://schemas.microsoft.com/office/powerpoint/2010/main" val="252778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839" y="1628800"/>
            <a:ext cx="4326127" cy="23331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5791200" cy="1038944"/>
          </a:xfrm>
        </p:spPr>
        <p:txBody>
          <a:bodyPr/>
          <a:lstStyle/>
          <a:p>
            <a:pPr algn="l"/>
            <a:r>
              <a:rPr lang="cs-CZ" dirty="0" smtClean="0"/>
              <a:t>Poskytnutá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84804"/>
            <a:ext cx="4464496" cy="50405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Vektorová data v</a:t>
            </a:r>
            <a:r>
              <a:rPr lang="cs-CZ" dirty="0"/>
              <a:t> </a:t>
            </a:r>
            <a:r>
              <a:rPr lang="cs-CZ" sz="2000" dirty="0" err="1" smtClean="0"/>
              <a:t>geodatabázovém</a:t>
            </a:r>
            <a:r>
              <a:rPr lang="cs-CZ" sz="2000" dirty="0" smtClean="0"/>
              <a:t> formátu MDB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3 třídy:</a:t>
            </a:r>
          </a:p>
          <a:p>
            <a:pPr lvl="1"/>
            <a:r>
              <a:rPr lang="cs-CZ" sz="2000" dirty="0" smtClean="0"/>
              <a:t>274 budov</a:t>
            </a:r>
          </a:p>
          <a:p>
            <a:pPr lvl="1"/>
            <a:r>
              <a:rPr lang="cs-CZ" sz="2000" dirty="0" smtClean="0"/>
              <a:t>627 podlaží</a:t>
            </a:r>
          </a:p>
          <a:p>
            <a:pPr lvl="1"/>
            <a:r>
              <a:rPr lang="cs-CZ" sz="2000" dirty="0" smtClean="0"/>
              <a:t>20 469 místností</a:t>
            </a:r>
          </a:p>
          <a:p>
            <a:pPr lvl="1"/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0" dirty="0" smtClean="0"/>
              <a:t>Schodiště,  okenní otvory, </a:t>
            </a:r>
            <a:r>
              <a:rPr lang="cs-CZ" sz="2000" b="0" dirty="0"/>
              <a:t>půdorysy svislých </a:t>
            </a:r>
            <a:r>
              <a:rPr lang="cs-CZ" sz="2000" b="0" dirty="0" smtClean="0"/>
              <a:t>konstrukcí, půdorysy otevřených dveří, výtahy,…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Atribut Polohový kód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245" y="4437112"/>
            <a:ext cx="4105314" cy="205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5791200" cy="1002338"/>
          </a:xfrm>
        </p:spPr>
        <p:txBody>
          <a:bodyPr/>
          <a:lstStyle/>
          <a:p>
            <a:r>
              <a:rPr lang="cs-CZ" dirty="0" smtClean="0"/>
              <a:t>Návrh kompozice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352928" cy="2917304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Název			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Stavební pasport, polohový kód, adresa</a:t>
            </a:r>
          </a:p>
          <a:p>
            <a:r>
              <a:rPr lang="cs-CZ" sz="2400" dirty="0" smtClean="0"/>
              <a:t>Hlavní mapové pole		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Areál, Budova, Podlaží, Místnost</a:t>
            </a:r>
          </a:p>
          <a:p>
            <a:r>
              <a:rPr lang="cs-CZ" sz="2400" dirty="0" smtClean="0"/>
              <a:t>Vedlejší mapové pole</a:t>
            </a: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Stanovené lokality, orientace na patře</a:t>
            </a:r>
          </a:p>
          <a:p>
            <a:r>
              <a:rPr lang="cs-CZ" sz="2400" dirty="0" smtClean="0"/>
              <a:t>Měřítka </a:t>
            </a:r>
            <a:r>
              <a:rPr lang="cs-CZ" sz="2400" dirty="0"/>
              <a:t>		</a:t>
            </a:r>
            <a:r>
              <a:rPr lang="cs-CZ" sz="2400" dirty="0" smtClean="0"/>
              <a:t>	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Číselné, grafické</a:t>
            </a:r>
          </a:p>
          <a:p>
            <a:r>
              <a:rPr lang="cs-CZ" sz="2400" dirty="0" smtClean="0"/>
              <a:t>Legenda</a:t>
            </a:r>
          </a:p>
          <a:p>
            <a:r>
              <a:rPr lang="cs-CZ" sz="2400" dirty="0" smtClean="0"/>
              <a:t>Loga ústavů a institucí</a:t>
            </a:r>
          </a:p>
          <a:p>
            <a:r>
              <a:rPr lang="cs-CZ" sz="2400" dirty="0" smtClean="0"/>
              <a:t>Tiráž		</a:t>
            </a:r>
            <a:r>
              <a:rPr lang="cs-CZ" sz="2400" dirty="0"/>
              <a:t>	</a:t>
            </a:r>
            <a:r>
              <a:rPr lang="cs-CZ" sz="2400" dirty="0" smtClean="0"/>
              <a:t>	</a:t>
            </a:r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</a:rPr>
              <a:t>Vypracoval, aktuální datum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365104"/>
            <a:ext cx="7452320" cy="261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5791200" cy="1047646"/>
          </a:xfrm>
        </p:spPr>
        <p:txBody>
          <a:bodyPr/>
          <a:lstStyle/>
          <a:p>
            <a:pPr algn="l"/>
            <a:r>
              <a:rPr lang="cs-CZ" dirty="0" smtClean="0"/>
              <a:t>Klasifikace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72816"/>
            <a:ext cx="7086600" cy="3009900"/>
          </a:xfrm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36996"/>
              </p:ext>
            </p:extLst>
          </p:nvPr>
        </p:nvGraphicFramePr>
        <p:xfrm>
          <a:off x="2339752" y="5445224"/>
          <a:ext cx="5147264" cy="12743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187017"/>
                <a:gridCol w="1966905"/>
                <a:gridCol w="1993342"/>
              </a:tblGrid>
              <a:tr h="1973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Číslo kategorie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Minimální hodnota poměru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Maximální hodnota poměru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</a:tr>
              <a:tr h="255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1,349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</a:tr>
              <a:tr h="255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1,350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2,849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</a:tr>
              <a:tr h="255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2,850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8,999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</a:tr>
              <a:tr h="255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9,000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32" marR="63932" marT="0" marB="0" anchor="b"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187624" y="4653136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i="1" dirty="0" smtClean="0"/>
              <a:t>Obr. 4. </a:t>
            </a:r>
            <a:r>
              <a:rPr lang="cs-CZ" sz="1400" i="1" dirty="0"/>
              <a:t>Příklad výpočtu klasifikace budovy </a:t>
            </a:r>
            <a:r>
              <a:rPr lang="cs-CZ" sz="1400" i="1" dirty="0" smtClean="0"/>
              <a:t>s polohovým kódem BVB04 </a:t>
            </a:r>
          </a:p>
          <a:p>
            <a:pPr algn="ctr"/>
            <a:endParaRPr lang="cs-CZ" sz="1400" i="1" dirty="0" smtClean="0"/>
          </a:p>
          <a:p>
            <a:r>
              <a:rPr lang="cs-CZ" sz="1400" dirty="0" smtClean="0"/>
              <a:t>Tab. 1. </a:t>
            </a:r>
            <a:r>
              <a:rPr lang="cs-CZ" sz="1400" dirty="0"/>
              <a:t>Kategorie objektů 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39552" y="1612162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 smtClean="0"/>
              <a:t>Minimum </a:t>
            </a:r>
            <a:r>
              <a:rPr lang="cs-CZ" sz="2000" dirty="0" err="1" smtClean="0"/>
              <a:t>Bounding</a:t>
            </a:r>
            <a:r>
              <a:rPr lang="cs-CZ" sz="2000" dirty="0" smtClean="0"/>
              <a:t> Geometry (MBG)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57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5791200" cy="1049532"/>
          </a:xfrm>
        </p:spPr>
        <p:txBody>
          <a:bodyPr/>
          <a:lstStyle/>
          <a:p>
            <a:r>
              <a:rPr lang="cs-CZ" dirty="0" smtClean="0"/>
              <a:t>Automatizace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 err="1" smtClean="0"/>
              <a:t>Modelbuilder</a:t>
            </a:r>
            <a:endParaRPr lang="cs-CZ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Python </a:t>
            </a:r>
            <a:r>
              <a:rPr lang="cs-CZ" sz="2000" dirty="0" err="1" smtClean="0"/>
              <a:t>toolbox</a:t>
            </a:r>
            <a:endParaRPr lang="cs-CZ" sz="2000" dirty="0" smtClean="0"/>
          </a:p>
          <a:p>
            <a:pPr lvl="2"/>
            <a:r>
              <a:rPr lang="cs-CZ" sz="1800" i="1" dirty="0" err="1" smtClean="0"/>
              <a:t>Nástroj_BP.pyt</a:t>
            </a:r>
            <a:endParaRPr lang="cs-CZ" sz="1800" i="1" dirty="0" smtClean="0"/>
          </a:p>
          <a:p>
            <a:endParaRPr lang="cs-CZ" sz="2000" i="1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/>
              <a:t>3 parametry:</a:t>
            </a:r>
          </a:p>
          <a:p>
            <a:pPr lvl="1"/>
            <a:r>
              <a:rPr lang="cs-CZ" sz="2000" dirty="0" smtClean="0"/>
              <a:t>Polohový kód</a:t>
            </a:r>
          </a:p>
          <a:p>
            <a:pPr lvl="1"/>
            <a:r>
              <a:rPr lang="cs-CZ" sz="2000" dirty="0" smtClean="0"/>
              <a:t>PDF Dpi</a:t>
            </a:r>
          </a:p>
          <a:p>
            <a:pPr lvl="1"/>
            <a:r>
              <a:rPr lang="cs-CZ" sz="1900" dirty="0" smtClean="0"/>
              <a:t>Zobrazovat popis</a:t>
            </a:r>
            <a:endParaRPr lang="cs-CZ" sz="19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12" y="474786"/>
            <a:ext cx="3415873" cy="58920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44824"/>
            <a:ext cx="5080945" cy="346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39"/>
            <a:ext cx="5791200" cy="1047646"/>
          </a:xfrm>
        </p:spPr>
        <p:txBody>
          <a:bodyPr/>
          <a:lstStyle/>
          <a:p>
            <a:r>
              <a:rPr lang="cs-CZ" dirty="0" smtClean="0"/>
              <a:t>Nástroj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1" y="1628800"/>
            <a:ext cx="7964358" cy="493322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941181" cy="355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1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" y="76152"/>
            <a:ext cx="9034000" cy="6377184"/>
          </a:xfrm>
        </p:spPr>
      </p:pic>
    </p:spTree>
    <p:extLst>
      <p:ext uri="{BB962C8B-B14F-4D97-AF65-F5344CB8AC3E}">
        <p14:creationId xmlns:p14="http://schemas.microsoft.com/office/powerpoint/2010/main" val="23810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4768</TotalTime>
  <Words>156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Medián</vt:lpstr>
      <vt:lpstr>Návrh kompozice mapových výstupů pro účely vizualizace dat Stavebního a Technologického pasportu MU</vt:lpstr>
      <vt:lpstr>Osnova</vt:lpstr>
      <vt:lpstr>Cíle práce</vt:lpstr>
      <vt:lpstr>Poskytnutá data</vt:lpstr>
      <vt:lpstr>Návrh kompozice</vt:lpstr>
      <vt:lpstr>Klasifikace</vt:lpstr>
      <vt:lpstr>Automatizace</vt:lpstr>
      <vt:lpstr>Nástroj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kompozice mapových výstupů pro účely vizualizace dat Stavebního a Technologického pasportu MU</dc:title>
  <dc:creator>Johny Karton</dc:creator>
  <cp:lastModifiedBy>johny</cp:lastModifiedBy>
  <cp:revision>47</cp:revision>
  <dcterms:created xsi:type="dcterms:W3CDTF">2013-06-09T20:20:14Z</dcterms:created>
  <dcterms:modified xsi:type="dcterms:W3CDTF">2014-05-15T14:06:23Z</dcterms:modified>
</cp:coreProperties>
</file>