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40042-1F46-41A2-87AD-259233948AF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70350-6A36-49B7-847E-BBE6F9D7EDC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40042-1F46-41A2-87AD-259233948AF0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670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E656B-0138-4A25-9F29-1FDD22E052C1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590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3A2E1-DD0B-4912-A339-7D1B0BEFAEC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752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63737-1743-4467-B732-392091360D0A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587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BFF52-9D43-4AB0-97BA-5914AAC4949C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741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436D6-AEA6-417A-91E9-AD766A5B36B1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867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40AC9-AC35-4E23-A2EF-E367209C33EA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663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5FBD-677A-47D2-9100-8F7F867AC42E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053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F4075-74C8-4652-927D-A99F4E2B06A4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567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70350-6A36-49B7-847E-BBE6F9D7EDC4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5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D9521-C1E4-4CF8-87D4-EFC75243F85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D9521-C1E4-4CF8-87D4-EFC75243F85F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83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40042-1F46-41A2-87AD-259233948AF0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13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E656B-0138-4A25-9F29-1FDD22E052C1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66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3A2E1-DD0B-4912-A339-7D1B0BEFAEC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17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63737-1743-4467-B732-392091360D0A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53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BFF52-9D43-4AB0-97BA-5914AAC4949C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67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436D6-AEA6-417A-91E9-AD766A5B36B1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01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40AC9-AC35-4E23-A2EF-E367209C33EA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09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5FBD-677A-47D2-9100-8F7F867AC42E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E656B-0138-4A25-9F29-1FDD22E052C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F4075-74C8-4652-927D-A99F4E2B06A4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64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70350-6A36-49B7-847E-BBE6F9D7EDC4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76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D9521-C1E4-4CF8-87D4-EFC75243F85F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07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40042-1F46-41A2-87AD-259233948AF0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74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E656B-0138-4A25-9F29-1FDD22E052C1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82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3A2E1-DD0B-4912-A339-7D1B0BEFAEC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24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63737-1743-4467-B732-392091360D0A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27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BFF52-9D43-4AB0-97BA-5914AAC4949C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14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436D6-AEA6-417A-91E9-AD766A5B36B1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45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40AC9-AC35-4E23-A2EF-E367209C33EA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3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3A2E1-DD0B-4912-A339-7D1B0BEFAEC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5FBD-677A-47D2-9100-8F7F867AC42E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44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F4075-74C8-4652-927D-A99F4E2B06A4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30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70350-6A36-49B7-847E-BBE6F9D7EDC4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92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D9521-C1E4-4CF8-87D4-EFC75243F85F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11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40042-1F46-41A2-87AD-259233948AF0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79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E656B-0138-4A25-9F29-1FDD22E052C1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17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3A2E1-DD0B-4912-A339-7D1B0BEFAEC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33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63737-1743-4467-B732-392091360D0A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61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BFF52-9D43-4AB0-97BA-5914AAC4949C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92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436D6-AEA6-417A-91E9-AD766A5B36B1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4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63737-1743-4467-B732-392091360D0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40AC9-AC35-4E23-A2EF-E367209C33EA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09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5FBD-677A-47D2-9100-8F7F867AC42E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20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F4075-74C8-4652-927D-A99F4E2B06A4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40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70350-6A36-49B7-847E-BBE6F9D7EDC4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674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D9521-C1E4-4CF8-87D4-EFC75243F85F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77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40042-1F46-41A2-87AD-259233948AF0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865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E656B-0138-4A25-9F29-1FDD22E052C1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781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3A2E1-DD0B-4912-A339-7D1B0BEFAEC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504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63737-1743-4467-B732-392091360D0A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102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BFF52-9D43-4AB0-97BA-5914AAC4949C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8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BFF52-9D43-4AB0-97BA-5914AAC4949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436D6-AEA6-417A-91E9-AD766A5B36B1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40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40AC9-AC35-4E23-A2EF-E367209C33EA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027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5FBD-677A-47D2-9100-8F7F867AC42E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595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F4075-74C8-4652-927D-A99F4E2B06A4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582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70350-6A36-49B7-847E-BBE6F9D7EDC4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276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D9521-C1E4-4CF8-87D4-EFC75243F85F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294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40042-1F46-41A2-87AD-259233948AF0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847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E656B-0138-4A25-9F29-1FDD22E052C1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525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3A2E1-DD0B-4912-A339-7D1B0BEFAEC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897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63737-1743-4467-B732-392091360D0A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5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436D6-AEA6-417A-91E9-AD766A5B36B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BFF52-9D43-4AB0-97BA-5914AAC4949C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159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436D6-AEA6-417A-91E9-AD766A5B36B1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161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40AC9-AC35-4E23-A2EF-E367209C33EA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511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5FBD-677A-47D2-9100-8F7F867AC42E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833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F4075-74C8-4652-927D-A99F4E2B06A4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670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70350-6A36-49B7-847E-BBE6F9D7EDC4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738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D9521-C1E4-4CF8-87D4-EFC75243F85F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346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40042-1F46-41A2-87AD-259233948AF0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131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E656B-0138-4A25-9F29-1FDD22E052C1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719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3A2E1-DD0B-4912-A339-7D1B0BEFAEC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7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40AC9-AC35-4E23-A2EF-E367209C33E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63737-1743-4467-B732-392091360D0A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095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BFF52-9D43-4AB0-97BA-5914AAC4949C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691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436D6-AEA6-417A-91E9-AD766A5B36B1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167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40AC9-AC35-4E23-A2EF-E367209C33EA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790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5FBD-677A-47D2-9100-8F7F867AC42E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040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F4075-74C8-4652-927D-A99F4E2B06A4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564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70350-6A36-49B7-847E-BBE6F9D7EDC4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856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D9521-C1E4-4CF8-87D4-EFC75243F85F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073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40042-1F46-41A2-87AD-259233948AF0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280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E656B-0138-4A25-9F29-1FDD22E052C1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9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5FBD-677A-47D2-9100-8F7F867AC42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3A2E1-DD0B-4912-A339-7D1B0BEFAEC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081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63737-1743-4467-B732-392091360D0A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46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BFF52-9D43-4AB0-97BA-5914AAC4949C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196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436D6-AEA6-417A-91E9-AD766A5B36B1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834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40AC9-AC35-4E23-A2EF-E367209C33EA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87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5FBD-677A-47D2-9100-8F7F867AC42E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118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F4075-74C8-4652-927D-A99F4E2B06A4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995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70350-6A36-49B7-847E-BBE6F9D7EDC4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662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D9521-C1E4-4CF8-87D4-EFC75243F85F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803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40042-1F46-41A2-87AD-259233948AF0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7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F4075-74C8-4652-927D-A99F4E2B06A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E656B-0138-4A25-9F29-1FDD22E052C1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468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3A2E1-DD0B-4912-A339-7D1B0BEFAEC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587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63737-1743-4467-B732-392091360D0A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021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BFF52-9D43-4AB0-97BA-5914AAC4949C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11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436D6-AEA6-417A-91E9-AD766A5B36B1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108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40AC9-AC35-4E23-A2EF-E367209C33EA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29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5FBD-677A-47D2-9100-8F7F867AC42E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277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F4075-74C8-4652-927D-A99F4E2B06A4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899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70350-6A36-49B7-847E-BBE6F9D7EDC4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031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D9521-C1E4-4CF8-87D4-EFC75243F85F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4862AC-36CD-4302-B4A2-322E509B8095}" type="slidenum">
              <a:rPr lang="fr-FR"/>
              <a:pPr/>
              <a:t>‹#›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4862AC-36CD-4302-B4A2-322E509B8095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774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4862AC-36CD-4302-B4A2-322E509B8095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006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4862AC-36CD-4302-B4A2-322E509B8095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646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4862AC-36CD-4302-B4A2-322E509B8095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4417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4862AC-36CD-4302-B4A2-322E509B8095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824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4862AC-36CD-4302-B4A2-322E509B8095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630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4862AC-36CD-4302-B4A2-322E509B8095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02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4862AC-36CD-4302-B4A2-322E509B8095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843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4862AC-36CD-4302-B4A2-322E509B8095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306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76291"/>
            <a:ext cx="7772400" cy="1470025"/>
          </a:xfrm>
        </p:spPr>
        <p:txBody>
          <a:bodyPr/>
          <a:lstStyle/>
          <a:p>
            <a:r>
              <a:rPr lang="cs-CZ" sz="40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Monitoring cen nemovitostí z inzerce realitního portálu</a:t>
            </a:r>
            <a:endParaRPr lang="fr-FR" sz="4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184" y="5629854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Autor: Bc. Martin Matuszczyk</a:t>
            </a:r>
          </a:p>
          <a:p>
            <a:r>
              <a:rPr lang="cs-CZ" sz="1600" dirty="0" smtClean="0"/>
              <a:t>Vedoucí: </a:t>
            </a:r>
            <a:r>
              <a:rPr lang="cs-CZ" sz="1600" dirty="0"/>
              <a:t>Ing. Igor IVAN, Ph.D.</a:t>
            </a:r>
          </a:p>
          <a:p>
            <a:endParaRPr lang="cs-CZ" sz="16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79296" cy="706090"/>
          </a:xfrm>
        </p:spPr>
        <p:txBody>
          <a:bodyPr/>
          <a:lstStyle/>
          <a:p>
            <a:pPr algn="l"/>
            <a:r>
              <a:rPr lang="cs-CZ" sz="3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Autorské </a:t>
            </a:r>
            <a:r>
              <a:rPr lang="cs-CZ" sz="3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právo v kartografii a geoinformatice</a:t>
            </a:r>
            <a:endParaRPr lang="fr-FR" sz="32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544" y="1196752"/>
            <a:ext cx="8229600" cy="43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dirty="0" smtClean="0">
                <a:solidFill>
                  <a:srgbClr val="523E26">
                    <a:lumMod val="50000"/>
                  </a:srgbClr>
                </a:solidFill>
              </a:rPr>
              <a:t>Podmínky užití kartografických děl a GIS produktů jsou poměrně přísné</a:t>
            </a:r>
          </a:p>
          <a:p>
            <a:r>
              <a:rPr lang="cs-CZ" sz="2400" dirty="0" smtClean="0">
                <a:solidFill>
                  <a:srgbClr val="523E26">
                    <a:lumMod val="50000"/>
                  </a:srgbClr>
                </a:solidFill>
              </a:rPr>
              <a:t>Tvorba díla, které vzniklo úpravou nebo zpracováním díla jiného bez souhlasu jeho autora </a:t>
            </a:r>
            <a:r>
              <a:rPr lang="cs-CZ" sz="2400" dirty="0" smtClean="0">
                <a:solidFill>
                  <a:srgbClr val="523E26">
                    <a:lumMod val="50000"/>
                  </a:srgbClr>
                </a:solidFill>
              </a:rPr>
              <a:t>je porušením </a:t>
            </a:r>
            <a:r>
              <a:rPr lang="cs-CZ" sz="2400" dirty="0" smtClean="0">
                <a:solidFill>
                  <a:srgbClr val="523E26">
                    <a:lumMod val="50000"/>
                  </a:srgbClr>
                </a:solidFill>
              </a:rPr>
              <a:t>autorského zákona</a:t>
            </a:r>
          </a:p>
          <a:p>
            <a:endParaRPr lang="cs-CZ" sz="2400" dirty="0">
              <a:solidFill>
                <a:srgbClr val="523E26">
                  <a:lumMod val="50000"/>
                </a:srgbClr>
              </a:solidFill>
            </a:endParaRPr>
          </a:p>
          <a:p>
            <a:endParaRPr lang="cs-CZ" sz="2400" dirty="0" smtClean="0">
              <a:solidFill>
                <a:srgbClr val="523E26">
                  <a:lumMod val="50000"/>
                </a:srgbClr>
              </a:solidFill>
            </a:endParaRPr>
          </a:p>
          <a:p>
            <a:r>
              <a:rPr lang="cs-CZ" sz="2400" dirty="0" smtClean="0">
                <a:solidFill>
                  <a:srgbClr val="523E26">
                    <a:lumMod val="50000"/>
                  </a:srgbClr>
                </a:solidFill>
              </a:rPr>
              <a:t>&gt;&gt;&gt; Zaslání žádosti o spolupráci zástupcům seznam.cz, získání slovního a emailového souhlasu s použitím dat.</a:t>
            </a:r>
            <a:endParaRPr lang="cs-CZ" sz="2000" dirty="0" smtClean="0">
              <a:solidFill>
                <a:srgbClr val="523E2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cs-CZ" sz="3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RSS kanál</a:t>
            </a:r>
            <a:endParaRPr lang="fr-FR" sz="32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80728"/>
            <a:ext cx="9180512" cy="279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700" b="1" dirty="0">
                <a:solidFill>
                  <a:srgbClr val="7030A0"/>
                </a:solidFill>
                <a:latin typeface="+mn-lt"/>
                <a:ea typeface="Times New Roman"/>
                <a:cs typeface="Times New Roman"/>
              </a:rPr>
              <a:t>&lt;item&gt;</a:t>
            </a:r>
            <a:endParaRPr lang="cs-CZ" sz="1700" b="1" dirty="0">
              <a:latin typeface="+mn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700" b="1" dirty="0">
                <a:solidFill>
                  <a:srgbClr val="7030A0"/>
                </a:solidFill>
                <a:latin typeface="+mn-lt"/>
                <a:ea typeface="Times New Roman"/>
                <a:cs typeface="Times New Roman"/>
              </a:rPr>
              <a:t>&lt;title&gt;</a:t>
            </a:r>
            <a:r>
              <a:rPr lang="cs-CZ" sz="1700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Prodej, byt 2+kk, 48&amp;nbsp;m²</a:t>
            </a:r>
            <a:r>
              <a:rPr lang="cs-CZ" sz="1700" b="1" dirty="0">
                <a:solidFill>
                  <a:srgbClr val="7030A0"/>
                </a:solidFill>
                <a:latin typeface="+mn-lt"/>
                <a:ea typeface="Times New Roman"/>
                <a:cs typeface="Times New Roman"/>
              </a:rPr>
              <a:t>&lt;/title&gt;</a:t>
            </a:r>
            <a:endParaRPr lang="cs-CZ" sz="1700" b="1" dirty="0">
              <a:latin typeface="+mn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700" b="1" dirty="0">
                <a:solidFill>
                  <a:srgbClr val="7030A0"/>
                </a:solidFill>
                <a:latin typeface="+mn-lt"/>
                <a:ea typeface="Times New Roman"/>
                <a:cs typeface="Times New Roman"/>
              </a:rPr>
              <a:t>&lt;link&gt;</a:t>
            </a:r>
            <a:endParaRPr lang="cs-CZ" sz="1700" b="1" dirty="0">
              <a:latin typeface="+mn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700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http://sreality.cz/detail/prodej/byt/2+kk/brno--trida-generala-piky/1009148764</a:t>
            </a:r>
            <a:endParaRPr lang="cs-CZ" sz="1700" b="1" dirty="0">
              <a:latin typeface="+mn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700" b="1" dirty="0">
                <a:solidFill>
                  <a:srgbClr val="7030A0"/>
                </a:solidFill>
                <a:latin typeface="+mn-lt"/>
                <a:ea typeface="Times New Roman"/>
                <a:cs typeface="Times New Roman"/>
              </a:rPr>
              <a:t>&lt;/link&gt;</a:t>
            </a:r>
            <a:endParaRPr lang="cs-CZ" sz="1700" b="1" dirty="0">
              <a:latin typeface="+mn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700" b="1" dirty="0">
                <a:solidFill>
                  <a:srgbClr val="7030A0"/>
                </a:solidFill>
                <a:latin typeface="+mn-lt"/>
                <a:ea typeface="Times New Roman"/>
                <a:cs typeface="Times New Roman"/>
              </a:rPr>
              <a:t>&lt;description&gt;</a:t>
            </a:r>
            <a:endParaRPr lang="cs-CZ" sz="1700" b="1" dirty="0">
              <a:latin typeface="+mn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700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Cena 1 590 000 Kč za nemovitost, třída Generála Píky, Brno, Panelová, Osobní, 3. patro,</a:t>
            </a:r>
            <a:endParaRPr lang="cs-CZ" sz="1700" b="1" dirty="0">
              <a:latin typeface="+mn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700" b="1" dirty="0">
                <a:solidFill>
                  <a:srgbClr val="7030A0"/>
                </a:solidFill>
                <a:latin typeface="+mn-lt"/>
                <a:ea typeface="Times New Roman"/>
                <a:cs typeface="Times New Roman"/>
              </a:rPr>
              <a:t>&lt;/description&gt;</a:t>
            </a:r>
            <a:endParaRPr lang="cs-CZ" sz="1700" b="1" dirty="0">
              <a:latin typeface="+mn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700" b="1" dirty="0">
                <a:solidFill>
                  <a:srgbClr val="7030A0"/>
                </a:solidFill>
                <a:latin typeface="+mn-lt"/>
                <a:ea typeface="Times New Roman"/>
                <a:cs typeface="Times New Roman"/>
              </a:rPr>
              <a:t>&lt;/item&gt;</a:t>
            </a:r>
            <a:endParaRPr lang="cs-CZ" sz="1700" b="1" dirty="0">
              <a:effectLst/>
              <a:latin typeface="+mn-lt"/>
              <a:ea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4077072"/>
            <a:ext cx="50405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Problémy:</a:t>
            </a:r>
          </a:p>
          <a:p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Chybějící ulice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Chybějící typ zástavby u prodeje domů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Aktualizace ceny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cs-CZ" sz="3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MySQL databáze </a:t>
            </a:r>
            <a:endParaRPr lang="fr-FR" sz="32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" b="2041"/>
          <a:stretch/>
        </p:blipFill>
        <p:spPr bwMode="auto">
          <a:xfrm>
            <a:off x="3923928" y="1052734"/>
            <a:ext cx="4968552" cy="54707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556792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Tabulky pro uložení stažených dat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Podpůrné tabulky pro prostorovou reprezentaci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cs-CZ" sz="3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Výběr vhodné metody zobrazení</a:t>
            </a:r>
            <a:endParaRPr lang="fr-FR" sz="32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680520" cy="371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1"/>
            <a:ext cx="4524873" cy="378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80520" y="1484784"/>
            <a:ext cx="4463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Zobrazení pomocí kartogramů územních celků (kraje, okresy, obce) a ohodnocených linií ulic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Stupeň agregace dán úrovní přiblížení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cs-CZ" sz="3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Výběr vhodné metody zobrazení</a:t>
            </a:r>
            <a:endParaRPr lang="fr-FR" sz="32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C:\Skola\diplomka\Vystup_diffusion_ostrava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4426" y="1124744"/>
            <a:ext cx="5904656" cy="46222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090" y="1556792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Zobrazení pomocí rastrů z interpolovaných inzertních údajů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Vzhledem k povaze dat RSS kanálu tato možnost byla sice testována, nakonec však byla zamítnuta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cs-CZ" sz="3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Výsledná mapová aplikace</a:t>
            </a:r>
            <a:endParaRPr lang="fr-FR" sz="32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651" y="1160974"/>
            <a:ext cx="8229600" cy="43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dirty="0">
                <a:solidFill>
                  <a:srgbClr val="523E26">
                    <a:lumMod val="50000"/>
                  </a:srgbClr>
                </a:solidFill>
              </a:rPr>
              <a:t>Příprava dat</a:t>
            </a:r>
          </a:p>
          <a:p>
            <a:pPr lvl="1"/>
            <a:r>
              <a:rPr lang="cs-CZ" sz="2000" dirty="0">
                <a:solidFill>
                  <a:srgbClr val="523E26">
                    <a:lumMod val="50000"/>
                  </a:srgbClr>
                </a:solidFill>
              </a:rPr>
              <a:t>ESRI ArcGIS</a:t>
            </a:r>
          </a:p>
          <a:p>
            <a:pPr lvl="1"/>
            <a:r>
              <a:rPr lang="cs-CZ" sz="2000" dirty="0">
                <a:solidFill>
                  <a:srgbClr val="523E26">
                    <a:lumMod val="50000"/>
                  </a:srgbClr>
                </a:solidFill>
              </a:rPr>
              <a:t>Vytvoření dávkové funkce pro zpracování vstupních dat (Model Builder)</a:t>
            </a:r>
          </a:p>
          <a:p>
            <a:endParaRPr lang="cs-CZ" sz="2400" dirty="0" smtClean="0">
              <a:solidFill>
                <a:srgbClr val="523E26">
                  <a:lumMod val="50000"/>
                </a:srgbClr>
              </a:solidFill>
            </a:endParaRPr>
          </a:p>
          <a:p>
            <a:r>
              <a:rPr lang="cs-CZ" sz="2400" dirty="0" smtClean="0">
                <a:solidFill>
                  <a:srgbClr val="523E26">
                    <a:lumMod val="50000"/>
                  </a:srgbClr>
                </a:solidFill>
              </a:rPr>
              <a:t>Využití Open Source řešení pro tvorbu webové aplikace</a:t>
            </a:r>
          </a:p>
          <a:p>
            <a:pPr lvl="1"/>
            <a:r>
              <a:rPr lang="cs-CZ" sz="2000" dirty="0" smtClean="0">
                <a:solidFill>
                  <a:srgbClr val="523E26">
                    <a:lumMod val="50000"/>
                  </a:srgbClr>
                </a:solidFill>
              </a:rPr>
              <a:t>Geoserver</a:t>
            </a:r>
          </a:p>
          <a:p>
            <a:pPr lvl="2"/>
            <a:r>
              <a:rPr lang="cs-CZ" sz="1600" dirty="0" smtClean="0">
                <a:solidFill>
                  <a:srgbClr val="523E26">
                    <a:lumMod val="50000"/>
                  </a:srgbClr>
                </a:solidFill>
              </a:rPr>
              <a:t>Vzhled, měřítkové omezení a popisky vrstev dány SLD styly </a:t>
            </a:r>
          </a:p>
          <a:p>
            <a:pPr lvl="2"/>
            <a:r>
              <a:rPr lang="cs-CZ" sz="1600" dirty="0" smtClean="0">
                <a:solidFill>
                  <a:srgbClr val="523E26">
                    <a:lumMod val="50000"/>
                  </a:srgbClr>
                </a:solidFill>
              </a:rPr>
              <a:t>Odpověď atributového dotazu definována pomocí šablon Freemarker</a:t>
            </a:r>
          </a:p>
          <a:p>
            <a:pPr lvl="1"/>
            <a:r>
              <a:rPr lang="cs-CZ" sz="2000" dirty="0" smtClean="0">
                <a:solidFill>
                  <a:srgbClr val="523E26">
                    <a:lumMod val="50000"/>
                  </a:srgbClr>
                </a:solidFill>
              </a:rPr>
              <a:t>Openlayers</a:t>
            </a:r>
          </a:p>
          <a:p>
            <a:pPr lvl="2"/>
            <a:r>
              <a:rPr lang="cs-CZ" sz="1600" dirty="0" smtClean="0">
                <a:solidFill>
                  <a:srgbClr val="523E26">
                    <a:lumMod val="50000"/>
                  </a:srgbClr>
                </a:solidFill>
              </a:rPr>
              <a:t>Využití předdefinováných mapových prvků, skriptování funkčních nádstaveb</a:t>
            </a:r>
          </a:p>
          <a:p>
            <a:endParaRPr lang="cs-CZ" sz="2400" dirty="0" smtClean="0">
              <a:solidFill>
                <a:srgbClr val="523E26">
                  <a:lumMod val="50000"/>
                </a:srgbClr>
              </a:solidFill>
            </a:endParaRPr>
          </a:p>
          <a:p>
            <a:pPr marL="457200" lvl="1" indent="0">
              <a:buNone/>
            </a:pPr>
            <a:endParaRPr lang="cs-CZ" sz="2000" dirty="0" smtClean="0">
              <a:solidFill>
                <a:srgbClr val="523E2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cs-CZ" sz="3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Výsledná mapová aplikace</a:t>
            </a:r>
            <a:endParaRPr lang="fr-FR" sz="32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5176"/>
            <a:ext cx="9144000" cy="549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0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cs-CZ" sz="3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Výsledná mapová aplikace</a:t>
            </a:r>
            <a:endParaRPr lang="fr-FR" sz="32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554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81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cs-CZ" sz="3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Výsledná mapová aplikace</a:t>
            </a:r>
            <a:endParaRPr lang="fr-FR" sz="32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" y="1383360"/>
            <a:ext cx="9134872" cy="547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2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cs-CZ" sz="3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Závěr</a:t>
            </a:r>
            <a:endParaRPr lang="fr-FR" sz="32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4350" y="980728"/>
            <a:ext cx="8229600" cy="43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Vyvinutá</a:t>
            </a:r>
            <a:r>
              <a:rPr lang="cs-CZ" sz="2400" dirty="0" smtClean="0">
                <a:solidFill>
                  <a:srgbClr val="523E26">
                    <a:lumMod val="50000"/>
                  </a:srgbClr>
                </a:solidFill>
              </a:rPr>
              <a:t> aplikace je dostupná na adrese </a:t>
            </a:r>
            <a:r>
              <a:rPr lang="cs-CZ" sz="2400" u="sng" dirty="0" smtClean="0">
                <a:solidFill>
                  <a:srgbClr val="0070C0"/>
                </a:solidFill>
              </a:rPr>
              <a:t>gis.vsb.cz/nemovitosti</a:t>
            </a:r>
          </a:p>
          <a:p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Dle porovnání se stávajícími aplikacemi bylo zjištěno:</a:t>
            </a:r>
          </a:p>
          <a:p>
            <a:pPr lvl="1"/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Disponuje srovnatelnými cenami nemovitostí</a:t>
            </a:r>
          </a:p>
          <a:p>
            <a:pPr lvl="1"/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Umožňuje zjistit množství inzerce, ze které jsou vypočteny hodnoty v mapě (cizí aplikace neumožňují)</a:t>
            </a:r>
          </a:p>
          <a:p>
            <a:pPr lvl="1"/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Zvláště u prodeje domů disponuje daleko vyšším množstvím hodnot</a:t>
            </a:r>
          </a:p>
          <a:p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Cenovou mapu lze doporučit minimálně do té doby, než se na české scéně objeví kvalitnější aplikace vycházející z přesnějšího a důvěryhodnějšího zdroje dat než jsou 		          inzertní nabídky nemovitostí</a:t>
            </a: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cs-CZ" sz="3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Úvod</a:t>
            </a:r>
            <a:endParaRPr lang="fr-FR" sz="32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4309939"/>
          </a:xfrm>
        </p:spPr>
        <p:txBody>
          <a:bodyPr/>
          <a:lstStyle/>
          <a:p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Zkreslení cen nemovitostí na českém trhu</a:t>
            </a:r>
          </a:p>
          <a:p>
            <a:pPr lvl="1"/>
            <a:r>
              <a:rPr lang="cs-CZ" sz="2200" dirty="0" smtClean="0">
                <a:solidFill>
                  <a:schemeClr val="bg1">
                    <a:lumMod val="50000"/>
                  </a:schemeClr>
                </a:solidFill>
              </a:rPr>
              <a:t>Subjektivní názor zůčastněných na cenu nemovitostí způsobený</a:t>
            </a:r>
          </a:p>
          <a:p>
            <a:pPr lvl="2"/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Relativní nevyzrálostí moderního trhu nemovitostí</a:t>
            </a:r>
          </a:p>
          <a:p>
            <a:pPr lvl="2"/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Deregulací nájemného</a:t>
            </a:r>
          </a:p>
          <a:p>
            <a:pPr lvl="1"/>
            <a:r>
              <a:rPr lang="cs-CZ" sz="2200" dirty="0" smtClean="0">
                <a:solidFill>
                  <a:schemeClr val="bg1">
                    <a:lumMod val="50000"/>
                  </a:schemeClr>
                </a:solidFill>
              </a:rPr>
              <a:t>Následkem bylo nadměrně pozitivní očekávání při růstu cen v letech 2005 – 2008 a skepse k cenám v letech    2010 – 2011</a:t>
            </a:r>
          </a:p>
          <a:p>
            <a:pPr lvl="2"/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Zájemci o prodej, koupi či pronájem nemovitosti neví jaké částky požadopvat</a:t>
            </a:r>
          </a:p>
          <a:p>
            <a:pPr lvl="2"/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cs-CZ" sz="3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Zdroje</a:t>
            </a:r>
            <a:endParaRPr lang="fr-FR" sz="32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4350" y="980728"/>
            <a:ext cx="8229600" cy="43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cs-CZ" sz="1100" dirty="0">
                <a:solidFill>
                  <a:srgbClr val="523E26">
                    <a:lumMod val="50000"/>
                  </a:srgbClr>
                </a:solidFill>
              </a:rPr>
              <a:t>[1] 	Sreality.cz. [online]. [cit. 2013-10-08]. Dostupné na WWW: </a:t>
            </a:r>
            <a:r>
              <a:rPr lang="cs-CZ" sz="1100" dirty="0">
                <a:solidFill>
                  <a:srgbClr val="0070C0"/>
                </a:solidFill>
              </a:rPr>
              <a:t>&lt;http://www.napoveda.seznam.cz/cz/sreality/&gt;</a:t>
            </a:r>
            <a:r>
              <a:rPr lang="cs-CZ" sz="1100" dirty="0">
                <a:solidFill>
                  <a:srgbClr val="523E26">
                    <a:lumMod val="50000"/>
                  </a:srgbClr>
                </a:solidFill>
              </a:rPr>
              <a:t>.</a:t>
            </a:r>
          </a:p>
          <a:p>
            <a:pPr marL="457200" lvl="1" indent="0">
              <a:buFontTx/>
              <a:buNone/>
            </a:pPr>
            <a:r>
              <a:rPr lang="cs-CZ" sz="1100" dirty="0">
                <a:solidFill>
                  <a:srgbClr val="523E26">
                    <a:lumMod val="50000"/>
                  </a:srgbClr>
                </a:solidFill>
              </a:rPr>
              <a:t>[2]	HORÁK, J.: Nové internetové datové zdroje, </a:t>
            </a:r>
          </a:p>
          <a:p>
            <a:pPr marL="457200" lvl="1" indent="0">
              <a:buFontTx/>
              <a:buNone/>
            </a:pPr>
            <a:r>
              <a:rPr lang="cs-CZ" sz="1100" dirty="0">
                <a:solidFill>
                  <a:srgbClr val="523E26">
                    <a:lumMod val="50000"/>
                  </a:srgbClr>
                </a:solidFill>
              </a:rPr>
              <a:t> 	Institut geoinformatiky, HGF VŠB-TU Ostrava, 31 s.</a:t>
            </a:r>
          </a:p>
          <a:p>
            <a:pPr marL="457200" lvl="1" indent="0">
              <a:buFontTx/>
              <a:buNone/>
            </a:pPr>
            <a:r>
              <a:rPr lang="cs-CZ" sz="1100" dirty="0">
                <a:solidFill>
                  <a:srgbClr val="523E26">
                    <a:lumMod val="50000"/>
                  </a:srgbClr>
                </a:solidFill>
              </a:rPr>
              <a:t>[3]	CUPAL, M.: Porovnávací (komparativní) metody oceňování nemovitostí, </a:t>
            </a:r>
          </a:p>
          <a:p>
            <a:pPr marL="457200" lvl="1" indent="0">
              <a:buFontTx/>
              <a:buNone/>
            </a:pPr>
            <a:r>
              <a:rPr lang="cs-CZ" sz="1100" dirty="0">
                <a:solidFill>
                  <a:srgbClr val="523E26">
                    <a:lumMod val="50000"/>
                  </a:srgbClr>
                </a:solidFill>
              </a:rPr>
              <a:t> 	Ústav soudního inženýrství VUT v Brně</a:t>
            </a:r>
          </a:p>
          <a:p>
            <a:pPr marL="457200" lvl="1" indent="0">
              <a:buFontTx/>
              <a:buNone/>
            </a:pPr>
            <a:r>
              <a:rPr lang="cs-CZ" sz="1100" dirty="0">
                <a:solidFill>
                  <a:srgbClr val="523E26">
                    <a:lumMod val="50000"/>
                  </a:srgbClr>
                </a:solidFill>
              </a:rPr>
              <a:t>[4]	PEREZ, A. S.: OpenLayers Cookbook, </a:t>
            </a:r>
          </a:p>
          <a:p>
            <a:pPr marL="457200" lvl="1" indent="0">
              <a:buFontTx/>
              <a:buNone/>
            </a:pPr>
            <a:r>
              <a:rPr lang="cs-CZ" sz="1100" dirty="0">
                <a:solidFill>
                  <a:srgbClr val="523E26">
                    <a:lumMod val="50000"/>
                  </a:srgbClr>
                </a:solidFill>
              </a:rPr>
              <a:t> 	Packt Publishing 2012, 300 s. ISBN: 1849516685.</a:t>
            </a:r>
          </a:p>
          <a:p>
            <a:pPr marL="457200" lvl="1" indent="0">
              <a:buFontTx/>
              <a:buNone/>
            </a:pPr>
            <a:r>
              <a:rPr lang="cs-CZ" sz="1100" dirty="0">
                <a:solidFill>
                  <a:srgbClr val="523E26">
                    <a:lumMod val="50000"/>
                  </a:srgbClr>
                </a:solidFill>
              </a:rPr>
              <a:t>[5]	IACOVELLA, S.: GeoServer Beginner’s Guide, </a:t>
            </a:r>
          </a:p>
          <a:p>
            <a:pPr marL="457200" lvl="1" indent="0">
              <a:buFontTx/>
              <a:buNone/>
            </a:pPr>
            <a:r>
              <a:rPr lang="cs-CZ" sz="1100" dirty="0">
                <a:solidFill>
                  <a:srgbClr val="523E26">
                    <a:lumMod val="50000"/>
                  </a:srgbClr>
                </a:solidFill>
              </a:rPr>
              <a:t> 	Packt Publishing  2013, 350 s. : ISBN: 1849517843.</a:t>
            </a:r>
          </a:p>
          <a:p>
            <a:pPr marL="457200" lvl="1" indent="0">
              <a:buFontTx/>
              <a:buNone/>
            </a:pPr>
            <a:r>
              <a:rPr lang="cs-CZ" sz="1100" dirty="0">
                <a:solidFill>
                  <a:srgbClr val="523E26">
                    <a:lumMod val="50000"/>
                  </a:srgbClr>
                </a:solidFill>
              </a:rPr>
              <a:t>[6] 	Cenová mapa bezrealitky.cz. [online]. [cit. 2014-09-03]. Dostupné na WWW: </a:t>
            </a:r>
            <a:r>
              <a:rPr lang="cs-CZ" sz="1100" dirty="0">
                <a:solidFill>
                  <a:srgbClr val="0070C0"/>
                </a:solidFill>
              </a:rPr>
              <a:t>&lt;http://cenovemapy.bezrealitky.cz/&gt;</a:t>
            </a:r>
          </a:p>
          <a:p>
            <a:pPr marL="457200" lvl="1" indent="0">
              <a:buFontTx/>
              <a:buNone/>
            </a:pPr>
            <a:r>
              <a:rPr lang="cs-CZ" sz="1100" dirty="0">
                <a:solidFill>
                  <a:srgbClr val="523E26">
                    <a:lumMod val="50000"/>
                  </a:srgbClr>
                </a:solidFill>
              </a:rPr>
              <a:t>[7] 	Cenová mapa Asociace realitních kanceláří. [online]. [cit. 2014-09-03]. Dostupné na WWW: </a:t>
            </a:r>
            <a:r>
              <a:rPr lang="cs-CZ" sz="1100" dirty="0" smtClean="0">
                <a:solidFill>
                  <a:srgbClr val="523E26">
                    <a:lumMod val="50000"/>
                  </a:srgbClr>
                </a:solidFill>
              </a:rPr>
              <a:t>	</a:t>
            </a:r>
            <a:r>
              <a:rPr lang="cs-CZ" sz="1100" dirty="0" smtClean="0">
                <a:solidFill>
                  <a:srgbClr val="0070C0"/>
                </a:solidFill>
              </a:rPr>
              <a:t>&lt;</a:t>
            </a:r>
            <a:r>
              <a:rPr lang="cs-CZ" sz="1100" dirty="0">
                <a:solidFill>
                  <a:srgbClr val="0070C0"/>
                </a:solidFill>
              </a:rPr>
              <a:t>http://cenovamapa.gekonsro.cz/&gt;</a:t>
            </a:r>
          </a:p>
          <a:p>
            <a:pPr marL="457200" lvl="1" indent="0">
              <a:buFontTx/>
              <a:buNone/>
            </a:pPr>
            <a:r>
              <a:rPr lang="cs-CZ" sz="1100" dirty="0">
                <a:solidFill>
                  <a:srgbClr val="523E26">
                    <a:lumMod val="50000"/>
                  </a:srgbClr>
                </a:solidFill>
              </a:rPr>
              <a:t>[8] 	Cenová mapa Státního fondu rozvoje bydlení. [online]. [cit. 2014-09-03]. Dostupné na WWW: </a:t>
            </a:r>
            <a:r>
              <a:rPr lang="cs-CZ" sz="1100" dirty="0" smtClean="0">
                <a:solidFill>
                  <a:srgbClr val="523E26">
                    <a:lumMod val="50000"/>
                  </a:srgbClr>
                </a:solidFill>
              </a:rPr>
              <a:t>	</a:t>
            </a:r>
            <a:r>
              <a:rPr lang="cs-CZ" sz="1100" dirty="0" smtClean="0">
                <a:solidFill>
                  <a:srgbClr val="0070C0"/>
                </a:solidFill>
              </a:rPr>
              <a:t>&lt;</a:t>
            </a:r>
            <a:r>
              <a:rPr lang="cs-CZ" sz="1100" dirty="0">
                <a:solidFill>
                  <a:srgbClr val="0070C0"/>
                </a:solidFill>
              </a:rPr>
              <a:t>http://www.sfrb.cz/servis/mapa-najemneho.html&gt;</a:t>
            </a:r>
          </a:p>
          <a:p>
            <a:pPr marL="457200" lvl="1" indent="0">
              <a:buFontTx/>
              <a:buNone/>
            </a:pPr>
            <a:r>
              <a:rPr lang="cs-CZ" sz="1100" dirty="0">
                <a:solidFill>
                  <a:srgbClr val="523E26">
                    <a:lumMod val="50000"/>
                  </a:srgbClr>
                </a:solidFill>
              </a:rPr>
              <a:t>[9] 	National home prices page. [online]. [cit. 2014-09-03]. Dostupné na WWW: </a:t>
            </a:r>
            <a:r>
              <a:rPr lang="cs-CZ" sz="1100" dirty="0">
                <a:solidFill>
                  <a:srgbClr val="0070C0"/>
                </a:solidFill>
              </a:rPr>
              <a:t>&lt;http://www.trulia.com/home_prices/&gt;</a:t>
            </a:r>
          </a:p>
          <a:p>
            <a:pPr marL="457200" lvl="1" indent="0">
              <a:buFontTx/>
              <a:buNone/>
            </a:pPr>
            <a:r>
              <a:rPr lang="cs-CZ" sz="1100" dirty="0">
                <a:solidFill>
                  <a:srgbClr val="523E26">
                    <a:lumMod val="50000"/>
                  </a:srgbClr>
                </a:solidFill>
              </a:rPr>
              <a:t>[10] 	Cenová mapa transakčních cen. [online]. [cit. 2014-26-03]. Dostupné na WWW: </a:t>
            </a:r>
            <a:r>
              <a:rPr lang="cs-CZ" sz="1100" dirty="0">
                <a:solidFill>
                  <a:srgbClr val="0070C0"/>
                </a:solidFill>
              </a:rPr>
              <a:t>&lt;https://www.cenovamapa.org/&gt;</a:t>
            </a:r>
          </a:p>
          <a:p>
            <a:pPr marL="457200" lvl="1" indent="0">
              <a:buFontTx/>
              <a:buNone/>
            </a:pPr>
            <a:r>
              <a:rPr lang="cs-CZ" sz="1100" dirty="0">
                <a:solidFill>
                  <a:srgbClr val="523E26">
                    <a:lumMod val="50000"/>
                  </a:srgbClr>
                </a:solidFill>
              </a:rPr>
              <a:t>[11]	Definice vybraných ukazatelů bytové výstavby. [online]. [cit. 2013-10-08]. Dostupné na WWW: </a:t>
            </a:r>
            <a:r>
              <a:rPr lang="cs-CZ" sz="1100" dirty="0" smtClean="0">
                <a:solidFill>
                  <a:srgbClr val="523E26">
                    <a:lumMod val="50000"/>
                  </a:srgbClr>
                </a:solidFill>
              </a:rPr>
              <a:t>	</a:t>
            </a:r>
            <a:r>
              <a:rPr lang="cs-CZ" sz="1100" dirty="0" smtClean="0">
                <a:solidFill>
                  <a:srgbClr val="0070C0"/>
                </a:solidFill>
              </a:rPr>
              <a:t>&lt;</a:t>
            </a:r>
            <a:r>
              <a:rPr lang="cs-CZ" sz="1100" dirty="0">
                <a:solidFill>
                  <a:srgbClr val="0070C0"/>
                </a:solidFill>
              </a:rPr>
              <a:t>http://www.czso.cz/xb/redakce.nsf/i/metodicke_vysvetlivky_definice_vybranych_ukazatelu_bytove_vystavby&gt;</a:t>
            </a:r>
          </a:p>
          <a:p>
            <a:pPr marL="457200" lvl="1" indent="0">
              <a:buFontTx/>
              <a:buNone/>
            </a:pPr>
            <a:r>
              <a:rPr lang="cs-CZ" sz="1100" dirty="0">
                <a:solidFill>
                  <a:srgbClr val="523E26">
                    <a:lumMod val="50000"/>
                  </a:srgbClr>
                </a:solidFill>
              </a:rPr>
              <a:t>[12]	VONDRÁKOVÁ, A.: Autorské právo v kartografii a geoinformatice,</a:t>
            </a:r>
          </a:p>
          <a:p>
            <a:pPr marL="457200" lvl="1" indent="0">
              <a:buFontTx/>
              <a:buNone/>
            </a:pPr>
            <a:r>
              <a:rPr lang="cs-CZ" sz="1100" dirty="0">
                <a:solidFill>
                  <a:srgbClr val="523E26">
                    <a:lumMod val="50000"/>
                  </a:srgbClr>
                </a:solidFill>
              </a:rPr>
              <a:t> 	Katedra geoinformatiky UP Univerzita Palackého v Olomouci, 126s. ISBN: 978-80-244-3205-2</a:t>
            </a:r>
          </a:p>
          <a:p>
            <a:pPr marL="457200" lvl="1" indent="0">
              <a:buFontTx/>
              <a:buNone/>
            </a:pPr>
            <a:r>
              <a:rPr lang="cs-CZ" sz="1100" dirty="0" smtClean="0">
                <a:solidFill>
                  <a:srgbClr val="523E26">
                    <a:lumMod val="50000"/>
                  </a:srgbClr>
                </a:solidFill>
              </a:rPr>
              <a:t>			[</a:t>
            </a:r>
            <a:r>
              <a:rPr lang="cs-CZ" sz="1100" dirty="0">
                <a:solidFill>
                  <a:srgbClr val="523E26">
                    <a:lumMod val="50000"/>
                  </a:srgbClr>
                </a:solidFill>
              </a:rPr>
              <a:t>13]	SCOUARNEC, Y. L.; BORONCZYK; KOLEKTIV: T.: PHP 6, MySQL, </a:t>
            </a:r>
            <a:r>
              <a:rPr lang="cs-CZ" sz="1100" dirty="0" smtClean="0">
                <a:solidFill>
                  <a:srgbClr val="523E26">
                    <a:lumMod val="50000"/>
                  </a:srgbClr>
                </a:solidFill>
              </a:rPr>
              <a:t>				Apache, Computer </a:t>
            </a:r>
            <a:r>
              <a:rPr lang="cs-CZ" sz="1100" dirty="0">
                <a:solidFill>
                  <a:srgbClr val="523E26">
                    <a:lumMod val="50000"/>
                  </a:srgbClr>
                </a:solidFill>
              </a:rPr>
              <a:t>Press 2009, 816 s. ISBN: 978-80-251-2767-4</a:t>
            </a:r>
            <a:r>
              <a:rPr lang="cs-CZ" sz="1100" dirty="0" smtClean="0">
                <a:solidFill>
                  <a:srgbClr val="523E26">
                    <a:lumMod val="50000"/>
                  </a:srgbClr>
                </a:solidFill>
              </a:rPr>
              <a:t>.</a:t>
            </a:r>
            <a:endParaRPr lang="cs-CZ" sz="1100" dirty="0">
              <a:solidFill>
                <a:srgbClr val="523E26">
                  <a:lumMod val="50000"/>
                </a:srgbClr>
              </a:solidFill>
            </a:endParaRPr>
          </a:p>
          <a:p>
            <a:pPr marL="457200" lvl="1" indent="0">
              <a:buFontTx/>
              <a:buNone/>
            </a:pPr>
            <a:r>
              <a:rPr lang="cs-CZ" sz="1100" dirty="0" smtClean="0">
                <a:solidFill>
                  <a:srgbClr val="523E26">
                    <a:lumMod val="50000"/>
                  </a:srgbClr>
                </a:solidFill>
              </a:rPr>
              <a:t>			[</a:t>
            </a:r>
            <a:r>
              <a:rPr lang="cs-CZ" sz="1100" dirty="0">
                <a:solidFill>
                  <a:srgbClr val="523E26">
                    <a:lumMod val="50000"/>
                  </a:srgbClr>
                </a:solidFill>
              </a:rPr>
              <a:t>14]	VOŽENÍLEK, V.; KAŇOK, J.; KOLEKTIV: Metody tematické kartografie</a:t>
            </a:r>
          </a:p>
          <a:p>
            <a:pPr marL="457200" lvl="1" indent="0">
              <a:buFontTx/>
              <a:buNone/>
            </a:pPr>
            <a:r>
              <a:rPr lang="cs-CZ" sz="1100" dirty="0">
                <a:solidFill>
                  <a:srgbClr val="523E26">
                    <a:lumMod val="50000"/>
                  </a:srgbClr>
                </a:solidFill>
              </a:rPr>
              <a:t> 	</a:t>
            </a:r>
            <a:r>
              <a:rPr lang="cs-CZ" sz="1100" dirty="0" smtClean="0">
                <a:solidFill>
                  <a:srgbClr val="523E26">
                    <a:lumMod val="50000"/>
                  </a:srgbClr>
                </a:solidFill>
              </a:rPr>
              <a:t>			Univerzita </a:t>
            </a:r>
            <a:r>
              <a:rPr lang="cs-CZ" sz="1100" dirty="0">
                <a:solidFill>
                  <a:srgbClr val="523E26">
                    <a:lumMod val="50000"/>
                  </a:srgbClr>
                </a:solidFill>
              </a:rPr>
              <a:t>Palackého v Olomouci, 216 s. ISBN: 9788024427904.</a:t>
            </a:r>
          </a:p>
          <a:p>
            <a:pPr marL="457200" lvl="1" indent="0">
              <a:buFontTx/>
              <a:buNone/>
            </a:pPr>
            <a:endParaRPr lang="cs-CZ" sz="2000" dirty="0" smtClean="0">
              <a:solidFill>
                <a:srgbClr val="523E26">
                  <a:lumMod val="50000"/>
                </a:srgbClr>
              </a:solidFill>
            </a:endParaRPr>
          </a:p>
          <a:p>
            <a:pPr marL="457200" lvl="1" indent="0">
              <a:buFontTx/>
              <a:buNone/>
            </a:pPr>
            <a:endParaRPr lang="cs-CZ" sz="2000" dirty="0" smtClean="0">
              <a:solidFill>
                <a:srgbClr val="523E2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2564904"/>
            <a:ext cx="3816424" cy="706090"/>
          </a:xfrm>
        </p:spPr>
        <p:txBody>
          <a:bodyPr/>
          <a:lstStyle/>
          <a:p>
            <a:pPr algn="l"/>
            <a:r>
              <a:rPr lang="cs-CZ" sz="3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Děkuji za pozornost</a:t>
            </a:r>
            <a:endParaRPr lang="fr-FR" sz="32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cs-CZ" sz="3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Cíle</a:t>
            </a:r>
            <a:endParaRPr lang="fr-FR" sz="32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544" y="1196752"/>
            <a:ext cx="8229600" cy="43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Vytvoření obdoby cenové mapy prodeje a pronájmu nemovitostí</a:t>
            </a:r>
          </a:p>
          <a:p>
            <a:pPr lvl="1"/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Inzertní údaje stahovány automatizovaně z vybraného realitního portálu prostřednictvím RSS kanálu</a:t>
            </a:r>
          </a:p>
          <a:p>
            <a:pPr lvl="1"/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Ukládání nabídek do prostředí databáze</a:t>
            </a:r>
          </a:p>
          <a:p>
            <a:pPr lvl="1"/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Zobrazení rozložení cen (dle ulic, obcí, okresů a krajů) prostřednictvím webové mapové aplikace</a:t>
            </a:r>
          </a:p>
          <a:p>
            <a:pPr lvl="1"/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Porovnání se stávajícími aplikacemi na českém trhu</a:t>
            </a:r>
          </a:p>
        </p:txBody>
      </p:sp>
    </p:spTree>
    <p:extLst>
      <p:ext uri="{BB962C8B-B14F-4D97-AF65-F5344CB8AC3E}">
        <p14:creationId xmlns:p14="http://schemas.microsoft.com/office/powerpoint/2010/main" val="28186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cs-CZ" sz="3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Stávající cenové mapy</a:t>
            </a:r>
            <a:endParaRPr lang="fr-FR" sz="32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r="7773"/>
          <a:stretch/>
        </p:blipFill>
        <p:spPr bwMode="auto">
          <a:xfrm>
            <a:off x="1115616" y="948127"/>
            <a:ext cx="6952002" cy="4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824" y="515719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Asociace realitních kanceláří  – nečitelná stupnice, 				        slévání barev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cs-CZ" sz="3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Stávající cenové mapy</a:t>
            </a:r>
            <a:endParaRPr lang="fr-FR" sz="32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515719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523E26">
                    <a:lumMod val="50000"/>
                  </a:srgbClr>
                </a:solidFill>
              </a:rPr>
              <a:t>Bezrealitky.cz – srozumitelná stupnice, málo záznamů, 	            bez zveřejněné metodiky</a:t>
            </a:r>
            <a:endParaRPr lang="cs-CZ" dirty="0">
              <a:solidFill>
                <a:srgbClr val="523E26">
                  <a:lumMod val="50000"/>
                </a:srgb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087106"/>
            <a:ext cx="6551894" cy="392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73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cs-CZ" sz="3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Stávající cenové mapy</a:t>
            </a:r>
            <a:endParaRPr lang="fr-FR" sz="32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537" y="4941168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523E26">
                    <a:lumMod val="50000"/>
                  </a:srgbClr>
                </a:solidFill>
              </a:rPr>
              <a:t>Státní fond rozvoje bydlení – pouze obce nad 2000 				   obyvatel, odhadem za  				   průměrný byt</a:t>
            </a:r>
            <a:endParaRPr lang="cs-CZ" dirty="0">
              <a:solidFill>
                <a:srgbClr val="523E26">
                  <a:lumMod val="50000"/>
                </a:srgbClr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/>
          <a:srcRect l="3506" t="12235" r="1461" b="2247"/>
          <a:stretch/>
        </p:blipFill>
        <p:spPr bwMode="auto">
          <a:xfrm>
            <a:off x="1763688" y="980728"/>
            <a:ext cx="585372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87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cs-CZ" sz="3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Stávající cenové mapy</a:t>
            </a:r>
            <a:endParaRPr lang="fr-FR" sz="32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510948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523E26">
                    <a:lumMod val="50000"/>
                  </a:srgbClr>
                </a:solidFill>
              </a:rPr>
              <a:t>National home prices map – zobrazení dle kartogramů na samosprávní celky, pouze u prodeje cena za m</a:t>
            </a:r>
            <a:r>
              <a:rPr lang="cs-CZ" baseline="30000" dirty="0" smtClean="0">
                <a:solidFill>
                  <a:srgbClr val="523E26">
                    <a:lumMod val="50000"/>
                  </a:srgbClr>
                </a:solidFill>
              </a:rPr>
              <a:t>2</a:t>
            </a:r>
            <a:endParaRPr lang="cs-CZ" baseline="30000" dirty="0">
              <a:solidFill>
                <a:srgbClr val="523E26">
                  <a:lumMod val="50000"/>
                </a:srgb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9" y="1052736"/>
            <a:ext cx="878070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5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9797" y="1196752"/>
            <a:ext cx="8229600" cy="43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dirty="0" smtClean="0">
                <a:solidFill>
                  <a:srgbClr val="523E26">
                    <a:lumMod val="50000"/>
                  </a:srgbClr>
                </a:solidFill>
              </a:rPr>
              <a:t>Jediný portál s dostatečným RSS kanálem</a:t>
            </a:r>
          </a:p>
          <a:p>
            <a:endParaRPr lang="cs-CZ" sz="2400" dirty="0">
              <a:solidFill>
                <a:srgbClr val="523E26">
                  <a:lumMod val="50000"/>
                </a:srgbClr>
              </a:solidFill>
            </a:endParaRPr>
          </a:p>
          <a:p>
            <a:r>
              <a:rPr lang="cs-CZ" sz="2400" dirty="0" smtClean="0">
                <a:solidFill>
                  <a:srgbClr val="523E26">
                    <a:lumMod val="50000"/>
                  </a:srgbClr>
                </a:solidFill>
              </a:rPr>
              <a:t>Inzeráty zpoplatněné a obsah kontrolován</a:t>
            </a:r>
          </a:p>
          <a:p>
            <a:r>
              <a:rPr lang="cs-CZ" sz="2400" dirty="0" smtClean="0">
                <a:solidFill>
                  <a:srgbClr val="523E26">
                    <a:lumMod val="50000"/>
                  </a:srgbClr>
                </a:solidFill>
              </a:rPr>
              <a:t>Databáze s vice než 190 000 nemovitostmi</a:t>
            </a:r>
          </a:p>
          <a:p>
            <a:r>
              <a:rPr lang="cs-CZ" sz="2400" dirty="0" smtClean="0">
                <a:solidFill>
                  <a:srgbClr val="523E26">
                    <a:lumMod val="50000"/>
                  </a:srgbClr>
                </a:solidFill>
              </a:rPr>
              <a:t>Nabídky rozdělené do sekcí, je možné je třídit a filtrovat na základě mnoha parametrů a následně dle daného filtru generovat RSS kanál</a:t>
            </a:r>
            <a:endParaRPr lang="cs-CZ" sz="2000" dirty="0" smtClean="0">
              <a:solidFill>
                <a:srgbClr val="523E26">
                  <a:lumMod val="5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476672"/>
            <a:ext cx="265067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65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cs-CZ" sz="3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Typy nemovitostí</a:t>
            </a:r>
            <a:endParaRPr lang="fr-FR" sz="32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262713"/>
              </p:ext>
            </p:extLst>
          </p:nvPr>
        </p:nvGraphicFramePr>
        <p:xfrm>
          <a:off x="1331640" y="1196752"/>
          <a:ext cx="6696744" cy="42834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80332"/>
                <a:gridCol w="5516412"/>
              </a:tblGrid>
              <a:tr h="354962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Typ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Podkategorie</a:t>
                      </a:r>
                      <a:endParaRPr lang="cs-CZ" sz="1800" dirty="0"/>
                    </a:p>
                  </a:txBody>
                  <a:tcPr/>
                </a:tc>
              </a:tr>
              <a:tr h="879163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Byty</a:t>
                      </a:r>
                      <a:endParaRPr lang="cs-CZ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Garsonka, 1+</a:t>
                      </a:r>
                      <a:r>
                        <a:rPr lang="cs-CZ" sz="1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kk</a:t>
                      </a:r>
                      <a:r>
                        <a:rPr lang="cs-CZ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1+1, 2,+</a:t>
                      </a:r>
                      <a:r>
                        <a:rPr lang="cs-CZ" sz="1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kk</a:t>
                      </a:r>
                      <a:r>
                        <a:rPr lang="cs-CZ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2+1, 3+</a:t>
                      </a:r>
                      <a:r>
                        <a:rPr lang="cs-CZ" sz="1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kk</a:t>
                      </a:r>
                      <a:r>
                        <a:rPr lang="cs-CZ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cs-CZ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3+1, 4+</a:t>
                      </a:r>
                      <a:r>
                        <a:rPr lang="cs-CZ" sz="18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kk</a:t>
                      </a:r>
                      <a:r>
                        <a:rPr lang="cs-CZ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4+1, 5+</a:t>
                      </a:r>
                      <a:r>
                        <a:rPr lang="cs-CZ" sz="18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kk</a:t>
                      </a:r>
                      <a:r>
                        <a:rPr lang="cs-CZ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5+1, 6+</a:t>
                      </a:r>
                      <a:r>
                        <a:rPr lang="cs-CZ" sz="18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kk</a:t>
                      </a:r>
                      <a:r>
                        <a:rPr lang="cs-CZ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6+1, 7+</a:t>
                      </a:r>
                      <a:r>
                        <a:rPr lang="cs-CZ" sz="18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kk</a:t>
                      </a:r>
                      <a:r>
                        <a:rPr lang="cs-CZ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7+1, </a:t>
                      </a:r>
                      <a:r>
                        <a:rPr lang="cs-CZ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Atypický, Jiný</a:t>
                      </a:r>
                      <a:endParaRPr lang="cs-CZ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28010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Domy</a:t>
                      </a:r>
                      <a:endParaRPr lang="cs-CZ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Rodinný,</a:t>
                      </a:r>
                      <a:r>
                        <a:rPr lang="cs-CZ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cs-CZ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Činžovní, Vily, Na klíč, Dřevostavby, Nízkoenergetické</a:t>
                      </a:r>
                      <a:endParaRPr lang="cs-CZ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79163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Pozemky</a:t>
                      </a:r>
                      <a:endParaRPr lang="cs-CZ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Pro komerční výstavbu, Pro bydlení, Zemědělská půda, Les, Trvalý travní porost, Zahrada, Ostatní</a:t>
                      </a:r>
                      <a:endParaRPr lang="cs-CZ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79163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Komerční</a:t>
                      </a:r>
                      <a:endParaRPr lang="cs-CZ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Kanceláře, Sklady,</a:t>
                      </a:r>
                      <a:r>
                        <a:rPr lang="cs-CZ" sz="18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cs-CZ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Výroba,</a:t>
                      </a:r>
                      <a:r>
                        <a:rPr lang="cs-CZ" sz="18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cs-CZ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Obchodní prostory, Ubytování, Restaurace, Zemědělské objekty, Jiný</a:t>
                      </a:r>
                      <a:endParaRPr lang="cs-CZ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28010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Ostatní</a:t>
                      </a:r>
                      <a:endParaRPr lang="cs-CZ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Chaty,</a:t>
                      </a:r>
                      <a:r>
                        <a:rPr lang="cs-CZ" sz="18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Garáže, Historické objekty, Chalupy, Zemědělské usedlosti, Jiný</a:t>
                      </a:r>
                      <a:endParaRPr lang="cs-CZ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7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81530">
  <a:themeElements>
    <a:clrScheme name="Modèle par défaut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TS010381530">
  <a:themeElements>
    <a:clrScheme name="Modèle par défaut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S010381530">
  <a:themeElements>
    <a:clrScheme name="Modèle par défaut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S010381530">
  <a:themeElements>
    <a:clrScheme name="Modèle par défaut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S010381530">
  <a:themeElements>
    <a:clrScheme name="Modèle par défaut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S010381530">
  <a:themeElements>
    <a:clrScheme name="Modèle par défaut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TS010381530">
  <a:themeElements>
    <a:clrScheme name="Modèle par défaut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TS010381530">
  <a:themeElements>
    <a:clrScheme name="Modèle par défaut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TS010381530">
  <a:themeElements>
    <a:clrScheme name="Modèle par défaut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TS010381530">
  <a:themeElements>
    <a:clrScheme name="Modèle par défaut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83312CC-513B-4A15-86E2-8705ADAC6B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TS010381530</Template>
  <TotalTime>163</TotalTime>
  <Words>651</Words>
  <Application>Microsoft Office PowerPoint</Application>
  <PresentationFormat>On-screen Show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TS010381530</vt:lpstr>
      <vt:lpstr>1_TS010381530</vt:lpstr>
      <vt:lpstr>2_TS010381530</vt:lpstr>
      <vt:lpstr>3_TS010381530</vt:lpstr>
      <vt:lpstr>4_TS010381530</vt:lpstr>
      <vt:lpstr>5_TS010381530</vt:lpstr>
      <vt:lpstr>6_TS010381530</vt:lpstr>
      <vt:lpstr>7_TS010381530</vt:lpstr>
      <vt:lpstr>8_TS010381530</vt:lpstr>
      <vt:lpstr>9_TS010381530</vt:lpstr>
      <vt:lpstr>Monitoring cen nemovitostí z inzerce realitního portálu</vt:lpstr>
      <vt:lpstr>Úvod</vt:lpstr>
      <vt:lpstr>Cíle</vt:lpstr>
      <vt:lpstr>Stávající cenové mapy</vt:lpstr>
      <vt:lpstr>Stávající cenové mapy</vt:lpstr>
      <vt:lpstr>Stávající cenové mapy</vt:lpstr>
      <vt:lpstr>Stávající cenové mapy</vt:lpstr>
      <vt:lpstr>PowerPoint Presentation</vt:lpstr>
      <vt:lpstr>Typy nemovitostí</vt:lpstr>
      <vt:lpstr>Autorské právo v kartografii a geoinformatice</vt:lpstr>
      <vt:lpstr>RSS kanál</vt:lpstr>
      <vt:lpstr>MySQL databáze </vt:lpstr>
      <vt:lpstr>Výběr vhodné metody zobrazení</vt:lpstr>
      <vt:lpstr>Výběr vhodné metody zobrazení</vt:lpstr>
      <vt:lpstr>Výsledná mapová aplikace</vt:lpstr>
      <vt:lpstr>Výsledná mapová aplikace</vt:lpstr>
      <vt:lpstr>Výsledná mapová aplikace</vt:lpstr>
      <vt:lpstr>Výsledná mapová aplikace</vt:lpstr>
      <vt:lpstr>Závěr</vt:lpstr>
      <vt:lpstr>Zdroje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Martin</dc:creator>
  <cp:lastModifiedBy>Martin</cp:lastModifiedBy>
  <cp:revision>48</cp:revision>
  <dcterms:created xsi:type="dcterms:W3CDTF">2014-05-11T09:51:19Z</dcterms:created>
  <dcterms:modified xsi:type="dcterms:W3CDTF">2014-05-14T16:36:39Z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TC103815309990</vt:lpwstr>
  </property>
</Properties>
</file>