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302" r:id="rId3"/>
    <p:sldId id="303" r:id="rId4"/>
    <p:sldId id="334" r:id="rId5"/>
    <p:sldId id="335" r:id="rId6"/>
    <p:sldId id="336" r:id="rId7"/>
    <p:sldId id="337" r:id="rId8"/>
    <p:sldId id="306" r:id="rId9"/>
    <p:sldId id="308" r:id="rId10"/>
    <p:sldId id="310" r:id="rId11"/>
    <p:sldId id="322" r:id="rId12"/>
    <p:sldId id="323" r:id="rId13"/>
    <p:sldId id="324" r:id="rId14"/>
    <p:sldId id="332" r:id="rId15"/>
    <p:sldId id="328" r:id="rId16"/>
    <p:sldId id="325" r:id="rId17"/>
    <p:sldId id="326" r:id="rId18"/>
    <p:sldId id="316" r:id="rId19"/>
    <p:sldId id="320" r:id="rId20"/>
    <p:sldId id="330" r:id="rId21"/>
    <p:sldId id="331" r:id="rId22"/>
    <p:sldId id="333" r:id="rId23"/>
    <p:sldId id="262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6A4BC-5237-4D62-8444-9D9DF1C52889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76688-67E4-4941-A840-9388DB6658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7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5/15/2014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3600" dirty="0">
                <a:solidFill>
                  <a:schemeClr val="accent4"/>
                </a:solidFill>
              </a:rPr>
              <a:t>Prostorová analýza dat dopravních nehod v  České republice</a:t>
            </a:r>
            <a:br>
              <a:rPr lang="cs-CZ" sz="3600" dirty="0">
                <a:solidFill>
                  <a:schemeClr val="accent4"/>
                </a:solidFill>
              </a:rPr>
            </a:br>
            <a:r>
              <a:rPr lang="cs-CZ" sz="3600" dirty="0">
                <a:solidFill>
                  <a:schemeClr val="accent4"/>
                </a:solidFill>
              </a:rPr>
              <a:t/>
            </a:r>
            <a:br>
              <a:rPr lang="cs-CZ" sz="3600" dirty="0">
                <a:solidFill>
                  <a:schemeClr val="accent4"/>
                </a:solidFill>
              </a:rPr>
            </a:br>
            <a:r>
              <a:rPr lang="en-US" sz="3600" dirty="0">
                <a:solidFill>
                  <a:schemeClr val="accent4"/>
                </a:solidFill>
              </a:rPr>
              <a:t>The Spatial Analysis of Traffic Accidents Data in the </a:t>
            </a:r>
            <a:r>
              <a:rPr lang="en-US" sz="3600" dirty="0" err="1">
                <a:solidFill>
                  <a:schemeClr val="accent4"/>
                </a:solidFill>
              </a:rPr>
              <a:t>Czechia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0563" y="5373216"/>
            <a:ext cx="6919912" cy="857722"/>
          </a:xfrm>
        </p:spPr>
        <p:txBody>
          <a:bodyPr>
            <a:normAutofit fontScale="47500" lnSpcReduction="20000"/>
          </a:bodyPr>
          <a:lstStyle/>
          <a:p>
            <a:r>
              <a:rPr lang="cs-CZ" sz="5100" dirty="0" smtClean="0">
                <a:solidFill>
                  <a:schemeClr val="tx1"/>
                </a:solidFill>
              </a:rPr>
              <a:t>Autor </a:t>
            </a:r>
            <a:r>
              <a:rPr lang="cs-CZ" sz="5100" dirty="0" smtClean="0">
                <a:solidFill>
                  <a:schemeClr val="tx1"/>
                </a:solidFill>
              </a:rPr>
              <a:t>práce: Bc. </a:t>
            </a:r>
            <a:r>
              <a:rPr lang="cs-CZ" sz="5100" dirty="0">
                <a:solidFill>
                  <a:schemeClr val="tx1"/>
                </a:solidFill>
              </a:rPr>
              <a:t>JAN </a:t>
            </a:r>
            <a:r>
              <a:rPr lang="cs-CZ" sz="5100" dirty="0" smtClean="0">
                <a:solidFill>
                  <a:schemeClr val="tx1"/>
                </a:solidFill>
              </a:rPr>
              <a:t>TESLA</a:t>
            </a:r>
          </a:p>
          <a:p>
            <a:r>
              <a:rPr lang="cs-CZ" sz="5100" dirty="0" smtClean="0">
                <a:solidFill>
                  <a:schemeClr val="tx1"/>
                </a:solidFill>
              </a:rPr>
              <a:t>V</a:t>
            </a:r>
            <a:r>
              <a:rPr lang="sv-SE" sz="5100" dirty="0" smtClean="0">
                <a:solidFill>
                  <a:schemeClr val="tx1"/>
                </a:solidFill>
              </a:rPr>
              <a:t>edoucí </a:t>
            </a:r>
            <a:r>
              <a:rPr lang="cs-CZ" sz="5100" dirty="0" smtClean="0">
                <a:solidFill>
                  <a:schemeClr val="tx1"/>
                </a:solidFill>
              </a:rPr>
              <a:t>práce</a:t>
            </a:r>
            <a:r>
              <a:rPr lang="sv-SE" sz="5100" dirty="0" smtClean="0">
                <a:solidFill>
                  <a:schemeClr val="tx1"/>
                </a:solidFill>
              </a:rPr>
              <a:t>: I</a:t>
            </a:r>
            <a:r>
              <a:rPr lang="cs-CZ" sz="5100" dirty="0" err="1" smtClean="0">
                <a:solidFill>
                  <a:schemeClr val="tx1"/>
                </a:solidFill>
              </a:rPr>
              <a:t>ng</a:t>
            </a:r>
            <a:r>
              <a:rPr lang="sv-SE" sz="5100" dirty="0" smtClean="0">
                <a:solidFill>
                  <a:schemeClr val="tx1"/>
                </a:solidFill>
              </a:rPr>
              <a:t>. </a:t>
            </a:r>
            <a:r>
              <a:rPr lang="sv-SE" sz="5100" dirty="0">
                <a:solidFill>
                  <a:schemeClr val="tx1"/>
                </a:solidFill>
              </a:rPr>
              <a:t>IGOR IVAN, </a:t>
            </a:r>
            <a:r>
              <a:rPr lang="sv-SE" sz="5100" dirty="0" smtClean="0">
                <a:solidFill>
                  <a:schemeClr val="tx1"/>
                </a:solidFill>
              </a:rPr>
              <a:t>P</a:t>
            </a:r>
            <a:r>
              <a:rPr lang="cs-CZ" sz="5100" dirty="0" smtClean="0">
                <a:solidFill>
                  <a:schemeClr val="tx1"/>
                </a:solidFill>
              </a:rPr>
              <a:t>h.</a:t>
            </a:r>
            <a:r>
              <a:rPr lang="sv-SE" sz="5100" dirty="0" smtClean="0">
                <a:solidFill>
                  <a:schemeClr val="tx1"/>
                </a:solidFill>
              </a:rPr>
              <a:t>D</a:t>
            </a:r>
            <a:r>
              <a:rPr lang="cs-CZ" sz="5100" dirty="0" smtClean="0">
                <a:solidFill>
                  <a:schemeClr val="tx1"/>
                </a:solidFill>
              </a:rPr>
              <a:t>.</a:t>
            </a:r>
            <a:endParaRPr lang="sv-SE" sz="51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06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Vstupní data – příklad 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 algn="just"/>
            <a:r>
              <a:rPr lang="cs-CZ" sz="2800" dirty="0"/>
              <a:t>Kromě základních </a:t>
            </a:r>
            <a:r>
              <a:rPr lang="cs-CZ" sz="2800" dirty="0" smtClean="0"/>
              <a:t>atributů (souřadnice X a Y v S-JTSK, čas a datum zaznamenání události) </a:t>
            </a:r>
            <a:r>
              <a:rPr lang="cs-CZ" sz="2800" dirty="0"/>
              <a:t>obsahují i textové pole s popisem nehody: </a:t>
            </a:r>
            <a:endParaRPr lang="cs-CZ" sz="2800" dirty="0" smtClean="0"/>
          </a:p>
          <a:p>
            <a:pPr indent="-342900" algn="just"/>
            <a:r>
              <a:rPr lang="cs-CZ" sz="2800" i="1" dirty="0" smtClean="0"/>
              <a:t>„</a:t>
            </a:r>
            <a:r>
              <a:rPr lang="cs-CZ" sz="2800" i="1" dirty="0"/>
              <a:t>ulice Trocnovská, obec Trhové Sviny, okr. České Budějovice , nehoda, Od 09.09.2009 12:36 Do 09.09.2009 13:45, Pozor!, Dopravní nehoda 3 OA</a:t>
            </a:r>
            <a:r>
              <a:rPr lang="cs-CZ" sz="2800" i="1" dirty="0" smtClean="0"/>
              <a:t>“</a:t>
            </a:r>
          </a:p>
          <a:p>
            <a:pPr indent="-342900" algn="just"/>
            <a:r>
              <a:rPr lang="cs-CZ" sz="2800" dirty="0" smtClean="0"/>
              <a:t>Celkový počet zaznamenaných nehod </a:t>
            </a:r>
            <a:r>
              <a:rPr lang="en-US" sz="2800" dirty="0" smtClean="0"/>
              <a:t>- </a:t>
            </a:r>
            <a:r>
              <a:rPr lang="en-US" sz="2800" dirty="0"/>
              <a:t>385 506</a:t>
            </a:r>
          </a:p>
          <a:p>
            <a:pPr marL="0" indent="0" algn="just">
              <a:buNone/>
            </a:pPr>
            <a:endParaRPr 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5968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" y="208817"/>
            <a:ext cx="9111521" cy="6440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74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Nebezpečné úseky silnic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Úseky silnic I., II., III. Třídy, rychlostních silnic a dálnic</a:t>
            </a:r>
            <a:endParaRPr lang="en-US" sz="2600" dirty="0" smtClean="0"/>
          </a:p>
          <a:p>
            <a:r>
              <a:rPr lang="cs-CZ" sz="2600" dirty="0" smtClean="0"/>
              <a:t>Silnice rozdělené na </a:t>
            </a:r>
            <a:r>
              <a:rPr lang="cs-CZ" sz="2600" dirty="0"/>
              <a:t>úseky podle Ředitelství silnic a dálnic </a:t>
            </a:r>
            <a:r>
              <a:rPr lang="cs-CZ" sz="2600" dirty="0" smtClean="0"/>
              <a:t>ČR</a:t>
            </a:r>
            <a:endParaRPr lang="en-US" sz="2600" dirty="0" smtClean="0"/>
          </a:p>
          <a:p>
            <a:r>
              <a:rPr lang="en-US" sz="2600" dirty="0" smtClean="0"/>
              <a:t>Buffer </a:t>
            </a:r>
            <a:r>
              <a:rPr lang="cs-CZ" sz="2600" dirty="0" smtClean="0"/>
              <a:t>na obou stranách silnice ve vzdálenosti 7 metrů</a:t>
            </a:r>
          </a:p>
          <a:p>
            <a:r>
              <a:rPr lang="cs-CZ" sz="2600" dirty="0" smtClean="0"/>
              <a:t>Data dopravních nehod očištěny o křižovatky a napojení silnic</a:t>
            </a:r>
            <a:endParaRPr lang="en-US" sz="2600" dirty="0" smtClean="0"/>
          </a:p>
          <a:p>
            <a:r>
              <a:rPr lang="cs-CZ" sz="2600" dirty="0" smtClean="0"/>
              <a:t>Dopravní nehody za celé sledované období přiřazeny k jednotlivým úsekům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60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338"/>
            <a:ext cx="9144000" cy="6463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9" y="800708"/>
            <a:ext cx="7915942" cy="525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37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339"/>
            <a:ext cx="9144000" cy="6463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6" y="1783529"/>
            <a:ext cx="8793828" cy="3290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55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2" y="192990"/>
            <a:ext cx="9156304" cy="6472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3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Nebezpečné křižovatky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800" dirty="0" smtClean="0"/>
              <a:t>Z důvodu přesnosti jen pro území města Ostravy</a:t>
            </a:r>
          </a:p>
          <a:p>
            <a:pPr algn="just"/>
            <a:r>
              <a:rPr lang="cs-CZ" sz="2800" dirty="0" smtClean="0"/>
              <a:t>Opět úseky </a:t>
            </a:r>
            <a:r>
              <a:rPr lang="cs-CZ" sz="2800" dirty="0"/>
              <a:t>silnic I., II., III. Třídy, rychlostních silnic a </a:t>
            </a:r>
            <a:r>
              <a:rPr lang="cs-CZ" sz="2800" dirty="0" smtClean="0"/>
              <a:t>dálnic</a:t>
            </a:r>
          </a:p>
          <a:p>
            <a:pPr algn="just"/>
            <a:r>
              <a:rPr lang="cs-CZ" sz="2800" dirty="0" smtClean="0"/>
              <a:t>Ruční očištění křižovatek</a:t>
            </a:r>
            <a:endParaRPr lang="en-US" sz="2800" dirty="0" smtClean="0"/>
          </a:p>
          <a:p>
            <a:pPr algn="just"/>
            <a:r>
              <a:rPr lang="cs-CZ" sz="2800" dirty="0" smtClean="0"/>
              <a:t>Ruční agregace velkých objezdů a křižovatek do polygonů</a:t>
            </a:r>
            <a:endParaRPr lang="en-US" sz="2800" dirty="0" smtClean="0"/>
          </a:p>
          <a:p>
            <a:pPr algn="just"/>
            <a:r>
              <a:rPr lang="en-US" sz="2800" dirty="0" smtClean="0"/>
              <a:t>Buffer</a:t>
            </a:r>
            <a:r>
              <a:rPr lang="cs-CZ" sz="2800" dirty="0" smtClean="0"/>
              <a:t> ve o poloměru 50 metrů okolo křižovatek</a:t>
            </a:r>
            <a:endParaRPr lang="en-US" sz="2800" dirty="0" smtClean="0"/>
          </a:p>
          <a:p>
            <a:pPr algn="just"/>
            <a:r>
              <a:rPr lang="cs-CZ" sz="2800" dirty="0" smtClean="0"/>
              <a:t>Přiřazení dopravních nehod za celé sledované období křižovatkám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702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338"/>
            <a:ext cx="9144000" cy="6463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43" y="2009201"/>
            <a:ext cx="8670914" cy="2839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0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 algn="just"/>
            <a:r>
              <a:rPr lang="cs-CZ" sz="2800" b="1" dirty="0" err="1">
                <a:solidFill>
                  <a:schemeClr val="accent1"/>
                </a:solidFill>
              </a:rPr>
              <a:t>S</a:t>
            </a:r>
            <a:r>
              <a:rPr lang="cs-CZ" sz="2800" b="1" dirty="0" err="1"/>
              <a:t>patial</a:t>
            </a:r>
            <a:r>
              <a:rPr lang="cs-CZ" sz="2800" b="1" dirty="0"/>
              <a:t> </a:t>
            </a:r>
            <a:r>
              <a:rPr lang="cs-CZ" sz="2800" b="1" dirty="0" err="1">
                <a:solidFill>
                  <a:schemeClr val="accent1"/>
                </a:solidFill>
              </a:rPr>
              <a:t>A</a:t>
            </a:r>
            <a:r>
              <a:rPr lang="cs-CZ" sz="2800" b="1" dirty="0" err="1"/>
              <a:t>nalysis</a:t>
            </a:r>
            <a:r>
              <a:rPr lang="cs-CZ" sz="2800" b="1" dirty="0"/>
              <a:t> </a:t>
            </a:r>
            <a:r>
              <a:rPr lang="cs-CZ" sz="2800" b="1" dirty="0" err="1"/>
              <a:t>along</a:t>
            </a:r>
            <a:r>
              <a:rPr lang="cs-CZ" sz="2800" b="1" dirty="0"/>
              <a:t> </a:t>
            </a:r>
            <a:r>
              <a:rPr lang="cs-CZ" sz="2800" b="1" dirty="0" err="1" smtClean="0">
                <a:solidFill>
                  <a:schemeClr val="accent1"/>
                </a:solidFill>
              </a:rPr>
              <a:t>Net</a:t>
            </a:r>
            <a:r>
              <a:rPr lang="cs-CZ" sz="2800" b="1" dirty="0" err="1" smtClean="0"/>
              <a:t>works</a:t>
            </a:r>
            <a:r>
              <a:rPr lang="cs-CZ" sz="2800" dirty="0"/>
              <a:t> </a:t>
            </a:r>
            <a:r>
              <a:rPr lang="cs-CZ" sz="2800" dirty="0" smtClean="0"/>
              <a:t>je extenze pro </a:t>
            </a:r>
            <a:r>
              <a:rPr lang="cs-CZ" sz="2800" dirty="0" err="1" smtClean="0"/>
              <a:t>ArcGIS</a:t>
            </a:r>
            <a:r>
              <a:rPr lang="cs-CZ" sz="2800" dirty="0" smtClean="0"/>
              <a:t> </a:t>
            </a:r>
            <a:r>
              <a:rPr lang="cs-CZ" sz="2800" dirty="0"/>
              <a:t>od společnosti </a:t>
            </a:r>
            <a:r>
              <a:rPr lang="cs-CZ" sz="2800" dirty="0" smtClean="0"/>
              <a:t>ESRI</a:t>
            </a:r>
          </a:p>
          <a:p>
            <a:pPr indent="-342900" algn="just"/>
            <a:r>
              <a:rPr lang="cs-CZ" sz="2800" dirty="0"/>
              <a:t>P</a:t>
            </a:r>
            <a:r>
              <a:rPr lang="cs-CZ" sz="2800" dirty="0" smtClean="0"/>
              <a:t>oskytuje </a:t>
            </a:r>
            <a:r>
              <a:rPr lang="cs-CZ" sz="2800" dirty="0"/>
              <a:t>kolekci </a:t>
            </a:r>
            <a:r>
              <a:rPr lang="cs-CZ" sz="2800" dirty="0" err="1"/>
              <a:t>ArcGIS</a:t>
            </a:r>
            <a:r>
              <a:rPr lang="cs-CZ" sz="2800" dirty="0"/>
              <a:t> nástrojů založených na analyzování událostí, které se vyskytují na nebo </a:t>
            </a:r>
            <a:r>
              <a:rPr lang="cs-CZ" sz="2800" dirty="0" smtClean="0"/>
              <a:t>podél sítě (dopravní </a:t>
            </a:r>
            <a:r>
              <a:rPr lang="cs-CZ" sz="2800" dirty="0"/>
              <a:t>nehody na silnicích, trestné činy na pěších </a:t>
            </a:r>
            <a:r>
              <a:rPr lang="cs-CZ" sz="2800" dirty="0" smtClean="0"/>
              <a:t>ulicích) </a:t>
            </a:r>
          </a:p>
          <a:p>
            <a:pPr indent="-342900" algn="just"/>
            <a:r>
              <a:rPr lang="cs-CZ" sz="2800" dirty="0" smtClean="0"/>
              <a:t>Nabízí 16 různých funkcí, například:</a:t>
            </a:r>
          </a:p>
          <a:p>
            <a:pPr marL="114300" indent="0">
              <a:buNone/>
            </a:pPr>
            <a:endParaRPr lang="cs-CZ" dirty="0"/>
          </a:p>
          <a:p>
            <a:pPr marL="114300" lvl="0" indent="0">
              <a:buNone/>
            </a:pPr>
            <a:endParaRPr lang="cs-CZ" dirty="0"/>
          </a:p>
          <a:p>
            <a:pPr indent="-342900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32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0" indent="-457200" algn="just">
              <a:buFont typeface="+mj-lt"/>
              <a:buAutoNum type="arabicPeriod"/>
            </a:pPr>
            <a:r>
              <a:rPr lang="en-US" dirty="0" err="1" smtClean="0"/>
              <a:t>Voronoi</a:t>
            </a:r>
            <a:r>
              <a:rPr lang="en-US" dirty="0" smtClean="0"/>
              <a:t> diagrams</a:t>
            </a:r>
          </a:p>
          <a:p>
            <a:pPr marL="571500" lvl="0" indent="-457200" algn="just">
              <a:buFont typeface="+mj-lt"/>
              <a:buAutoNum type="arabicPeriod"/>
            </a:pPr>
            <a:r>
              <a:rPr lang="en-US" dirty="0" smtClean="0"/>
              <a:t>Kernel density estimation</a:t>
            </a:r>
          </a:p>
          <a:p>
            <a:pPr marL="571500" lvl="0" indent="-457200" algn="just">
              <a:buFont typeface="+mj-lt"/>
              <a:buAutoNum type="arabicPeriod"/>
            </a:pPr>
            <a:r>
              <a:rPr lang="en-US" dirty="0" smtClean="0"/>
              <a:t>Global </a:t>
            </a:r>
            <a:r>
              <a:rPr lang="cs-CZ" dirty="0" smtClean="0"/>
              <a:t>auto</a:t>
            </a:r>
            <a:r>
              <a:rPr lang="en-US" dirty="0" smtClean="0"/>
              <a:t> nearest neighbor distance method</a:t>
            </a:r>
            <a:endParaRPr lang="cs-CZ" dirty="0" smtClean="0"/>
          </a:p>
          <a:p>
            <a:pPr marL="571500" indent="-457200" algn="just">
              <a:buFont typeface="+mj-lt"/>
              <a:buAutoNum type="arabicPeriod"/>
            </a:pPr>
            <a:r>
              <a:rPr lang="cs-CZ" dirty="0" err="1" smtClean="0"/>
              <a:t>Local</a:t>
            </a:r>
            <a:r>
              <a:rPr lang="cs-CZ" dirty="0" smtClean="0"/>
              <a:t> auto</a:t>
            </a:r>
            <a:r>
              <a:rPr lang="en-US" dirty="0" smtClean="0"/>
              <a:t> </a:t>
            </a:r>
            <a:r>
              <a:rPr lang="en-US" dirty="0"/>
              <a:t>nearest neighbor distance </a:t>
            </a:r>
            <a:r>
              <a:rPr lang="en-US" dirty="0" smtClean="0"/>
              <a:t>method</a:t>
            </a:r>
          </a:p>
          <a:p>
            <a:pPr marL="571500" lvl="0" indent="-457200" algn="just">
              <a:buFont typeface="+mj-lt"/>
              <a:buAutoNum type="arabicPeriod" startAt="5"/>
            </a:pPr>
            <a:r>
              <a:rPr lang="en-US" dirty="0" smtClean="0"/>
              <a:t>Local cross nearest neighbor distance method</a:t>
            </a:r>
          </a:p>
          <a:p>
            <a:pPr marL="571500" lvl="0" indent="-457200" algn="just">
              <a:buFont typeface="+mj-lt"/>
              <a:buAutoNum type="arabicPeriod" startAt="5"/>
            </a:pPr>
            <a:r>
              <a:rPr lang="en-US" dirty="0" smtClean="0"/>
              <a:t>Global auto K function method</a:t>
            </a:r>
          </a:p>
          <a:p>
            <a:pPr marL="571500" lvl="0" indent="-457200" algn="just">
              <a:buFont typeface="+mj-lt"/>
              <a:buAutoNum type="arabicPeriod" startAt="5"/>
            </a:pPr>
            <a:r>
              <a:rPr lang="en-US" dirty="0" smtClean="0"/>
              <a:t>Global cross K function method</a:t>
            </a:r>
            <a:endParaRPr lang="cs-CZ" dirty="0" smtClean="0"/>
          </a:p>
          <a:p>
            <a:pPr marL="571500" lvl="0" indent="-457200" algn="just">
              <a:buFont typeface="+mj-lt"/>
              <a:buAutoNum type="arabicPeriod" startAt="5"/>
            </a:pPr>
            <a:r>
              <a:rPr lang="en-GB" dirty="0" smtClean="0"/>
              <a:t>Interpolation</a:t>
            </a:r>
          </a:p>
          <a:p>
            <a:pPr marL="571500" lvl="0" indent="-457200" algn="just">
              <a:buFont typeface="+mj-lt"/>
              <a:buAutoNum type="arabicPeriod" startAt="5"/>
            </a:pPr>
            <a:r>
              <a:rPr lang="en-US" dirty="0" smtClean="0"/>
              <a:t>Point clustering method</a:t>
            </a:r>
          </a:p>
          <a:p>
            <a:pPr marL="571500" lvl="0" indent="-457200" algn="just">
              <a:buFont typeface="+mj-lt"/>
              <a:buAutoNum type="arabicPeriod" startAt="5"/>
            </a:pPr>
            <a:r>
              <a:rPr lang="en-US" dirty="0" smtClean="0"/>
              <a:t>Network Characteristics: polylines, points and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8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</a:t>
            </a:r>
            <a:r>
              <a:rPr lang="cs-CZ" dirty="0" smtClean="0"/>
              <a:t>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cs-CZ" sz="2800" dirty="0"/>
              <a:t>Rešerše literatury o dopravních nehodách ve vztahu k prostoru</a:t>
            </a:r>
          </a:p>
          <a:p>
            <a:pPr marL="457200" indent="-457200"/>
            <a:r>
              <a:rPr lang="cs-CZ" sz="2800" dirty="0"/>
              <a:t>Příprava dat o dopravních nehodách z Národního dopravního informačního centra</a:t>
            </a:r>
          </a:p>
          <a:p>
            <a:pPr marL="457200" indent="-457200"/>
            <a:r>
              <a:rPr lang="cs-CZ" sz="2800" dirty="0"/>
              <a:t>Základní vyhodnocení dopravní nehodovosti v Česku</a:t>
            </a:r>
          </a:p>
          <a:p>
            <a:pPr marL="457200" indent="-457200"/>
            <a:r>
              <a:rPr lang="cs-CZ" sz="2800" dirty="0"/>
              <a:t>Prostorové aspekty dopravních nehod v Česku</a:t>
            </a:r>
          </a:p>
          <a:p>
            <a:pPr marL="457200" indent="-457200"/>
            <a:r>
              <a:rPr lang="cs-CZ" sz="2800" dirty="0"/>
              <a:t>Publikace výsledků na webové stránce a anglické resumé</a:t>
            </a:r>
          </a:p>
        </p:txBody>
      </p:sp>
    </p:spTree>
    <p:extLst>
      <p:ext uri="{BB962C8B-B14F-4D97-AF65-F5344CB8AC3E}">
        <p14:creationId xmlns:p14="http://schemas.microsoft.com/office/powerpoint/2010/main" val="238727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Kernel </a:t>
            </a:r>
            <a:r>
              <a:rPr lang="en-GB" dirty="0" smtClean="0"/>
              <a:t>density estimation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Jádrový odhad hustoty událostí na a podél linie</a:t>
            </a:r>
          </a:p>
          <a:p>
            <a:r>
              <a:rPr lang="cs-CZ" dirty="0" smtClean="0"/>
              <a:t>Jak můžeme </a:t>
            </a:r>
            <a:r>
              <a:rPr lang="cs-CZ" dirty="0"/>
              <a:t>pro danou množinu bodů v síti odhadnout hustotu bodů podél a na síti a stanovit oblasti s vysokou intenzitou výskytu událostí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Událostmi </a:t>
            </a:r>
            <a:r>
              <a:rPr lang="cs-CZ" dirty="0"/>
              <a:t>jsou dopravní nehody, kriminální činy a jiné geografické </a:t>
            </a:r>
            <a:r>
              <a:rPr lang="cs-CZ" dirty="0" smtClean="0"/>
              <a:t>události</a:t>
            </a:r>
            <a:r>
              <a:rPr lang="cs-CZ" dirty="0"/>
              <a:t>, které se vyskytují na a podél </a:t>
            </a:r>
            <a:r>
              <a:rPr lang="cs-CZ" dirty="0" smtClean="0"/>
              <a:t>sítí</a:t>
            </a:r>
          </a:p>
          <a:p>
            <a:r>
              <a:rPr lang="cs-CZ" dirty="0"/>
              <a:t>Š</a:t>
            </a:r>
            <a:r>
              <a:rPr lang="cs-CZ" dirty="0" smtClean="0"/>
              <a:t>ířka </a:t>
            </a:r>
            <a:r>
              <a:rPr lang="cs-CZ" dirty="0"/>
              <a:t>segmentu 200metrů, šířka buňky 20 </a:t>
            </a:r>
            <a:r>
              <a:rPr lang="cs-CZ" dirty="0" smtClean="0"/>
              <a:t>metrů</a:t>
            </a:r>
          </a:p>
          <a:p>
            <a:r>
              <a:rPr lang="cs-CZ" dirty="0" smtClean="0"/>
              <a:t>Výpočet jádrového odhadu hustoty: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0880" y="4903565"/>
            <a:ext cx="10254880" cy="110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" y="257781"/>
            <a:ext cx="8972979" cy="6342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" y="1077355"/>
            <a:ext cx="8963373" cy="4703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08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114300" indent="0">
              <a:buNone/>
            </a:pPr>
            <a:endParaRPr lang="cs-CZ" sz="5400" b="1" dirty="0" smtClean="0"/>
          </a:p>
          <a:p>
            <a:pPr marL="114300" indent="0">
              <a:buNone/>
            </a:pPr>
            <a:r>
              <a:rPr lang="cs-CZ" sz="5400" b="1" dirty="0" smtClean="0"/>
              <a:t>http://www.jantesla.cz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9188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24744"/>
            <a:ext cx="3600400" cy="30486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4183004"/>
            <a:ext cx="3981450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54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využití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42900"/>
            <a:r>
              <a:rPr lang="cs-CZ" sz="2800" dirty="0" smtClean="0"/>
              <a:t>Identifikace </a:t>
            </a:r>
            <a:r>
              <a:rPr lang="cs-CZ" sz="2800" dirty="0" smtClean="0"/>
              <a:t>nebezpečných silničních úseků a křižovatek</a:t>
            </a:r>
            <a:endParaRPr lang="cs-CZ" sz="2800" dirty="0"/>
          </a:p>
          <a:p>
            <a:pPr indent="-342900"/>
            <a:r>
              <a:rPr lang="cs-CZ" sz="2800" dirty="0"/>
              <a:t>Zvyšování bezpečnosti silnic</a:t>
            </a:r>
          </a:p>
          <a:p>
            <a:pPr indent="-342900"/>
            <a:r>
              <a:rPr lang="cs-CZ" sz="2800" dirty="0"/>
              <a:t>Snižování </a:t>
            </a:r>
            <a:r>
              <a:rPr lang="cs-CZ" sz="2800" dirty="0" smtClean="0"/>
              <a:t>nehodovosti</a:t>
            </a:r>
          </a:p>
          <a:p>
            <a:pPr indent="-342900"/>
            <a:r>
              <a:rPr lang="cs-CZ" sz="2800" dirty="0"/>
              <a:t>Podpora v </a:t>
            </a:r>
            <a:r>
              <a:rPr lang="cs-CZ" sz="2800" dirty="0" smtClean="0"/>
              <a:t>rozhodování</a:t>
            </a:r>
            <a:endParaRPr lang="cs-CZ" sz="2800" dirty="0"/>
          </a:p>
          <a:p>
            <a:pPr indent="-342900"/>
            <a:r>
              <a:rPr lang="cs-CZ" sz="2800" dirty="0" smtClean="0"/>
              <a:t>Srovnání </a:t>
            </a:r>
            <a:r>
              <a:rPr lang="cs-CZ" sz="2800" dirty="0"/>
              <a:t>klasických metod s </a:t>
            </a:r>
            <a:r>
              <a:rPr lang="cs-CZ" sz="2800" dirty="0" err="1"/>
              <a:t>ArcGIS</a:t>
            </a:r>
            <a:r>
              <a:rPr lang="cs-CZ" sz="2800" dirty="0"/>
              <a:t> extenzí </a:t>
            </a:r>
            <a:r>
              <a:rPr lang="cs-CZ" sz="2800" dirty="0" smtClean="0"/>
              <a:t>SANET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9375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 smtClean="0"/>
              <a:t>Zahraniční analýzy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dirty="0" smtClean="0"/>
              <a:t>Explorativní </a:t>
            </a:r>
            <a:r>
              <a:rPr lang="cs-CZ" sz="2400" dirty="0"/>
              <a:t>prostorová analýza dopravních nehod a úmrtnosti v provinciích Turecka (ERDOGAN 2009</a:t>
            </a:r>
            <a:r>
              <a:rPr lang="cs-CZ" sz="2400" dirty="0" smtClean="0"/>
              <a:t>):</a:t>
            </a:r>
          </a:p>
          <a:p>
            <a:pPr algn="just"/>
            <a:endParaRPr lang="cs-CZ" sz="24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 smtClean="0"/>
              <a:t>prudký nárůst smrtelných nehod vlivem migrace obyvatelstva v Turecku,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 smtClean="0"/>
              <a:t>stanovení nebezpečných oblastí na úrovní provincií,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o</a:t>
            </a:r>
            <a:r>
              <a:rPr lang="cs-CZ" dirty="0" smtClean="0"/>
              <a:t>hodnocení rizik vzniku dopravních nehod,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 smtClean="0"/>
              <a:t>Míra </a:t>
            </a:r>
            <a:r>
              <a:rPr lang="cs-CZ" dirty="0"/>
              <a:t>úmrtnosti, standardizována počtem </a:t>
            </a:r>
            <a:r>
              <a:rPr lang="cs-CZ" dirty="0" smtClean="0"/>
              <a:t>obyvatel,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 smtClean="0"/>
              <a:t>Míra </a:t>
            </a:r>
            <a:r>
              <a:rPr lang="cs-CZ" dirty="0"/>
              <a:t>úmrtnosti standardizována počtem </a:t>
            </a:r>
            <a:r>
              <a:rPr lang="cs-CZ" dirty="0" smtClean="0"/>
              <a:t>registrovaných </a:t>
            </a:r>
            <a:r>
              <a:rPr lang="cs-CZ" dirty="0"/>
              <a:t>motorových </a:t>
            </a:r>
            <a:r>
              <a:rPr lang="cs-CZ" dirty="0" smtClean="0"/>
              <a:t>vozidel,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 smtClean="0"/>
              <a:t>Nehodovost</a:t>
            </a:r>
            <a:r>
              <a:rPr lang="cs-CZ" dirty="0"/>
              <a:t>, standardizovaná podle počtu </a:t>
            </a:r>
            <a:r>
              <a:rPr lang="cs-CZ" dirty="0" smtClean="0"/>
              <a:t>obyvatel,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 smtClean="0"/>
              <a:t>Nehodovost</a:t>
            </a:r>
            <a:r>
              <a:rPr lang="cs-CZ" dirty="0"/>
              <a:t>, standardizována podle počtu registrovaných motorových </a:t>
            </a:r>
            <a:r>
              <a:rPr lang="cs-CZ" dirty="0" smtClean="0"/>
              <a:t>vozidel.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3" y="501720"/>
            <a:ext cx="8026714" cy="585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4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Zahraniční analýzy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dirty="0" smtClean="0"/>
              <a:t>Algoritmus </a:t>
            </a:r>
            <a:r>
              <a:rPr lang="cs-CZ" sz="2400" dirty="0"/>
              <a:t>stanovení rizika dopravních nehod (HUNG 2002</a:t>
            </a:r>
            <a:r>
              <a:rPr lang="cs-CZ" sz="2400" dirty="0" smtClean="0"/>
              <a:t>):</a:t>
            </a:r>
          </a:p>
          <a:p>
            <a:pPr algn="just"/>
            <a:endParaRPr lang="cs-CZ" sz="24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 smtClean="0"/>
              <a:t>algoritmus </a:t>
            </a:r>
            <a:r>
              <a:rPr lang="cs-CZ" dirty="0"/>
              <a:t>byl vyvinut, aby prošetřil, které potenciální kauzální faktory mají významný vliv na </a:t>
            </a:r>
            <a:r>
              <a:rPr lang="cs-CZ" dirty="0" smtClean="0"/>
              <a:t>nehodovost,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 smtClean="0"/>
              <a:t>navrhovaný </a:t>
            </a:r>
            <a:r>
              <a:rPr lang="cs-CZ" dirty="0"/>
              <a:t>algoritmu </a:t>
            </a:r>
            <a:r>
              <a:rPr lang="cs-CZ" dirty="0" smtClean="0"/>
              <a:t>se </a:t>
            </a:r>
            <a:r>
              <a:rPr lang="cs-CZ" dirty="0"/>
              <a:t>skládá ze </a:t>
            </a:r>
            <a:r>
              <a:rPr lang="cs-CZ" dirty="0" smtClean="0"/>
              <a:t>shlukování dat, kalibrace modelu, identifikování </a:t>
            </a:r>
            <a:r>
              <a:rPr lang="cs-CZ" dirty="0"/>
              <a:t>hot </a:t>
            </a:r>
            <a:r>
              <a:rPr lang="cs-CZ" dirty="0" err="1"/>
              <a:t>spots</a:t>
            </a:r>
            <a:r>
              <a:rPr lang="cs-CZ" dirty="0"/>
              <a:t> oblastí </a:t>
            </a:r>
            <a:r>
              <a:rPr lang="cs-CZ" dirty="0" smtClean="0"/>
              <a:t>z </a:t>
            </a:r>
            <a:r>
              <a:rPr lang="cs-CZ" dirty="0"/>
              <a:t>pozorovaných a odhadovaných záznamů o </a:t>
            </a:r>
            <a:r>
              <a:rPr lang="cs-CZ" dirty="0" smtClean="0"/>
              <a:t>nehodách,</a:t>
            </a:r>
            <a:endParaRPr lang="cs-CZ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 smtClean="0"/>
              <a:t>používá </a:t>
            </a:r>
            <a:r>
              <a:rPr lang="cs-CZ" dirty="0"/>
              <a:t>regresních modelů souvislosti počtu nehod s kausálními faktory. Počet nehod se používá jako závislé proměnné a potenciální kauzální faktory jsou používány jako nezávislé proměnné.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731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ČR - Centrum </a:t>
            </a:r>
            <a:r>
              <a:rPr lang="cs-CZ" sz="4000" dirty="0"/>
              <a:t>dopravního výzkumu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Nehodové lokality (POKORNÝ 2007):</a:t>
            </a:r>
          </a:p>
          <a:p>
            <a:pPr algn="just"/>
            <a:r>
              <a:rPr lang="cs-CZ" dirty="0" smtClean="0"/>
              <a:t>Při řešení analýz bezpečnosti silničních komunikací je nutno upozornit na tři důležité problémová fakta:</a:t>
            </a:r>
          </a:p>
          <a:p>
            <a:pPr marL="114300" indent="0" algn="just">
              <a:buNone/>
            </a:pPr>
            <a:endParaRPr lang="cs-CZ" sz="24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 smtClean="0"/>
              <a:t>kvalita statistických dat,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 smtClean="0"/>
              <a:t>kvalita reprezentace a pochopení statistických dat,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 smtClean="0"/>
              <a:t>nesprávné pochopení role tzv. „selhání lidského činitele“ při definici preventivních opatření proti vzniku dopravní nehody.</a:t>
            </a:r>
          </a:p>
          <a:p>
            <a:pPr algn="just"/>
            <a:endParaRPr lang="cs-CZ" dirty="0" smtClean="0"/>
          </a:p>
          <a:p>
            <a:pPr algn="just"/>
            <a:r>
              <a:rPr lang="pl-PL" dirty="0" smtClean="0"/>
              <a:t>30 – 40% všech nehod se odehraje na 3% komunikace</a:t>
            </a:r>
          </a:p>
          <a:p>
            <a:pPr algn="just"/>
            <a:r>
              <a:rPr lang="cs-CZ" dirty="0" smtClean="0"/>
              <a:t>Lidský faktor nemůže přinést snížení nehodovosti o více než 10 – 20%</a:t>
            </a:r>
          </a:p>
          <a:p>
            <a:pPr algn="just"/>
            <a:r>
              <a:rPr lang="cs-CZ" dirty="0"/>
              <a:t>Převážnými viníky dopravních nehod </a:t>
            </a:r>
            <a:r>
              <a:rPr lang="cs-CZ" dirty="0" smtClean="0"/>
              <a:t>jsou </a:t>
            </a:r>
            <a:r>
              <a:rPr lang="cs-CZ" dirty="0"/>
              <a:t>řidiči motorových vozidel (90%) a zbylou část </a:t>
            </a:r>
            <a:r>
              <a:rPr lang="cs-CZ" dirty="0" smtClean="0"/>
              <a:t>tvoří </a:t>
            </a:r>
            <a:r>
              <a:rPr lang="cs-CZ" dirty="0"/>
              <a:t>chodci, cyklisti, zvířata apod.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65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2057400"/>
            <a:ext cx="7620000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cs-CZ" sz="4800" dirty="0" smtClean="0"/>
              <a:t>PROČ ANALYZOVAT DOPRAVNÍ NEHODY???</a:t>
            </a:r>
            <a:endParaRPr lang="cs-CZ" sz="4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04664"/>
            <a:ext cx="6936549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667258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7" y="1700808"/>
            <a:ext cx="8779106" cy="3296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976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Vstupní data – NDIC, JSDI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Záznamy nehod z NDIC od 1.9.2009 do 30.9.2013</a:t>
            </a:r>
          </a:p>
          <a:p>
            <a:r>
              <a:rPr lang="cs-CZ" sz="2800" dirty="0"/>
              <a:t>Národní dopravní informační centrum (NDIC) je </a:t>
            </a:r>
            <a:r>
              <a:rPr lang="cs-CZ" sz="2800" dirty="0" smtClean="0"/>
              <a:t>pracovištěm </a:t>
            </a:r>
            <a:r>
              <a:rPr lang="cs-CZ" sz="2800" dirty="0"/>
              <a:t>Jednotného systému dopravních informací pro ČR (JSDI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Na </a:t>
            </a:r>
            <a:r>
              <a:rPr lang="cs-CZ" sz="2800" dirty="0"/>
              <a:t>projektu JSDI se </a:t>
            </a:r>
            <a:r>
              <a:rPr lang="cs-CZ" sz="2800" dirty="0" smtClean="0"/>
              <a:t>podílí mnoho organizací</a:t>
            </a:r>
          </a:p>
          <a:p>
            <a:r>
              <a:rPr lang="cs-CZ" sz="2800" dirty="0" smtClean="0"/>
              <a:t>Např</a:t>
            </a:r>
            <a:r>
              <a:rPr lang="cs-CZ" sz="2800" dirty="0"/>
              <a:t>.: </a:t>
            </a:r>
            <a:r>
              <a:rPr lang="cs-CZ" sz="2800" dirty="0" smtClean="0"/>
              <a:t>Ministerstvo </a:t>
            </a:r>
            <a:r>
              <a:rPr lang="cs-CZ" sz="2800" dirty="0"/>
              <a:t>dopravy ČR (MDČR), </a:t>
            </a:r>
            <a:r>
              <a:rPr lang="cs-CZ" sz="2800" dirty="0" smtClean="0"/>
              <a:t>Ředitelství </a:t>
            </a:r>
            <a:r>
              <a:rPr lang="cs-CZ" sz="2800" dirty="0"/>
              <a:t>silnic a dálnic ČR (ŘSD </a:t>
            </a:r>
            <a:r>
              <a:rPr lang="cs-CZ" sz="2800" dirty="0" smtClean="0"/>
              <a:t>ČR), Policie ČR, Český </a:t>
            </a:r>
            <a:r>
              <a:rPr lang="cs-CZ" sz="2800" dirty="0"/>
              <a:t>hydrometeorologický </a:t>
            </a:r>
            <a:r>
              <a:rPr lang="cs-CZ" sz="2800" dirty="0" smtClean="0"/>
              <a:t>ústav a další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47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Vstupní data – DI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Projekt JSDI má za úkol integrovat dopravní informace (DI) z řady státních i nestátních </a:t>
            </a:r>
            <a:r>
              <a:rPr lang="cs-CZ" dirty="0" smtClean="0"/>
              <a:t>zdrojů:</a:t>
            </a:r>
          </a:p>
          <a:p>
            <a:pPr marL="571500" lvl="0" indent="-457200">
              <a:buFont typeface="+mj-lt"/>
              <a:buAutoNum type="arabicPeriod"/>
            </a:pPr>
            <a:r>
              <a:rPr lang="cs-CZ" dirty="0"/>
              <a:t>Dopravní </a:t>
            </a:r>
            <a:r>
              <a:rPr lang="cs-CZ" dirty="0" smtClean="0"/>
              <a:t>nehody</a:t>
            </a:r>
          </a:p>
          <a:p>
            <a:pPr marL="571500" lvl="0" indent="-457200">
              <a:buFont typeface="+mj-lt"/>
              <a:buAutoNum type="arabicPeriod"/>
            </a:pPr>
            <a:r>
              <a:rPr lang="cs-CZ" dirty="0" smtClean="0"/>
              <a:t>Plánované </a:t>
            </a:r>
            <a:r>
              <a:rPr lang="cs-CZ" dirty="0"/>
              <a:t>uzavírky a omezení </a:t>
            </a:r>
            <a:r>
              <a:rPr lang="cs-CZ" dirty="0" smtClean="0"/>
              <a:t>provozu</a:t>
            </a:r>
          </a:p>
          <a:p>
            <a:pPr marL="571500" lvl="0" indent="-457200">
              <a:buFont typeface="+mj-lt"/>
              <a:buAutoNum type="arabicPeriod"/>
            </a:pPr>
            <a:r>
              <a:rPr lang="cs-CZ" dirty="0" smtClean="0"/>
              <a:t>Intenzita provozu</a:t>
            </a:r>
          </a:p>
          <a:p>
            <a:pPr marL="571500" lvl="0" indent="-457200">
              <a:buFont typeface="+mj-lt"/>
              <a:buAutoNum type="arabicPeriod"/>
            </a:pPr>
            <a:r>
              <a:rPr lang="cs-CZ" dirty="0" smtClean="0"/>
              <a:t>Nadměrné </a:t>
            </a:r>
            <a:r>
              <a:rPr lang="cs-CZ" dirty="0"/>
              <a:t>náklady </a:t>
            </a:r>
            <a:endParaRPr lang="cs-CZ" dirty="0" smtClean="0"/>
          </a:p>
          <a:p>
            <a:pPr marL="571500" lvl="0" indent="-457200">
              <a:buFont typeface="+mj-lt"/>
              <a:buAutoNum type="arabicPeriod"/>
            </a:pPr>
            <a:r>
              <a:rPr lang="cs-CZ" dirty="0" smtClean="0"/>
              <a:t>Meteorologické informace, </a:t>
            </a:r>
            <a:r>
              <a:rPr lang="cs-CZ" dirty="0"/>
              <a:t>pocházející z </a:t>
            </a:r>
            <a:r>
              <a:rPr lang="cs-CZ" dirty="0" smtClean="0"/>
              <a:t>Českého hydrometeorologického ústavu</a:t>
            </a:r>
          </a:p>
          <a:p>
            <a:pPr marL="571500" lvl="0" indent="-457200">
              <a:buFont typeface="+mj-lt"/>
              <a:buAutoNum type="arabicPeriod"/>
            </a:pPr>
            <a:endParaRPr lang="cs-CZ" dirty="0"/>
          </a:p>
          <a:p>
            <a:pPr algn="just"/>
            <a:r>
              <a:rPr lang="cs-CZ" dirty="0" smtClean="0"/>
              <a:t>Dopravní informace jsou lokalizovány</a:t>
            </a:r>
            <a:endParaRPr lang="cs-CZ" dirty="0"/>
          </a:p>
          <a:p>
            <a:pPr marL="571500" lvl="0" indent="-457200">
              <a:buFont typeface="+mj-lt"/>
              <a:buAutoNum type="arabicPeriod"/>
            </a:pPr>
            <a:r>
              <a:rPr lang="cs-CZ" dirty="0"/>
              <a:t>Textovým popisem – popis místa volným textem</a:t>
            </a:r>
          </a:p>
          <a:p>
            <a:pPr marL="571500" lvl="0" indent="-457200">
              <a:buFont typeface="+mj-lt"/>
              <a:buAutoNum type="arabicPeriod"/>
            </a:pPr>
            <a:r>
              <a:rPr lang="cs-CZ" dirty="0"/>
              <a:t>Souřadnicí počátku – X a Y souřadnice v S-JSTK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0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2324</TotalTime>
  <Words>682</Words>
  <Application>Microsoft Office PowerPoint</Application>
  <PresentationFormat>Předvádění na obrazovce (4:3)</PresentationFormat>
  <Paragraphs>102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Sousedství</vt:lpstr>
      <vt:lpstr>Prostorová analýza dat dopravních nehod v  České republice  The Spatial Analysis of Traffic Accidents Data in the Czechia</vt:lpstr>
      <vt:lpstr>Cíle práce</vt:lpstr>
      <vt:lpstr>Praktické využití</vt:lpstr>
      <vt:lpstr>Zahraniční analýzy</vt:lpstr>
      <vt:lpstr>Zahraniční analýzy</vt:lpstr>
      <vt:lpstr>ČR - Centrum dopravního výzkumu </vt:lpstr>
      <vt:lpstr>Prezentace aplikace PowerPoint</vt:lpstr>
      <vt:lpstr>Vstupní data – NDIC, JSDI</vt:lpstr>
      <vt:lpstr>Vstupní data – DI </vt:lpstr>
      <vt:lpstr>Vstupní data – příklad DI</vt:lpstr>
      <vt:lpstr>Prezentace aplikace PowerPoint</vt:lpstr>
      <vt:lpstr>Nebezpečné úseky silnic</vt:lpstr>
      <vt:lpstr>Prezentace aplikace PowerPoint</vt:lpstr>
      <vt:lpstr>Prezentace aplikace PowerPoint</vt:lpstr>
      <vt:lpstr>Prezentace aplikace PowerPoint</vt:lpstr>
      <vt:lpstr>Nebezpečné křižovatky</vt:lpstr>
      <vt:lpstr>Prezentace aplikace PowerPoint</vt:lpstr>
      <vt:lpstr>SANET</vt:lpstr>
      <vt:lpstr>SANET</vt:lpstr>
      <vt:lpstr>Kernel density estimation</vt:lpstr>
      <vt:lpstr>Prezentace aplikace PowerPoint</vt:lpstr>
      <vt:lpstr>Další informace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Tesla</dc:creator>
  <cp:lastModifiedBy>Jan Tesla</cp:lastModifiedBy>
  <cp:revision>235</cp:revision>
  <dcterms:created xsi:type="dcterms:W3CDTF">2012-10-27T19:58:49Z</dcterms:created>
  <dcterms:modified xsi:type="dcterms:W3CDTF">2014-05-15T14:58:51Z</dcterms:modified>
</cp:coreProperties>
</file>